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sldIdLst>
    <p:sldId id="269" r:id="rId5"/>
    <p:sldId id="263" r:id="rId6"/>
    <p:sldId id="349" r:id="rId7"/>
    <p:sldId id="348" r:id="rId8"/>
    <p:sldId id="264" r:id="rId9"/>
    <p:sldId id="265" r:id="rId10"/>
    <p:sldId id="275" r:id="rId11"/>
    <p:sldId id="257" r:id="rId12"/>
    <p:sldId id="388" r:id="rId13"/>
    <p:sldId id="389" r:id="rId14"/>
    <p:sldId id="390" r:id="rId15"/>
    <p:sldId id="391" r:id="rId16"/>
    <p:sldId id="392" r:id="rId17"/>
    <p:sldId id="395" r:id="rId18"/>
    <p:sldId id="396" r:id="rId19"/>
    <p:sldId id="397" r:id="rId20"/>
    <p:sldId id="398" r:id="rId21"/>
    <p:sldId id="414" r:id="rId22"/>
    <p:sldId id="415" r:id="rId23"/>
    <p:sldId id="393" r:id="rId24"/>
    <p:sldId id="394" r:id="rId25"/>
    <p:sldId id="399" r:id="rId26"/>
    <p:sldId id="400" r:id="rId27"/>
    <p:sldId id="401" r:id="rId28"/>
    <p:sldId id="402" r:id="rId29"/>
    <p:sldId id="434" r:id="rId30"/>
    <p:sldId id="404" r:id="rId31"/>
    <p:sldId id="437" r:id="rId32"/>
    <p:sldId id="436" r:id="rId33"/>
    <p:sldId id="438" r:id="rId34"/>
    <p:sldId id="439" r:id="rId35"/>
    <p:sldId id="409" r:id="rId36"/>
    <p:sldId id="410" r:id="rId37"/>
    <p:sldId id="441" r:id="rId38"/>
    <p:sldId id="440" r:id="rId39"/>
    <p:sldId id="412" r:id="rId40"/>
    <p:sldId id="413" r:id="rId41"/>
    <p:sldId id="416" r:id="rId42"/>
    <p:sldId id="417" r:id="rId43"/>
    <p:sldId id="418" r:id="rId44"/>
    <p:sldId id="419" r:id="rId45"/>
    <p:sldId id="420" r:id="rId46"/>
    <p:sldId id="421" r:id="rId47"/>
    <p:sldId id="422" r:id="rId48"/>
    <p:sldId id="423" r:id="rId49"/>
    <p:sldId id="424" r:id="rId50"/>
    <p:sldId id="425" r:id="rId51"/>
    <p:sldId id="426" r:id="rId52"/>
    <p:sldId id="428" r:id="rId53"/>
    <p:sldId id="429" r:id="rId54"/>
    <p:sldId id="430" r:id="rId55"/>
    <p:sldId id="431" r:id="rId56"/>
    <p:sldId id="432" r:id="rId57"/>
    <p:sldId id="433" r:id="rId58"/>
  </p:sldIdLst>
  <p:sldSz cx="12192000" cy="6858000"/>
  <p:notesSz cx="6858000" cy="9144000"/>
  <p:custDataLst>
    <p:tags r:id="rId60"/>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369"/>
    <a:srgbClr val="EC6626"/>
    <a:srgbClr val="3B3838"/>
    <a:srgbClr val="5559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B0CFE8-9BBA-40BC-A28D-08DEF0CA093A}" v="2" dt="2025-04-22T14:40:39.213"/>
    <p1510:client id="{C9C74247-C3E1-4791-A354-2AB6C08F5E48}" v="353" dt="2025-04-22T16:24:32.306"/>
    <p1510:client id="{D102464F-D5C7-419F-BACD-63C46FE16003}" v="21" dt="2025-04-22T16:23:36.90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TISMA 002" userId="bb68e317-e17a-464f-92fd-c395ca5eb229" providerId="ADAL" clId="{D102464F-D5C7-419F-BACD-63C46FE16003}"/>
    <pc:docChg chg="custSel modSld sldOrd">
      <pc:chgData name="NETISMA 002" userId="bb68e317-e17a-464f-92fd-c395ca5eb229" providerId="ADAL" clId="{D102464F-D5C7-419F-BACD-63C46FE16003}" dt="2025-04-22T16:23:36.900" v="21" actId="33524"/>
      <pc:docMkLst>
        <pc:docMk/>
      </pc:docMkLst>
      <pc:sldChg chg="modSp mod">
        <pc:chgData name="NETISMA 002" userId="bb68e317-e17a-464f-92fd-c395ca5eb229" providerId="ADAL" clId="{D102464F-D5C7-419F-BACD-63C46FE16003}" dt="2025-04-22T16:18:29.305" v="14" actId="33524"/>
        <pc:sldMkLst>
          <pc:docMk/>
          <pc:sldMk cId="1377022812" sldId="410"/>
        </pc:sldMkLst>
        <pc:spChg chg="mod">
          <ac:chgData name="NETISMA 002" userId="bb68e317-e17a-464f-92fd-c395ca5eb229" providerId="ADAL" clId="{D102464F-D5C7-419F-BACD-63C46FE16003}" dt="2025-04-22T16:18:29.305" v="14" actId="33524"/>
          <ac:spMkLst>
            <pc:docMk/>
            <pc:sldMk cId="1377022812" sldId="410"/>
            <ac:spMk id="6" creationId="{9B0B9B9B-6DF4-A935-A750-B01619F5C211}"/>
          </ac:spMkLst>
        </pc:spChg>
        <pc:spChg chg="mod">
          <ac:chgData name="NETISMA 002" userId="bb68e317-e17a-464f-92fd-c395ca5eb229" providerId="ADAL" clId="{D102464F-D5C7-419F-BACD-63C46FE16003}" dt="2025-04-22T16:17:38.323" v="5" actId="20577"/>
          <ac:spMkLst>
            <pc:docMk/>
            <pc:sldMk cId="1377022812" sldId="410"/>
            <ac:spMk id="13" creationId="{A93B693D-8798-54C7-97D1-00E42D251FB5}"/>
          </ac:spMkLst>
        </pc:spChg>
      </pc:sldChg>
      <pc:sldChg chg="modSp mod">
        <pc:chgData name="NETISMA 002" userId="bb68e317-e17a-464f-92fd-c395ca5eb229" providerId="ADAL" clId="{D102464F-D5C7-419F-BACD-63C46FE16003}" dt="2025-04-22T16:21:46.752" v="16" actId="33524"/>
        <pc:sldMkLst>
          <pc:docMk/>
          <pc:sldMk cId="1516216032" sldId="416"/>
        </pc:sldMkLst>
        <pc:spChg chg="mod">
          <ac:chgData name="NETISMA 002" userId="bb68e317-e17a-464f-92fd-c395ca5eb229" providerId="ADAL" clId="{D102464F-D5C7-419F-BACD-63C46FE16003}" dt="2025-04-22T16:21:46.752" v="16" actId="33524"/>
          <ac:spMkLst>
            <pc:docMk/>
            <pc:sldMk cId="1516216032" sldId="416"/>
            <ac:spMk id="8" creationId="{690A4D5F-1636-15BA-9AC2-10F66FA5CB38}"/>
          </ac:spMkLst>
        </pc:spChg>
      </pc:sldChg>
      <pc:sldChg chg="modSp mod">
        <pc:chgData name="NETISMA 002" userId="bb68e317-e17a-464f-92fd-c395ca5eb229" providerId="ADAL" clId="{D102464F-D5C7-419F-BACD-63C46FE16003}" dt="2025-04-22T16:23:36.900" v="21" actId="33524"/>
        <pc:sldMkLst>
          <pc:docMk/>
          <pc:sldMk cId="3717408665" sldId="422"/>
        </pc:sldMkLst>
        <pc:spChg chg="mod">
          <ac:chgData name="NETISMA 002" userId="bb68e317-e17a-464f-92fd-c395ca5eb229" providerId="ADAL" clId="{D102464F-D5C7-419F-BACD-63C46FE16003}" dt="2025-04-22T16:23:36.900" v="21" actId="33524"/>
          <ac:spMkLst>
            <pc:docMk/>
            <pc:sldMk cId="3717408665" sldId="422"/>
            <ac:spMk id="8" creationId="{D81AA086-634D-39CA-EF2B-19F6CF522EBC}"/>
          </ac:spMkLst>
        </pc:spChg>
      </pc:sldChg>
      <pc:sldChg chg="modSp mod">
        <pc:chgData name="NETISMA 002" userId="bb68e317-e17a-464f-92fd-c395ca5eb229" providerId="ADAL" clId="{D102464F-D5C7-419F-BACD-63C46FE16003}" dt="2025-04-22T16:22:52.471" v="17" actId="20577"/>
        <pc:sldMkLst>
          <pc:docMk/>
          <pc:sldMk cId="2567919779" sldId="425"/>
        </pc:sldMkLst>
        <pc:spChg chg="mod">
          <ac:chgData name="NETISMA 002" userId="bb68e317-e17a-464f-92fd-c395ca5eb229" providerId="ADAL" clId="{D102464F-D5C7-419F-BACD-63C46FE16003}" dt="2025-04-22T16:22:52.471" v="17" actId="20577"/>
          <ac:spMkLst>
            <pc:docMk/>
            <pc:sldMk cId="2567919779" sldId="425"/>
            <ac:spMk id="7" creationId="{AF5F9455-4347-072D-172D-8F2E85E0A998}"/>
          </ac:spMkLst>
        </pc:spChg>
      </pc:sldChg>
      <pc:sldChg chg="ord">
        <pc:chgData name="NETISMA 002" userId="bb68e317-e17a-464f-92fd-c395ca5eb229" providerId="ADAL" clId="{D102464F-D5C7-419F-BACD-63C46FE16003}" dt="2025-04-22T16:22:55.409" v="19"/>
        <pc:sldMkLst>
          <pc:docMk/>
          <pc:sldMk cId="2266598431" sldId="429"/>
        </pc:sldMkLst>
      </pc:sldChg>
      <pc:sldChg chg="modSp mod">
        <pc:chgData name="NETISMA 002" userId="bb68e317-e17a-464f-92fd-c395ca5eb229" providerId="ADAL" clId="{D102464F-D5C7-419F-BACD-63C46FE16003}" dt="2025-04-22T16:21:00.170" v="15" actId="20577"/>
        <pc:sldMkLst>
          <pc:docMk/>
          <pc:sldMk cId="2252247648" sldId="430"/>
        </pc:sldMkLst>
        <pc:spChg chg="mod">
          <ac:chgData name="NETISMA 002" userId="bb68e317-e17a-464f-92fd-c395ca5eb229" providerId="ADAL" clId="{D102464F-D5C7-419F-BACD-63C46FE16003}" dt="2025-04-22T16:21:00.170" v="15" actId="20577"/>
          <ac:spMkLst>
            <pc:docMk/>
            <pc:sldMk cId="2252247648" sldId="430"/>
            <ac:spMk id="8" creationId="{B783EC20-F096-5D6B-7B06-B44AD20F6DF0}"/>
          </ac:spMkLst>
        </pc:spChg>
      </pc:sldChg>
      <pc:sldChg chg="modSp mod">
        <pc:chgData name="NETISMA 002" userId="bb68e317-e17a-464f-92fd-c395ca5eb229" providerId="ADAL" clId="{D102464F-D5C7-419F-BACD-63C46FE16003}" dt="2025-04-22T16:17:16.614" v="0" actId="20577"/>
        <pc:sldMkLst>
          <pc:docMk/>
          <pc:sldMk cId="1164407528" sldId="436"/>
        </pc:sldMkLst>
        <pc:graphicFrameChg chg="modGraphic">
          <ac:chgData name="NETISMA 002" userId="bb68e317-e17a-464f-92fd-c395ca5eb229" providerId="ADAL" clId="{D102464F-D5C7-419F-BACD-63C46FE16003}" dt="2025-04-22T16:17:16.614" v="0" actId="20577"/>
          <ac:graphicFrameMkLst>
            <pc:docMk/>
            <pc:sldMk cId="1164407528" sldId="436"/>
            <ac:graphicFrameMk id="2" creationId="{569BFFDF-E7C8-47EC-880F-74682485C9CB}"/>
          </ac:graphicFrameMkLst>
        </pc:graphicFrameChg>
      </pc:sldChg>
      <pc:sldChg chg="modSp mod">
        <pc:chgData name="NETISMA 002" userId="bb68e317-e17a-464f-92fd-c395ca5eb229" providerId="ADAL" clId="{D102464F-D5C7-419F-BACD-63C46FE16003}" dt="2025-04-22T16:18:07.941" v="13" actId="20577"/>
        <pc:sldMkLst>
          <pc:docMk/>
          <pc:sldMk cId="2597414286" sldId="440"/>
        </pc:sldMkLst>
        <pc:spChg chg="mod">
          <ac:chgData name="NETISMA 002" userId="bb68e317-e17a-464f-92fd-c395ca5eb229" providerId="ADAL" clId="{D102464F-D5C7-419F-BACD-63C46FE16003}" dt="2025-04-22T16:17:49.376" v="11" actId="20577"/>
          <ac:spMkLst>
            <pc:docMk/>
            <pc:sldMk cId="2597414286" sldId="440"/>
            <ac:spMk id="13" creationId="{18FED40D-2873-2C67-F16E-19DC05C81B2D}"/>
          </ac:spMkLst>
        </pc:spChg>
        <pc:graphicFrameChg chg="modGraphic">
          <ac:chgData name="NETISMA 002" userId="bb68e317-e17a-464f-92fd-c395ca5eb229" providerId="ADAL" clId="{D102464F-D5C7-419F-BACD-63C46FE16003}" dt="2025-04-22T16:18:07.941" v="13" actId="20577"/>
          <ac:graphicFrameMkLst>
            <pc:docMk/>
            <pc:sldMk cId="2597414286" sldId="440"/>
            <ac:graphicFrameMk id="9" creationId="{F9AE84F9-968F-4E7F-9F33-BC2CAA74C203}"/>
          </ac:graphicFrameMkLst>
        </pc:graphicFrameChg>
      </pc:sldChg>
      <pc:sldChg chg="modSp mod">
        <pc:chgData name="NETISMA 002" userId="bb68e317-e17a-464f-92fd-c395ca5eb229" providerId="ADAL" clId="{D102464F-D5C7-419F-BACD-63C46FE16003}" dt="2025-04-22T16:17:43.926" v="8" actId="20577"/>
        <pc:sldMkLst>
          <pc:docMk/>
          <pc:sldMk cId="3507931026" sldId="441"/>
        </pc:sldMkLst>
        <pc:spChg chg="mod">
          <ac:chgData name="NETISMA 002" userId="bb68e317-e17a-464f-92fd-c395ca5eb229" providerId="ADAL" clId="{D102464F-D5C7-419F-BACD-63C46FE16003}" dt="2025-04-22T16:17:43.926" v="8" actId="20577"/>
          <ac:spMkLst>
            <pc:docMk/>
            <pc:sldMk cId="3507931026" sldId="441"/>
            <ac:spMk id="13" creationId="{18FED40D-2873-2C67-F16E-19DC05C81B2D}"/>
          </ac:spMkLst>
        </pc:spChg>
      </pc:sldChg>
    </pc:docChg>
  </pc:docChgLst>
  <pc:docChgLst>
    <pc:chgData name="Khaoula EL HAKOUR" userId="a3fe785d-2426-4427-b693-85f095c60dba" providerId="ADAL" clId="{C9C74247-C3E1-4791-A354-2AB6C08F5E48}"/>
    <pc:docChg chg="custSel modSld">
      <pc:chgData name="Khaoula EL HAKOUR" userId="a3fe785d-2426-4427-b693-85f095c60dba" providerId="ADAL" clId="{C9C74247-C3E1-4791-A354-2AB6C08F5E48}" dt="2025-04-22T16:24:32.306" v="351" actId="403"/>
      <pc:docMkLst>
        <pc:docMk/>
      </pc:docMkLst>
      <pc:sldChg chg="delSp modSp mod">
        <pc:chgData name="Khaoula EL HAKOUR" userId="a3fe785d-2426-4427-b693-85f095c60dba" providerId="ADAL" clId="{C9C74247-C3E1-4791-A354-2AB6C08F5E48}" dt="2025-04-22T16:05:05.932" v="12" actId="20577"/>
        <pc:sldMkLst>
          <pc:docMk/>
          <pc:sldMk cId="2215433101" sldId="257"/>
        </pc:sldMkLst>
        <pc:spChg chg="mod">
          <ac:chgData name="Khaoula EL HAKOUR" userId="a3fe785d-2426-4427-b693-85f095c60dba" providerId="ADAL" clId="{C9C74247-C3E1-4791-A354-2AB6C08F5E48}" dt="2025-04-22T16:04:50.466" v="11" actId="20577"/>
          <ac:spMkLst>
            <pc:docMk/>
            <pc:sldMk cId="2215433101" sldId="257"/>
            <ac:spMk id="6" creationId="{2BA65775-3F82-4ED6-EEFC-60B5EA9700A9}"/>
          </ac:spMkLst>
        </pc:spChg>
        <pc:spChg chg="del">
          <ac:chgData name="Khaoula EL HAKOUR" userId="a3fe785d-2426-4427-b693-85f095c60dba" providerId="ADAL" clId="{C9C74247-C3E1-4791-A354-2AB6C08F5E48}" dt="2025-04-22T16:04:33.544" v="7" actId="478"/>
          <ac:spMkLst>
            <pc:docMk/>
            <pc:sldMk cId="2215433101" sldId="257"/>
            <ac:spMk id="8" creationId="{0CD90341-D9B9-E7F8-08EC-197D452871F2}"/>
          </ac:spMkLst>
        </pc:spChg>
        <pc:spChg chg="mod">
          <ac:chgData name="Khaoula EL HAKOUR" userId="a3fe785d-2426-4427-b693-85f095c60dba" providerId="ADAL" clId="{C9C74247-C3E1-4791-A354-2AB6C08F5E48}" dt="2025-04-22T16:05:05.932" v="12" actId="20577"/>
          <ac:spMkLst>
            <pc:docMk/>
            <pc:sldMk cId="2215433101" sldId="257"/>
            <ac:spMk id="31" creationId="{5BE8036C-399C-B841-FBC0-8AC21EAE755C}"/>
          </ac:spMkLst>
        </pc:spChg>
      </pc:sldChg>
      <pc:sldChg chg="addSp delSp modSp mod">
        <pc:chgData name="Khaoula EL HAKOUR" userId="a3fe785d-2426-4427-b693-85f095c60dba" providerId="ADAL" clId="{C9C74247-C3E1-4791-A354-2AB6C08F5E48}" dt="2025-04-22T16:02:58.866" v="2" actId="1076"/>
        <pc:sldMkLst>
          <pc:docMk/>
          <pc:sldMk cId="4037629830" sldId="263"/>
        </pc:sldMkLst>
        <pc:picChg chg="del">
          <ac:chgData name="Khaoula EL HAKOUR" userId="a3fe785d-2426-4427-b693-85f095c60dba" providerId="ADAL" clId="{C9C74247-C3E1-4791-A354-2AB6C08F5E48}" dt="2025-04-22T16:02:42.256" v="0" actId="478"/>
          <ac:picMkLst>
            <pc:docMk/>
            <pc:sldMk cId="4037629830" sldId="263"/>
            <ac:picMk id="6" creationId="{E6B1728C-A798-EC9B-3CBB-CC55016544B0}"/>
          </ac:picMkLst>
        </pc:picChg>
        <pc:picChg chg="add mod">
          <ac:chgData name="Khaoula EL HAKOUR" userId="a3fe785d-2426-4427-b693-85f095c60dba" providerId="ADAL" clId="{C9C74247-C3E1-4791-A354-2AB6C08F5E48}" dt="2025-04-22T16:02:58.866" v="2" actId="1076"/>
          <ac:picMkLst>
            <pc:docMk/>
            <pc:sldMk cId="4037629830" sldId="263"/>
            <ac:picMk id="7" creationId="{CB36DFAD-8222-B9DC-6922-8D05A4FE9CF7}"/>
          </ac:picMkLst>
        </pc:picChg>
      </pc:sldChg>
      <pc:sldChg chg="delSp modSp mod">
        <pc:chgData name="Khaoula EL HAKOUR" userId="a3fe785d-2426-4427-b693-85f095c60dba" providerId="ADAL" clId="{C9C74247-C3E1-4791-A354-2AB6C08F5E48}" dt="2025-04-22T16:04:09.290" v="6" actId="33524"/>
        <pc:sldMkLst>
          <pc:docMk/>
          <pc:sldMk cId="3413190265" sldId="264"/>
        </pc:sldMkLst>
        <pc:spChg chg="del">
          <ac:chgData name="Khaoula EL HAKOUR" userId="a3fe785d-2426-4427-b693-85f095c60dba" providerId="ADAL" clId="{C9C74247-C3E1-4791-A354-2AB6C08F5E48}" dt="2025-04-22T16:03:32.361" v="3" actId="478"/>
          <ac:spMkLst>
            <pc:docMk/>
            <pc:sldMk cId="3413190265" sldId="264"/>
            <ac:spMk id="2" creationId="{23590226-8D0D-4198-8420-68E3B3F489B0}"/>
          </ac:spMkLst>
        </pc:spChg>
        <pc:graphicFrameChg chg="modGraphic">
          <ac:chgData name="Khaoula EL HAKOUR" userId="a3fe785d-2426-4427-b693-85f095c60dba" providerId="ADAL" clId="{C9C74247-C3E1-4791-A354-2AB6C08F5E48}" dt="2025-04-22T16:04:09.290" v="6" actId="33524"/>
          <ac:graphicFrameMkLst>
            <pc:docMk/>
            <pc:sldMk cId="3413190265" sldId="264"/>
            <ac:graphicFrameMk id="5" creationId="{09EF8E4C-52C1-45D1-8E5A-8EB6B635EB7F}"/>
          </ac:graphicFrameMkLst>
        </pc:graphicFrameChg>
      </pc:sldChg>
      <pc:sldChg chg="delSp mod">
        <pc:chgData name="Khaoula EL HAKOUR" userId="a3fe785d-2426-4427-b693-85f095c60dba" providerId="ADAL" clId="{C9C74247-C3E1-4791-A354-2AB6C08F5E48}" dt="2025-04-22T16:03:42.005" v="4" actId="478"/>
        <pc:sldMkLst>
          <pc:docMk/>
          <pc:sldMk cId="2943109880" sldId="348"/>
        </pc:sldMkLst>
        <pc:spChg chg="del">
          <ac:chgData name="Khaoula EL HAKOUR" userId="a3fe785d-2426-4427-b693-85f095c60dba" providerId="ADAL" clId="{C9C74247-C3E1-4791-A354-2AB6C08F5E48}" dt="2025-04-22T16:03:42.005" v="4" actId="478"/>
          <ac:spMkLst>
            <pc:docMk/>
            <pc:sldMk cId="2943109880" sldId="348"/>
            <ac:spMk id="2" creationId="{F21F5AF7-D902-469C-900D-19C8DFA34274}"/>
          </ac:spMkLst>
        </pc:spChg>
      </pc:sldChg>
      <pc:sldChg chg="delSp mod">
        <pc:chgData name="Khaoula EL HAKOUR" userId="a3fe785d-2426-4427-b693-85f095c60dba" providerId="ADAL" clId="{C9C74247-C3E1-4791-A354-2AB6C08F5E48}" dt="2025-04-22T16:03:46.611" v="5" actId="478"/>
        <pc:sldMkLst>
          <pc:docMk/>
          <pc:sldMk cId="2941925443" sldId="349"/>
        </pc:sldMkLst>
        <pc:spChg chg="del">
          <ac:chgData name="Khaoula EL HAKOUR" userId="a3fe785d-2426-4427-b693-85f095c60dba" providerId="ADAL" clId="{C9C74247-C3E1-4791-A354-2AB6C08F5E48}" dt="2025-04-22T16:03:46.611" v="5" actId="478"/>
          <ac:spMkLst>
            <pc:docMk/>
            <pc:sldMk cId="2941925443" sldId="349"/>
            <ac:spMk id="2" creationId="{F21F5AF7-D902-469C-900D-19C8DFA34274}"/>
          </ac:spMkLst>
        </pc:spChg>
      </pc:sldChg>
      <pc:sldChg chg="addSp delSp modSp mod">
        <pc:chgData name="Khaoula EL HAKOUR" userId="a3fe785d-2426-4427-b693-85f095c60dba" providerId="ADAL" clId="{C9C74247-C3E1-4791-A354-2AB6C08F5E48}" dt="2025-04-22T16:05:47.620" v="40" actId="20577"/>
        <pc:sldMkLst>
          <pc:docMk/>
          <pc:sldMk cId="254063275" sldId="388"/>
        </pc:sldMkLst>
        <pc:spChg chg="del">
          <ac:chgData name="Khaoula EL HAKOUR" userId="a3fe785d-2426-4427-b693-85f095c60dba" providerId="ADAL" clId="{C9C74247-C3E1-4791-A354-2AB6C08F5E48}" dt="2025-04-22T16:05:15.593" v="13" actId="478"/>
          <ac:spMkLst>
            <pc:docMk/>
            <pc:sldMk cId="254063275" sldId="388"/>
            <ac:spMk id="6" creationId="{28748FAD-FBC8-27D2-49F6-8B8EA3E7BDC6}"/>
          </ac:spMkLst>
        </pc:spChg>
        <pc:spChg chg="add mod">
          <ac:chgData name="Khaoula EL HAKOUR" userId="a3fe785d-2426-4427-b693-85f095c60dba" providerId="ADAL" clId="{C9C74247-C3E1-4791-A354-2AB6C08F5E48}" dt="2025-04-22T16:05:15.970" v="14"/>
          <ac:spMkLst>
            <pc:docMk/>
            <pc:sldMk cId="254063275" sldId="388"/>
            <ac:spMk id="9" creationId="{6BDC3427-CB67-57AE-8B09-9F5EC86468FE}"/>
          </ac:spMkLst>
        </pc:spChg>
        <pc:spChg chg="mod">
          <ac:chgData name="Khaoula EL HAKOUR" userId="a3fe785d-2426-4427-b693-85f095c60dba" providerId="ADAL" clId="{C9C74247-C3E1-4791-A354-2AB6C08F5E48}" dt="2025-04-22T16:05:47.620" v="40" actId="20577"/>
          <ac:spMkLst>
            <pc:docMk/>
            <pc:sldMk cId="254063275" sldId="388"/>
            <ac:spMk id="31" creationId="{68B178B5-A234-D100-D7F4-A902C45D5D71}"/>
          </ac:spMkLst>
        </pc:spChg>
      </pc:sldChg>
      <pc:sldChg chg="addSp delSp modSp mod">
        <pc:chgData name="Khaoula EL HAKOUR" userId="a3fe785d-2426-4427-b693-85f095c60dba" providerId="ADAL" clId="{C9C74247-C3E1-4791-A354-2AB6C08F5E48}" dt="2025-04-22T16:06:23.603" v="43" actId="20577"/>
        <pc:sldMkLst>
          <pc:docMk/>
          <pc:sldMk cId="374126420" sldId="389"/>
        </pc:sldMkLst>
        <pc:spChg chg="del">
          <ac:chgData name="Khaoula EL HAKOUR" userId="a3fe785d-2426-4427-b693-85f095c60dba" providerId="ADAL" clId="{C9C74247-C3E1-4791-A354-2AB6C08F5E48}" dt="2025-04-22T16:05:19.125" v="15" actId="478"/>
          <ac:spMkLst>
            <pc:docMk/>
            <pc:sldMk cId="374126420" sldId="389"/>
            <ac:spMk id="6" creationId="{30C2CC2A-DBF2-EAA8-5DAE-8037D8C16CAA}"/>
          </ac:spMkLst>
        </pc:spChg>
        <pc:spChg chg="mod">
          <ac:chgData name="Khaoula EL HAKOUR" userId="a3fe785d-2426-4427-b693-85f095c60dba" providerId="ADAL" clId="{C9C74247-C3E1-4791-A354-2AB6C08F5E48}" dt="2025-04-22T16:06:23.603" v="43" actId="20577"/>
          <ac:spMkLst>
            <pc:docMk/>
            <pc:sldMk cId="374126420" sldId="389"/>
            <ac:spMk id="9" creationId="{64F5BD28-2644-995E-FA39-148CCF632831}"/>
          </ac:spMkLst>
        </pc:spChg>
        <pc:spChg chg="add mod">
          <ac:chgData name="Khaoula EL HAKOUR" userId="a3fe785d-2426-4427-b693-85f095c60dba" providerId="ADAL" clId="{C9C74247-C3E1-4791-A354-2AB6C08F5E48}" dt="2025-04-22T16:05:19.431" v="16"/>
          <ac:spMkLst>
            <pc:docMk/>
            <pc:sldMk cId="374126420" sldId="389"/>
            <ac:spMk id="13" creationId="{17643629-14A7-4031-73A9-808B64EFDD8D}"/>
          </ac:spMkLst>
        </pc:spChg>
        <pc:spChg chg="add mod">
          <ac:chgData name="Khaoula EL HAKOUR" userId="a3fe785d-2426-4427-b693-85f095c60dba" providerId="ADAL" clId="{C9C74247-C3E1-4791-A354-2AB6C08F5E48}" dt="2025-04-22T16:05:41.831" v="38"/>
          <ac:spMkLst>
            <pc:docMk/>
            <pc:sldMk cId="374126420" sldId="389"/>
            <ac:spMk id="14" creationId="{0B644545-DEA9-3F39-ED89-BB329D4AF52B}"/>
          </ac:spMkLst>
        </pc:spChg>
        <pc:spChg chg="del">
          <ac:chgData name="Khaoula EL HAKOUR" userId="a3fe785d-2426-4427-b693-85f095c60dba" providerId="ADAL" clId="{C9C74247-C3E1-4791-A354-2AB6C08F5E48}" dt="2025-04-22T16:05:41.554" v="37" actId="478"/>
          <ac:spMkLst>
            <pc:docMk/>
            <pc:sldMk cId="374126420" sldId="389"/>
            <ac:spMk id="31" creationId="{C9A0FD0B-F518-4733-1F51-7875A06BD1DD}"/>
          </ac:spMkLst>
        </pc:spChg>
      </pc:sldChg>
      <pc:sldChg chg="addSp delSp modSp mod">
        <pc:chgData name="Khaoula EL HAKOUR" userId="a3fe785d-2426-4427-b693-85f095c60dba" providerId="ADAL" clId="{C9C74247-C3E1-4791-A354-2AB6C08F5E48}" dt="2025-04-22T16:07:24.289" v="67" actId="33524"/>
        <pc:sldMkLst>
          <pc:docMk/>
          <pc:sldMk cId="945690468" sldId="390"/>
        </pc:sldMkLst>
        <pc:spChg chg="del">
          <ac:chgData name="Khaoula EL HAKOUR" userId="a3fe785d-2426-4427-b693-85f095c60dba" providerId="ADAL" clId="{C9C74247-C3E1-4791-A354-2AB6C08F5E48}" dt="2025-04-22T16:05:22.369" v="17" actId="478"/>
          <ac:spMkLst>
            <pc:docMk/>
            <pc:sldMk cId="945690468" sldId="390"/>
            <ac:spMk id="6" creationId="{853F558A-0045-534E-428F-05B35B5328C8}"/>
          </ac:spMkLst>
        </pc:spChg>
        <pc:spChg chg="add mod">
          <ac:chgData name="Khaoula EL HAKOUR" userId="a3fe785d-2426-4427-b693-85f095c60dba" providerId="ADAL" clId="{C9C74247-C3E1-4791-A354-2AB6C08F5E48}" dt="2025-04-22T16:05:22.637" v="18"/>
          <ac:spMkLst>
            <pc:docMk/>
            <pc:sldMk cId="945690468" sldId="390"/>
            <ac:spMk id="9" creationId="{73D2DD74-85F5-EEE7-7666-3E7E8D8AEF05}"/>
          </ac:spMkLst>
        </pc:spChg>
        <pc:spChg chg="mod">
          <ac:chgData name="Khaoula EL HAKOUR" userId="a3fe785d-2426-4427-b693-85f095c60dba" providerId="ADAL" clId="{C9C74247-C3E1-4791-A354-2AB6C08F5E48}" dt="2025-04-22T16:07:24.289" v="67" actId="33524"/>
          <ac:spMkLst>
            <pc:docMk/>
            <pc:sldMk cId="945690468" sldId="390"/>
            <ac:spMk id="13" creationId="{8D73927E-115E-F134-7572-A576C31D834F}"/>
          </ac:spMkLst>
        </pc:spChg>
        <pc:spChg chg="add mod">
          <ac:chgData name="Khaoula EL HAKOUR" userId="a3fe785d-2426-4427-b693-85f095c60dba" providerId="ADAL" clId="{C9C74247-C3E1-4791-A354-2AB6C08F5E48}" dt="2025-04-22T16:05:38.485" v="36"/>
          <ac:spMkLst>
            <pc:docMk/>
            <pc:sldMk cId="945690468" sldId="390"/>
            <ac:spMk id="14" creationId="{217FA44B-7B23-4F1E-EB42-AA6EA652AB67}"/>
          </ac:spMkLst>
        </pc:spChg>
        <pc:spChg chg="del">
          <ac:chgData name="Khaoula EL HAKOUR" userId="a3fe785d-2426-4427-b693-85f095c60dba" providerId="ADAL" clId="{C9C74247-C3E1-4791-A354-2AB6C08F5E48}" dt="2025-04-22T16:05:38.225" v="35" actId="478"/>
          <ac:spMkLst>
            <pc:docMk/>
            <pc:sldMk cId="945690468" sldId="390"/>
            <ac:spMk id="31" creationId="{C5C223C6-74AF-A2C5-0A8F-12DE98D3C3AE}"/>
          </ac:spMkLst>
        </pc:spChg>
      </pc:sldChg>
      <pc:sldChg chg="modSp mod">
        <pc:chgData name="Khaoula EL HAKOUR" userId="a3fe785d-2426-4427-b693-85f095c60dba" providerId="ADAL" clId="{C9C74247-C3E1-4791-A354-2AB6C08F5E48}" dt="2025-04-22T16:08:19.554" v="76" actId="404"/>
        <pc:sldMkLst>
          <pc:docMk/>
          <pc:sldMk cId="3968205313" sldId="391"/>
        </pc:sldMkLst>
        <pc:spChg chg="mod">
          <ac:chgData name="Khaoula EL HAKOUR" userId="a3fe785d-2426-4427-b693-85f095c60dba" providerId="ADAL" clId="{C9C74247-C3E1-4791-A354-2AB6C08F5E48}" dt="2025-04-22T16:08:19.554" v="76" actId="404"/>
          <ac:spMkLst>
            <pc:docMk/>
            <pc:sldMk cId="3968205313" sldId="391"/>
            <ac:spMk id="6" creationId="{947A6E41-B599-C4FE-D59C-185D8CC2F262}"/>
          </ac:spMkLst>
        </pc:spChg>
        <pc:spChg chg="mod">
          <ac:chgData name="Khaoula EL HAKOUR" userId="a3fe785d-2426-4427-b693-85f095c60dba" providerId="ADAL" clId="{C9C74247-C3E1-4791-A354-2AB6C08F5E48}" dt="2025-04-22T16:08:16.450" v="75" actId="1076"/>
          <ac:spMkLst>
            <pc:docMk/>
            <pc:sldMk cId="3968205313" sldId="391"/>
            <ac:spMk id="9" creationId="{A06C04E1-11E0-8AF0-4C99-E87195FE83B4}"/>
          </ac:spMkLst>
        </pc:spChg>
        <pc:spChg chg="mod">
          <ac:chgData name="Khaoula EL HAKOUR" userId="a3fe785d-2426-4427-b693-85f095c60dba" providerId="ADAL" clId="{C9C74247-C3E1-4791-A354-2AB6C08F5E48}" dt="2025-04-22T16:05:32.520" v="34" actId="20577"/>
          <ac:spMkLst>
            <pc:docMk/>
            <pc:sldMk cId="3968205313" sldId="391"/>
            <ac:spMk id="31" creationId="{71C41A06-5339-D5DB-5C62-6BE8E3580D59}"/>
          </ac:spMkLst>
        </pc:spChg>
      </pc:sldChg>
      <pc:sldChg chg="modSp mod">
        <pc:chgData name="Khaoula EL HAKOUR" userId="a3fe785d-2426-4427-b693-85f095c60dba" providerId="ADAL" clId="{C9C74247-C3E1-4791-A354-2AB6C08F5E48}" dt="2025-04-22T16:11:37.748" v="91" actId="33524"/>
        <pc:sldMkLst>
          <pc:docMk/>
          <pc:sldMk cId="2863430909" sldId="393"/>
        </pc:sldMkLst>
        <pc:spChg chg="mod">
          <ac:chgData name="Khaoula EL HAKOUR" userId="a3fe785d-2426-4427-b693-85f095c60dba" providerId="ADAL" clId="{C9C74247-C3E1-4791-A354-2AB6C08F5E48}" dt="2025-04-22T16:11:37.748" v="91" actId="33524"/>
          <ac:spMkLst>
            <pc:docMk/>
            <pc:sldMk cId="2863430909" sldId="393"/>
            <ac:spMk id="10" creationId="{1B4196FE-AF42-FB83-A70C-E4C0B0AF70AD}"/>
          </ac:spMkLst>
        </pc:spChg>
      </pc:sldChg>
      <pc:sldChg chg="modSp mod">
        <pc:chgData name="Khaoula EL HAKOUR" userId="a3fe785d-2426-4427-b693-85f095c60dba" providerId="ADAL" clId="{C9C74247-C3E1-4791-A354-2AB6C08F5E48}" dt="2025-04-22T16:11:46.707" v="92" actId="20577"/>
        <pc:sldMkLst>
          <pc:docMk/>
          <pc:sldMk cId="1792503326" sldId="394"/>
        </pc:sldMkLst>
        <pc:spChg chg="mod">
          <ac:chgData name="Khaoula EL HAKOUR" userId="a3fe785d-2426-4427-b693-85f095c60dba" providerId="ADAL" clId="{C9C74247-C3E1-4791-A354-2AB6C08F5E48}" dt="2025-04-22T16:11:46.707" v="92" actId="20577"/>
          <ac:spMkLst>
            <pc:docMk/>
            <pc:sldMk cId="1792503326" sldId="394"/>
            <ac:spMk id="10" creationId="{3C2C4FFF-FE43-94A6-3FA2-99498C84C520}"/>
          </ac:spMkLst>
        </pc:spChg>
      </pc:sldChg>
      <pc:sldChg chg="modSp mod">
        <pc:chgData name="Khaoula EL HAKOUR" userId="a3fe785d-2426-4427-b693-85f095c60dba" providerId="ADAL" clId="{C9C74247-C3E1-4791-A354-2AB6C08F5E48}" dt="2025-04-22T16:09:39.736" v="78" actId="20577"/>
        <pc:sldMkLst>
          <pc:docMk/>
          <pc:sldMk cId="189070278" sldId="395"/>
        </pc:sldMkLst>
        <pc:spChg chg="mod">
          <ac:chgData name="Khaoula EL HAKOUR" userId="a3fe785d-2426-4427-b693-85f095c60dba" providerId="ADAL" clId="{C9C74247-C3E1-4791-A354-2AB6C08F5E48}" dt="2025-04-22T16:09:39.736" v="78" actId="20577"/>
          <ac:spMkLst>
            <pc:docMk/>
            <pc:sldMk cId="189070278" sldId="395"/>
            <ac:spMk id="10" creationId="{761E042F-42D8-DDF8-C2F8-54F4F8042E61}"/>
          </ac:spMkLst>
        </pc:spChg>
      </pc:sldChg>
      <pc:sldChg chg="modSp mod">
        <pc:chgData name="Khaoula EL HAKOUR" userId="a3fe785d-2426-4427-b693-85f095c60dba" providerId="ADAL" clId="{C9C74247-C3E1-4791-A354-2AB6C08F5E48}" dt="2025-04-22T16:12:46.360" v="118" actId="20577"/>
        <pc:sldMkLst>
          <pc:docMk/>
          <pc:sldMk cId="141524448" sldId="399"/>
        </pc:sldMkLst>
        <pc:spChg chg="mod">
          <ac:chgData name="Khaoula EL HAKOUR" userId="a3fe785d-2426-4427-b693-85f095c60dba" providerId="ADAL" clId="{C9C74247-C3E1-4791-A354-2AB6C08F5E48}" dt="2025-04-22T16:12:14.261" v="97" actId="1076"/>
          <ac:spMkLst>
            <pc:docMk/>
            <pc:sldMk cId="141524448" sldId="399"/>
            <ac:spMk id="2" creationId="{B08CE9A2-97B3-071C-FFF4-D210BBBF5771}"/>
          </ac:spMkLst>
        </pc:spChg>
        <pc:spChg chg="mod">
          <ac:chgData name="Khaoula EL HAKOUR" userId="a3fe785d-2426-4427-b693-85f095c60dba" providerId="ADAL" clId="{C9C74247-C3E1-4791-A354-2AB6C08F5E48}" dt="2025-04-22T16:12:46.360" v="118" actId="20577"/>
          <ac:spMkLst>
            <pc:docMk/>
            <pc:sldMk cId="141524448" sldId="399"/>
            <ac:spMk id="10" creationId="{CAD2BDDB-4F59-FAB5-9753-B7C97BA358A9}"/>
          </ac:spMkLst>
        </pc:spChg>
      </pc:sldChg>
      <pc:sldChg chg="modSp mod">
        <pc:chgData name="Khaoula EL HAKOUR" userId="a3fe785d-2426-4427-b693-85f095c60dba" providerId="ADAL" clId="{C9C74247-C3E1-4791-A354-2AB6C08F5E48}" dt="2025-04-22T16:13:02.897" v="122" actId="113"/>
        <pc:sldMkLst>
          <pc:docMk/>
          <pc:sldMk cId="1562922178" sldId="400"/>
        </pc:sldMkLst>
        <pc:spChg chg="mod">
          <ac:chgData name="Khaoula EL HAKOUR" userId="a3fe785d-2426-4427-b693-85f095c60dba" providerId="ADAL" clId="{C9C74247-C3E1-4791-A354-2AB6C08F5E48}" dt="2025-04-22T16:13:02.897" v="122" actId="113"/>
          <ac:spMkLst>
            <pc:docMk/>
            <pc:sldMk cId="1562922178" sldId="400"/>
            <ac:spMk id="10" creationId="{9878BC3C-CCE2-BD72-85EA-5CF821150065}"/>
          </ac:spMkLst>
        </pc:spChg>
      </pc:sldChg>
      <pc:sldChg chg="modSp mod">
        <pc:chgData name="Khaoula EL HAKOUR" userId="a3fe785d-2426-4427-b693-85f095c60dba" providerId="ADAL" clId="{C9C74247-C3E1-4791-A354-2AB6C08F5E48}" dt="2025-04-22T16:13:08.862" v="123" actId="20577"/>
        <pc:sldMkLst>
          <pc:docMk/>
          <pc:sldMk cId="2725041828" sldId="401"/>
        </pc:sldMkLst>
        <pc:spChg chg="mod">
          <ac:chgData name="Khaoula EL HAKOUR" userId="a3fe785d-2426-4427-b693-85f095c60dba" providerId="ADAL" clId="{C9C74247-C3E1-4791-A354-2AB6C08F5E48}" dt="2025-04-22T16:13:08.862" v="123" actId="20577"/>
          <ac:spMkLst>
            <pc:docMk/>
            <pc:sldMk cId="2725041828" sldId="401"/>
            <ac:spMk id="10" creationId="{3ED5B524-0685-8B15-1270-3230A6E329AA}"/>
          </ac:spMkLst>
        </pc:spChg>
      </pc:sldChg>
      <pc:sldChg chg="modSp mod">
        <pc:chgData name="Khaoula EL HAKOUR" userId="a3fe785d-2426-4427-b693-85f095c60dba" providerId="ADAL" clId="{C9C74247-C3E1-4791-A354-2AB6C08F5E48}" dt="2025-04-22T16:13:27.881" v="126" actId="6549"/>
        <pc:sldMkLst>
          <pc:docMk/>
          <pc:sldMk cId="314326750" sldId="402"/>
        </pc:sldMkLst>
        <pc:spChg chg="mod">
          <ac:chgData name="Khaoula EL HAKOUR" userId="a3fe785d-2426-4427-b693-85f095c60dba" providerId="ADAL" clId="{C9C74247-C3E1-4791-A354-2AB6C08F5E48}" dt="2025-04-22T16:13:27.881" v="126" actId="6549"/>
          <ac:spMkLst>
            <pc:docMk/>
            <pc:sldMk cId="314326750" sldId="402"/>
            <ac:spMk id="10" creationId="{017F2A0C-C4A3-0366-9A67-6AF3A058CC11}"/>
          </ac:spMkLst>
        </pc:spChg>
      </pc:sldChg>
      <pc:sldChg chg="modSp mod">
        <pc:chgData name="Khaoula EL HAKOUR" userId="a3fe785d-2426-4427-b693-85f095c60dba" providerId="ADAL" clId="{C9C74247-C3E1-4791-A354-2AB6C08F5E48}" dt="2025-04-22T16:18:36.600" v="227" actId="20577"/>
        <pc:sldMkLst>
          <pc:docMk/>
          <pc:sldMk cId="2196247916" sldId="409"/>
        </pc:sldMkLst>
        <pc:spChg chg="mod">
          <ac:chgData name="Khaoula EL HAKOUR" userId="a3fe785d-2426-4427-b693-85f095c60dba" providerId="ADAL" clId="{C9C74247-C3E1-4791-A354-2AB6C08F5E48}" dt="2025-04-22T16:18:36.600" v="227" actId="20577"/>
          <ac:spMkLst>
            <pc:docMk/>
            <pc:sldMk cId="2196247916" sldId="409"/>
            <ac:spMk id="6" creationId="{7073C635-C4F1-90FF-A4FC-7CA5CBB4A26F}"/>
          </ac:spMkLst>
        </pc:spChg>
        <pc:spChg chg="mod">
          <ac:chgData name="Khaoula EL HAKOUR" userId="a3fe785d-2426-4427-b693-85f095c60dba" providerId="ADAL" clId="{C9C74247-C3E1-4791-A354-2AB6C08F5E48}" dt="2025-04-22T16:17:32.470" v="180" actId="1076"/>
          <ac:spMkLst>
            <pc:docMk/>
            <pc:sldMk cId="2196247916" sldId="409"/>
            <ac:spMk id="13" creationId="{8A3E8E49-E4A1-ED90-8BBD-C9D1A4A16EB7}"/>
          </ac:spMkLst>
        </pc:spChg>
      </pc:sldChg>
      <pc:sldChg chg="modSp mod">
        <pc:chgData name="Khaoula EL HAKOUR" userId="a3fe785d-2426-4427-b693-85f095c60dba" providerId="ADAL" clId="{C9C74247-C3E1-4791-A354-2AB6C08F5E48}" dt="2025-04-22T16:19:09.242" v="228" actId="20577"/>
        <pc:sldMkLst>
          <pc:docMk/>
          <pc:sldMk cId="1377022812" sldId="410"/>
        </pc:sldMkLst>
        <pc:spChg chg="mod">
          <ac:chgData name="Khaoula EL HAKOUR" userId="a3fe785d-2426-4427-b693-85f095c60dba" providerId="ADAL" clId="{C9C74247-C3E1-4791-A354-2AB6C08F5E48}" dt="2025-04-22T16:19:09.242" v="228" actId="20577"/>
          <ac:spMkLst>
            <pc:docMk/>
            <pc:sldMk cId="1377022812" sldId="410"/>
            <ac:spMk id="6" creationId="{9B0B9B9B-6DF4-A935-A750-B01619F5C211}"/>
          </ac:spMkLst>
        </pc:spChg>
      </pc:sldChg>
      <pc:sldChg chg="modSp mod">
        <pc:chgData name="Khaoula EL HAKOUR" userId="a3fe785d-2426-4427-b693-85f095c60dba" providerId="ADAL" clId="{C9C74247-C3E1-4791-A354-2AB6C08F5E48}" dt="2025-04-22T16:20:36.173" v="298" actId="122"/>
        <pc:sldMkLst>
          <pc:docMk/>
          <pc:sldMk cId="2617647590" sldId="412"/>
        </pc:sldMkLst>
        <pc:graphicFrameChg chg="modGraphic">
          <ac:chgData name="Khaoula EL HAKOUR" userId="a3fe785d-2426-4427-b693-85f095c60dba" providerId="ADAL" clId="{C9C74247-C3E1-4791-A354-2AB6C08F5E48}" dt="2025-04-22T16:20:36.173" v="298" actId="122"/>
          <ac:graphicFrameMkLst>
            <pc:docMk/>
            <pc:sldMk cId="2617647590" sldId="412"/>
            <ac:graphicFrameMk id="2" creationId="{715A6B20-F746-7B64-86DE-F01089D5E7A2}"/>
          </ac:graphicFrameMkLst>
        </pc:graphicFrameChg>
      </pc:sldChg>
      <pc:sldChg chg="modSp mod">
        <pc:chgData name="Khaoula EL HAKOUR" userId="a3fe785d-2426-4427-b693-85f095c60dba" providerId="ADAL" clId="{C9C74247-C3E1-4791-A354-2AB6C08F5E48}" dt="2025-04-22T16:10:28.437" v="87" actId="20577"/>
        <pc:sldMkLst>
          <pc:docMk/>
          <pc:sldMk cId="3326926776" sldId="414"/>
        </pc:sldMkLst>
        <pc:spChg chg="mod">
          <ac:chgData name="Khaoula EL HAKOUR" userId="a3fe785d-2426-4427-b693-85f095c60dba" providerId="ADAL" clId="{C9C74247-C3E1-4791-A354-2AB6C08F5E48}" dt="2025-04-22T16:10:28.437" v="87" actId="20577"/>
          <ac:spMkLst>
            <pc:docMk/>
            <pc:sldMk cId="3326926776" sldId="414"/>
            <ac:spMk id="8" creationId="{B41F3AB6-E779-0A4E-4715-940F4B976E9C}"/>
          </ac:spMkLst>
        </pc:spChg>
      </pc:sldChg>
      <pc:sldChg chg="modSp mod">
        <pc:chgData name="Khaoula EL HAKOUR" userId="a3fe785d-2426-4427-b693-85f095c60dba" providerId="ADAL" clId="{C9C74247-C3E1-4791-A354-2AB6C08F5E48}" dt="2025-04-22T16:10:39.066" v="88" actId="20577"/>
        <pc:sldMkLst>
          <pc:docMk/>
          <pc:sldMk cId="2620597309" sldId="415"/>
        </pc:sldMkLst>
        <pc:spChg chg="mod">
          <ac:chgData name="Khaoula EL HAKOUR" userId="a3fe785d-2426-4427-b693-85f095c60dba" providerId="ADAL" clId="{C9C74247-C3E1-4791-A354-2AB6C08F5E48}" dt="2025-04-22T16:10:39.066" v="88" actId="20577"/>
          <ac:spMkLst>
            <pc:docMk/>
            <pc:sldMk cId="2620597309" sldId="415"/>
            <ac:spMk id="8" creationId="{0A6DE9B7-679E-047B-0CC5-734F348BE02D}"/>
          </ac:spMkLst>
        </pc:spChg>
      </pc:sldChg>
      <pc:sldChg chg="modSp mod">
        <pc:chgData name="Khaoula EL HAKOUR" userId="a3fe785d-2426-4427-b693-85f095c60dba" providerId="ADAL" clId="{C9C74247-C3E1-4791-A354-2AB6C08F5E48}" dt="2025-04-22T16:21:39.238" v="312" actId="115"/>
        <pc:sldMkLst>
          <pc:docMk/>
          <pc:sldMk cId="1516216032" sldId="416"/>
        </pc:sldMkLst>
        <pc:spChg chg="mod">
          <ac:chgData name="Khaoula EL HAKOUR" userId="a3fe785d-2426-4427-b693-85f095c60dba" providerId="ADAL" clId="{C9C74247-C3E1-4791-A354-2AB6C08F5E48}" dt="2025-04-22T16:21:39.238" v="312" actId="115"/>
          <ac:spMkLst>
            <pc:docMk/>
            <pc:sldMk cId="1516216032" sldId="416"/>
            <ac:spMk id="8" creationId="{690A4D5F-1636-15BA-9AC2-10F66FA5CB38}"/>
          </ac:spMkLst>
        </pc:spChg>
      </pc:sldChg>
      <pc:sldChg chg="modSp mod">
        <pc:chgData name="Khaoula EL HAKOUR" userId="a3fe785d-2426-4427-b693-85f095c60dba" providerId="ADAL" clId="{C9C74247-C3E1-4791-A354-2AB6C08F5E48}" dt="2025-04-22T16:22:40.766" v="335" actId="313"/>
        <pc:sldMkLst>
          <pc:docMk/>
          <pc:sldMk cId="2467985978" sldId="417"/>
        </pc:sldMkLst>
        <pc:spChg chg="mod">
          <ac:chgData name="Khaoula EL HAKOUR" userId="a3fe785d-2426-4427-b693-85f095c60dba" providerId="ADAL" clId="{C9C74247-C3E1-4791-A354-2AB6C08F5E48}" dt="2025-04-22T16:22:40.766" v="335" actId="313"/>
          <ac:spMkLst>
            <pc:docMk/>
            <pc:sldMk cId="2467985978" sldId="417"/>
            <ac:spMk id="8" creationId="{55579D1C-A031-02CE-0634-26B20B8ACD0A}"/>
          </ac:spMkLst>
        </pc:spChg>
      </pc:sldChg>
      <pc:sldChg chg="modSp mod">
        <pc:chgData name="Khaoula EL HAKOUR" userId="a3fe785d-2426-4427-b693-85f095c60dba" providerId="ADAL" clId="{C9C74247-C3E1-4791-A354-2AB6C08F5E48}" dt="2025-04-22T16:22:56.539" v="337" actId="6549"/>
        <pc:sldMkLst>
          <pc:docMk/>
          <pc:sldMk cId="4268986550" sldId="418"/>
        </pc:sldMkLst>
        <pc:spChg chg="mod">
          <ac:chgData name="Khaoula EL HAKOUR" userId="a3fe785d-2426-4427-b693-85f095c60dba" providerId="ADAL" clId="{C9C74247-C3E1-4791-A354-2AB6C08F5E48}" dt="2025-04-22T16:22:56.539" v="337" actId="6549"/>
          <ac:spMkLst>
            <pc:docMk/>
            <pc:sldMk cId="4268986550" sldId="418"/>
            <ac:spMk id="8" creationId="{5D436157-B989-2CB3-8F25-8F8AB97676BC}"/>
          </ac:spMkLst>
        </pc:spChg>
      </pc:sldChg>
      <pc:sldChg chg="modSp">
        <pc:chgData name="Khaoula EL HAKOUR" userId="a3fe785d-2426-4427-b693-85f095c60dba" providerId="ADAL" clId="{C9C74247-C3E1-4791-A354-2AB6C08F5E48}" dt="2025-04-22T16:24:13.407" v="347"/>
        <pc:sldMkLst>
          <pc:docMk/>
          <pc:sldMk cId="2567919779" sldId="425"/>
        </pc:sldMkLst>
        <pc:graphicFrameChg chg="mod">
          <ac:chgData name="Khaoula EL HAKOUR" userId="a3fe785d-2426-4427-b693-85f095c60dba" providerId="ADAL" clId="{C9C74247-C3E1-4791-A354-2AB6C08F5E48}" dt="2025-04-22T16:24:13.407" v="347"/>
          <ac:graphicFrameMkLst>
            <pc:docMk/>
            <pc:sldMk cId="2567919779" sldId="425"/>
            <ac:graphicFrameMk id="3" creationId="{E0DD9847-B766-DC10-3044-EC23FD91CB9F}"/>
          </ac:graphicFrameMkLst>
        </pc:graphicFrameChg>
      </pc:sldChg>
      <pc:sldChg chg="modSp mod">
        <pc:chgData name="Khaoula EL HAKOUR" userId="a3fe785d-2426-4427-b693-85f095c60dba" providerId="ADAL" clId="{C9C74247-C3E1-4791-A354-2AB6C08F5E48}" dt="2025-04-22T16:24:08.618" v="346" actId="20577"/>
        <pc:sldMkLst>
          <pc:docMk/>
          <pc:sldMk cId="2195050919" sldId="426"/>
        </pc:sldMkLst>
        <pc:graphicFrameChg chg="modGraphic">
          <ac:chgData name="Khaoula EL HAKOUR" userId="a3fe785d-2426-4427-b693-85f095c60dba" providerId="ADAL" clId="{C9C74247-C3E1-4791-A354-2AB6C08F5E48}" dt="2025-04-22T16:24:08.618" v="346" actId="20577"/>
          <ac:graphicFrameMkLst>
            <pc:docMk/>
            <pc:sldMk cId="2195050919" sldId="426"/>
            <ac:graphicFrameMk id="3" creationId="{ABC71BDF-C343-603D-C46E-B4C88A203D55}"/>
          </ac:graphicFrameMkLst>
        </pc:graphicFrameChg>
      </pc:sldChg>
      <pc:sldChg chg="modSp mod">
        <pc:chgData name="Khaoula EL HAKOUR" userId="a3fe785d-2426-4427-b693-85f095c60dba" providerId="ADAL" clId="{C9C74247-C3E1-4791-A354-2AB6C08F5E48}" dt="2025-04-22T16:24:20.985" v="349" actId="113"/>
        <pc:sldMkLst>
          <pc:docMk/>
          <pc:sldMk cId="2731812775" sldId="428"/>
        </pc:sldMkLst>
        <pc:spChg chg="mod">
          <ac:chgData name="Khaoula EL HAKOUR" userId="a3fe785d-2426-4427-b693-85f095c60dba" providerId="ADAL" clId="{C9C74247-C3E1-4791-A354-2AB6C08F5E48}" dt="2025-04-22T16:24:20.985" v="349" actId="113"/>
          <ac:spMkLst>
            <pc:docMk/>
            <pc:sldMk cId="2731812775" sldId="428"/>
            <ac:spMk id="8" creationId="{878F2191-CC99-8398-CF0B-7A7FF4E42A04}"/>
          </ac:spMkLst>
        </pc:spChg>
      </pc:sldChg>
      <pc:sldChg chg="modSp mod">
        <pc:chgData name="Khaoula EL HAKOUR" userId="a3fe785d-2426-4427-b693-85f095c60dba" providerId="ADAL" clId="{C9C74247-C3E1-4791-A354-2AB6C08F5E48}" dt="2025-04-22T16:24:32.306" v="351" actId="403"/>
        <pc:sldMkLst>
          <pc:docMk/>
          <pc:sldMk cId="2252247648" sldId="430"/>
        </pc:sldMkLst>
        <pc:spChg chg="mod">
          <ac:chgData name="Khaoula EL HAKOUR" userId="a3fe785d-2426-4427-b693-85f095c60dba" providerId="ADAL" clId="{C9C74247-C3E1-4791-A354-2AB6C08F5E48}" dt="2025-04-22T16:24:32.306" v="351" actId="403"/>
          <ac:spMkLst>
            <pc:docMk/>
            <pc:sldMk cId="2252247648" sldId="430"/>
            <ac:spMk id="8" creationId="{B783EC20-F096-5D6B-7B06-B44AD20F6DF0}"/>
          </ac:spMkLst>
        </pc:spChg>
      </pc:sldChg>
      <pc:sldChg chg="modSp mod">
        <pc:chgData name="Khaoula EL HAKOUR" userId="a3fe785d-2426-4427-b693-85f095c60dba" providerId="ADAL" clId="{C9C74247-C3E1-4791-A354-2AB6C08F5E48}" dt="2025-04-22T16:16:11.992" v="169" actId="115"/>
        <pc:sldMkLst>
          <pc:docMk/>
          <pc:sldMk cId="4179681448" sldId="434"/>
        </pc:sldMkLst>
        <pc:spChg chg="mod">
          <ac:chgData name="Khaoula EL HAKOUR" userId="a3fe785d-2426-4427-b693-85f095c60dba" providerId="ADAL" clId="{C9C74247-C3E1-4791-A354-2AB6C08F5E48}" dt="2025-04-22T16:16:11.992" v="169" actId="115"/>
          <ac:spMkLst>
            <pc:docMk/>
            <pc:sldMk cId="4179681448" sldId="434"/>
            <ac:spMk id="10" creationId="{96417FEA-BEAB-635D-4FA4-869A72F9AD96}"/>
          </ac:spMkLst>
        </pc:spChg>
        <pc:graphicFrameChg chg="mod">
          <ac:chgData name="Khaoula EL HAKOUR" userId="a3fe785d-2426-4427-b693-85f095c60dba" providerId="ADAL" clId="{C9C74247-C3E1-4791-A354-2AB6C08F5E48}" dt="2025-04-22T16:15:38.618" v="163" actId="1076"/>
          <ac:graphicFrameMkLst>
            <pc:docMk/>
            <pc:sldMk cId="4179681448" sldId="434"/>
            <ac:graphicFrameMk id="3" creationId="{AE732AB8-4DA0-4FA1-A20E-9C95C478BFD5}"/>
          </ac:graphicFrameMkLst>
        </pc:graphicFrameChg>
      </pc:sldChg>
      <pc:sldChg chg="modSp mod">
        <pc:chgData name="Khaoula EL HAKOUR" userId="a3fe785d-2426-4427-b693-85f095c60dba" providerId="ADAL" clId="{C9C74247-C3E1-4791-A354-2AB6C08F5E48}" dt="2025-04-22T16:16:39.037" v="171" actId="20577"/>
        <pc:sldMkLst>
          <pc:docMk/>
          <pc:sldMk cId="1232605762" sldId="437"/>
        </pc:sldMkLst>
        <pc:graphicFrameChg chg="modGraphic">
          <ac:chgData name="Khaoula EL HAKOUR" userId="a3fe785d-2426-4427-b693-85f095c60dba" providerId="ADAL" clId="{C9C74247-C3E1-4791-A354-2AB6C08F5E48}" dt="2025-04-22T16:16:39.037" v="171" actId="20577"/>
          <ac:graphicFrameMkLst>
            <pc:docMk/>
            <pc:sldMk cId="1232605762" sldId="437"/>
            <ac:graphicFrameMk id="2" creationId="{02A0089C-1CBB-46BE-8177-41C10A321B9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050E9-BB16-4E9F-B51E-D705C1984C15}" type="datetimeFigureOut">
              <a:rPr lang="fr-FR" smtClean="0"/>
              <a:t>22/04/2025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5D624-7FB8-49EB-8C86-C8164F6DD9F4}" type="slidenum">
              <a:rPr lang="fr-FR" smtClean="0"/>
              <a:t>‹#›</a:t>
            </a:fld>
            <a:endParaRPr lang="fr-FR"/>
          </a:p>
        </p:txBody>
      </p:sp>
    </p:spTree>
    <p:extLst>
      <p:ext uri="{BB962C8B-B14F-4D97-AF65-F5344CB8AC3E}">
        <p14:creationId xmlns:p14="http://schemas.microsoft.com/office/powerpoint/2010/main" val="101527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tx2"/>
        </a:solidFill>
        <a:effectLst/>
      </p:bgPr>
    </p:bg>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C12B883E-4F73-4451-BDCF-0B6A3E02083A}"/>
              </a:ext>
            </a:extLst>
          </p:cNvPr>
          <p:cNvSpPr>
            <a:spLocks noGrp="1"/>
          </p:cNvSpPr>
          <p:nvPr>
            <p:ph type="pic" sz="quarter" idx="13"/>
          </p:nvPr>
        </p:nvSpPr>
        <p:spPr>
          <a:xfrm>
            <a:off x="6117609" y="616617"/>
            <a:ext cx="6829966" cy="6829966"/>
          </a:xfrm>
          <a:custGeom>
            <a:avLst/>
            <a:gdLst>
              <a:gd name="connsiteX0" fmla="*/ 2242062 w 6829966"/>
              <a:gd name="connsiteY0" fmla="*/ 285 h 6829966"/>
              <a:gd name="connsiteX1" fmla="*/ 2537891 w 6829966"/>
              <a:gd name="connsiteY1" fmla="*/ 52729 h 6829966"/>
              <a:gd name="connsiteX2" fmla="*/ 6150174 w 6829966"/>
              <a:gd name="connsiteY2" fmla="*/ 1271905 h 6829966"/>
              <a:gd name="connsiteX3" fmla="*/ 6777238 w 6829966"/>
              <a:gd name="connsiteY3" fmla="*/ 2537891 h 6829966"/>
              <a:gd name="connsiteX4" fmla="*/ 5558062 w 6829966"/>
              <a:gd name="connsiteY4" fmla="*/ 6150174 h 6829966"/>
              <a:gd name="connsiteX5" fmla="*/ 4292077 w 6829966"/>
              <a:gd name="connsiteY5" fmla="*/ 6777238 h 6829966"/>
              <a:gd name="connsiteX6" fmla="*/ 679794 w 6829966"/>
              <a:gd name="connsiteY6" fmla="*/ 5558061 h 6829966"/>
              <a:gd name="connsiteX7" fmla="*/ 52729 w 6829966"/>
              <a:gd name="connsiteY7" fmla="*/ 4292076 h 6829966"/>
              <a:gd name="connsiteX8" fmla="*/ 1271906 w 6829966"/>
              <a:gd name="connsiteY8" fmla="*/ 679793 h 6829966"/>
              <a:gd name="connsiteX9" fmla="*/ 2242062 w 6829966"/>
              <a:gd name="connsiteY9" fmla="*/ 285 h 682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29966" h="6829966">
                <a:moveTo>
                  <a:pt x="2242062" y="285"/>
                </a:moveTo>
                <a:cubicBezTo>
                  <a:pt x="2340311" y="2639"/>
                  <a:pt x="2439875" y="19648"/>
                  <a:pt x="2537891" y="52729"/>
                </a:cubicBezTo>
                <a:lnTo>
                  <a:pt x="6150174" y="1271905"/>
                </a:lnTo>
                <a:cubicBezTo>
                  <a:pt x="6672925" y="1448338"/>
                  <a:pt x="6953671" y="2015140"/>
                  <a:pt x="6777238" y="2537891"/>
                </a:cubicBezTo>
                <a:lnTo>
                  <a:pt x="5558062" y="6150174"/>
                </a:lnTo>
                <a:cubicBezTo>
                  <a:pt x="5381629" y="6672925"/>
                  <a:pt x="4814828" y="6953671"/>
                  <a:pt x="4292077" y="6777238"/>
                </a:cubicBezTo>
                <a:lnTo>
                  <a:pt x="679794" y="5558061"/>
                </a:lnTo>
                <a:cubicBezTo>
                  <a:pt x="157043" y="5381628"/>
                  <a:pt x="-123704" y="4814827"/>
                  <a:pt x="52729" y="4292076"/>
                </a:cubicBezTo>
                <a:lnTo>
                  <a:pt x="1271906" y="679793"/>
                </a:lnTo>
                <a:cubicBezTo>
                  <a:pt x="1415258" y="255058"/>
                  <a:pt x="1816314" y="-9916"/>
                  <a:pt x="2242062" y="285"/>
                </a:cubicBezTo>
                <a:close/>
              </a:path>
            </a:pathLst>
          </a:custGeom>
        </p:spPr>
        <p:txBody>
          <a:bodyPr wrap="square">
            <a:noAutofit/>
          </a:bodyPr>
          <a:lstStyle/>
          <a:p>
            <a:r>
              <a:rPr lang="en-US"/>
              <a:t>Click icon to add picture</a:t>
            </a:r>
            <a:endParaRPr lang="fr-FR"/>
          </a:p>
        </p:txBody>
      </p:sp>
      <p:pic>
        <p:nvPicPr>
          <p:cNvPr id="17" name="Graphique 16">
            <a:extLst>
              <a:ext uri="{FF2B5EF4-FFF2-40B4-BE49-F238E27FC236}">
                <a16:creationId xmlns:a16="http://schemas.microsoft.com/office/drawing/2014/main" id="{B7C650C3-EBC7-4E9D-A136-A656AD2D02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2032" y="312515"/>
            <a:ext cx="1326768" cy="1400771"/>
          </a:xfrm>
          <a:prstGeom prst="rect">
            <a:avLst/>
          </a:prstGeom>
        </p:spPr>
      </p:pic>
      <p:sp>
        <p:nvSpPr>
          <p:cNvPr id="18" name="Titre 17">
            <a:extLst>
              <a:ext uri="{FF2B5EF4-FFF2-40B4-BE49-F238E27FC236}">
                <a16:creationId xmlns:a16="http://schemas.microsoft.com/office/drawing/2014/main" id="{585C0929-BC43-4A1F-B02D-799801A2F77F}"/>
              </a:ext>
            </a:extLst>
          </p:cNvPr>
          <p:cNvSpPr>
            <a:spLocks noGrp="1"/>
          </p:cNvSpPr>
          <p:nvPr>
            <p:ph type="title" hasCustomPrompt="1"/>
          </p:nvPr>
        </p:nvSpPr>
        <p:spPr>
          <a:xfrm>
            <a:off x="502032" y="2637138"/>
            <a:ext cx="6130262" cy="1325563"/>
          </a:xfrm>
          <a:prstGeom prst="rect">
            <a:avLst/>
          </a:prstGeom>
        </p:spPr>
        <p:txBody>
          <a:bodyPr/>
          <a:lstStyle>
            <a:lvl1pPr>
              <a:defRPr b="1">
                <a:solidFill>
                  <a:schemeClr val="bg1"/>
                </a:solidFill>
              </a:defRPr>
            </a:lvl1pPr>
          </a:lstStyle>
          <a:p>
            <a:r>
              <a:rPr lang="fr-FR"/>
              <a:t>Insérez ici le titre de la formation</a:t>
            </a:r>
          </a:p>
        </p:txBody>
      </p:sp>
      <p:sp>
        <p:nvSpPr>
          <p:cNvPr id="20" name="Espace réservé du texte 19">
            <a:extLst>
              <a:ext uri="{FF2B5EF4-FFF2-40B4-BE49-F238E27FC236}">
                <a16:creationId xmlns:a16="http://schemas.microsoft.com/office/drawing/2014/main" id="{D6B92981-9AE1-4522-B706-5B9D5BF82761}"/>
              </a:ext>
            </a:extLst>
          </p:cNvPr>
          <p:cNvSpPr>
            <a:spLocks noGrp="1"/>
          </p:cNvSpPr>
          <p:nvPr>
            <p:ph type="body" sz="quarter" idx="14" hasCustomPrompt="1"/>
          </p:nvPr>
        </p:nvSpPr>
        <p:spPr>
          <a:xfrm>
            <a:off x="502032" y="6163400"/>
            <a:ext cx="3797300" cy="382085"/>
          </a:xfrm>
          <a:prstGeom prst="rect">
            <a:avLst/>
          </a:prstGeom>
        </p:spPr>
        <p:txBody>
          <a:bodyPr/>
          <a:lstStyle>
            <a:lvl1pPr marL="0" indent="0">
              <a:buNone/>
              <a:defRPr sz="1400">
                <a:solidFill>
                  <a:schemeClr val="bg1"/>
                </a:solidFill>
              </a:defRPr>
            </a:lvl1pPr>
          </a:lstStyle>
          <a:p>
            <a:pPr lvl="0"/>
            <a:r>
              <a:rPr lang="fr-FR"/>
              <a:t>Insérez ici la date de la formation</a:t>
            </a:r>
          </a:p>
        </p:txBody>
      </p:sp>
    </p:spTree>
    <p:custDataLst>
      <p:tags r:id="rId1"/>
    </p:custDataLst>
    <p:extLst>
      <p:ext uri="{BB962C8B-B14F-4D97-AF65-F5344CB8AC3E}">
        <p14:creationId xmlns:p14="http://schemas.microsoft.com/office/powerpoint/2010/main" val="389178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3DDC2DD4-F02E-44DC-976F-984FCF22B660}"/>
              </a:ext>
            </a:extLst>
          </p:cNvPr>
          <p:cNvSpPr>
            <a:spLocks noGrp="1"/>
          </p:cNvSpPr>
          <p:nvPr>
            <p:ph type="ftr" sz="quarter" idx="11"/>
          </p:nvPr>
        </p:nvSpPr>
        <p:spPr/>
        <p:txBody>
          <a:bodyPr/>
          <a:lstStyle/>
          <a:p>
            <a:r>
              <a:rPr lang="fr-FR"/>
              <a:t>Présentation du template TWC</a:t>
            </a:r>
          </a:p>
        </p:txBody>
      </p:sp>
      <p:sp>
        <p:nvSpPr>
          <p:cNvPr id="7" name="Espace réservé du numéro de diapositive 6">
            <a:extLst>
              <a:ext uri="{FF2B5EF4-FFF2-40B4-BE49-F238E27FC236}">
                <a16:creationId xmlns:a16="http://schemas.microsoft.com/office/drawing/2014/main" id="{6BF690AC-E9A9-4A2E-B065-55BF0E4BAEC0}"/>
              </a:ext>
            </a:extLst>
          </p:cNvPr>
          <p:cNvSpPr>
            <a:spLocks noGrp="1"/>
          </p:cNvSpPr>
          <p:nvPr>
            <p:ph type="sldNum" sz="quarter" idx="12"/>
          </p:nvPr>
        </p:nvSpPr>
        <p:spPr/>
        <p:txBody>
          <a:bodyPr/>
          <a:lstStyle/>
          <a:p>
            <a:fld id="{B1D0D88F-4194-403D-89CF-6C0E56587E1C}" type="slidenum">
              <a:rPr lang="fr-FR" smtClean="0"/>
              <a:t>‹#›</a:t>
            </a:fld>
            <a:endParaRPr lang="fr-FR"/>
          </a:p>
        </p:txBody>
      </p:sp>
      <p:grpSp>
        <p:nvGrpSpPr>
          <p:cNvPr id="8" name="Graphique 10">
            <a:extLst>
              <a:ext uri="{FF2B5EF4-FFF2-40B4-BE49-F238E27FC236}">
                <a16:creationId xmlns:a16="http://schemas.microsoft.com/office/drawing/2014/main" id="{7D282E10-9BF8-4828-9A18-20D8B28F6C1D}"/>
              </a:ext>
            </a:extLst>
          </p:cNvPr>
          <p:cNvGrpSpPr/>
          <p:nvPr userDrawn="1"/>
        </p:nvGrpSpPr>
        <p:grpSpPr>
          <a:xfrm rot="818345">
            <a:off x="-25861" y="6293990"/>
            <a:ext cx="546332" cy="489843"/>
            <a:chOff x="10497070" y="544224"/>
            <a:chExt cx="970283" cy="869959"/>
          </a:xfrm>
          <a:solidFill>
            <a:schemeClr val="tx2"/>
          </a:solidFill>
        </p:grpSpPr>
        <p:sp>
          <p:nvSpPr>
            <p:cNvPr id="9" name="Forme libre : forme 8">
              <a:extLst>
                <a:ext uri="{FF2B5EF4-FFF2-40B4-BE49-F238E27FC236}">
                  <a16:creationId xmlns:a16="http://schemas.microsoft.com/office/drawing/2014/main" id="{90FA33DF-CC9D-4862-9AFD-ADE88FD9989E}"/>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sp>
          <p:nvSpPr>
            <p:cNvPr id="10" name="Forme libre : forme 9">
              <a:extLst>
                <a:ext uri="{FF2B5EF4-FFF2-40B4-BE49-F238E27FC236}">
                  <a16:creationId xmlns:a16="http://schemas.microsoft.com/office/drawing/2014/main" id="{F411C1F4-1462-4B12-945C-A30821F6B57E}"/>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grpSp>
      <p:cxnSp>
        <p:nvCxnSpPr>
          <p:cNvPr id="11" name="Connecteur droit 10">
            <a:extLst>
              <a:ext uri="{FF2B5EF4-FFF2-40B4-BE49-F238E27FC236}">
                <a16:creationId xmlns:a16="http://schemas.microsoft.com/office/drawing/2014/main" id="{B00D067B-166A-4502-B3AD-2258D8666B01}"/>
              </a:ext>
            </a:extLst>
          </p:cNvPr>
          <p:cNvCxnSpPr/>
          <p:nvPr userDrawn="1"/>
        </p:nvCxnSpPr>
        <p:spPr>
          <a:xfrm>
            <a:off x="715034" y="6278880"/>
            <a:ext cx="11126446"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44D096CC-DE55-4E60-BDB1-94CBA8165127}"/>
              </a:ext>
            </a:extLst>
          </p:cNvPr>
          <p:cNvSpPr txBox="1"/>
          <p:nvPr userDrawn="1"/>
        </p:nvSpPr>
        <p:spPr>
          <a:xfrm>
            <a:off x="1186814" y="448762"/>
            <a:ext cx="3680750" cy="707886"/>
          </a:xfrm>
          <a:prstGeom prst="rect">
            <a:avLst/>
          </a:prstGeom>
          <a:noFill/>
        </p:spPr>
        <p:txBody>
          <a:bodyPr wrap="square" rtlCol="0">
            <a:spAutoFit/>
          </a:bodyPr>
          <a:lstStyle/>
          <a:p>
            <a:r>
              <a:rPr lang="fr-FR" sz="4000" b="1">
                <a:solidFill>
                  <a:schemeClr val="bg2"/>
                </a:solidFill>
              </a:rPr>
              <a:t>Our Values</a:t>
            </a:r>
            <a:endParaRPr lang="fr-FR" sz="5400" b="1">
              <a:solidFill>
                <a:schemeClr val="tx2"/>
              </a:solidFill>
            </a:endParaRPr>
          </a:p>
        </p:txBody>
      </p:sp>
      <p:sp>
        <p:nvSpPr>
          <p:cNvPr id="3" name="Forme libre : forme 2">
            <a:extLst>
              <a:ext uri="{FF2B5EF4-FFF2-40B4-BE49-F238E27FC236}">
                <a16:creationId xmlns:a16="http://schemas.microsoft.com/office/drawing/2014/main" id="{4F7C8217-8F07-4A96-AC9B-07265CE035D8}"/>
              </a:ext>
            </a:extLst>
          </p:cNvPr>
          <p:cNvSpPr/>
          <p:nvPr/>
        </p:nvSpPr>
        <p:spPr>
          <a:xfrm>
            <a:off x="1003825" y="2142835"/>
            <a:ext cx="1722090" cy="1722071"/>
          </a:xfrm>
          <a:custGeom>
            <a:avLst/>
            <a:gdLst>
              <a:gd name="connsiteX0" fmla="*/ 1710532 w 1722090"/>
              <a:gd name="connsiteY0" fmla="*/ 612872 h 1722071"/>
              <a:gd name="connsiteX1" fmla="*/ 1635856 w 1722090"/>
              <a:gd name="connsiteY1" fmla="*/ 834328 h 1722071"/>
              <a:gd name="connsiteX2" fmla="*/ 1527652 w 1722090"/>
              <a:gd name="connsiteY2" fmla="*/ 1155035 h 1722071"/>
              <a:gd name="connsiteX3" fmla="*/ 1527652 w 1722090"/>
              <a:gd name="connsiteY3" fmla="*/ 1155035 h 1722071"/>
              <a:gd name="connsiteX4" fmla="*/ 1513745 w 1722090"/>
              <a:gd name="connsiteY4" fmla="*/ 1196087 h 1722071"/>
              <a:gd name="connsiteX5" fmla="*/ 1494410 w 1722090"/>
              <a:gd name="connsiteY5" fmla="*/ 1253618 h 1722071"/>
              <a:gd name="connsiteX6" fmla="*/ 1392302 w 1722090"/>
              <a:gd name="connsiteY6" fmla="*/ 1556228 h 1722071"/>
              <a:gd name="connsiteX7" fmla="*/ 1386587 w 1722090"/>
              <a:gd name="connsiteY7" fmla="*/ 1573182 h 1722071"/>
              <a:gd name="connsiteX8" fmla="*/ 1372109 w 1722090"/>
              <a:gd name="connsiteY8" fmla="*/ 1606615 h 1722071"/>
              <a:gd name="connsiteX9" fmla="*/ 1109219 w 1722090"/>
              <a:gd name="connsiteY9" fmla="*/ 1710533 h 1722071"/>
              <a:gd name="connsiteX10" fmla="*/ 882333 w 1722090"/>
              <a:gd name="connsiteY10" fmla="*/ 1633952 h 1722071"/>
              <a:gd name="connsiteX11" fmla="*/ 820706 w 1722090"/>
              <a:gd name="connsiteY11" fmla="*/ 1613187 h 1722071"/>
              <a:gd name="connsiteX12" fmla="*/ 754508 w 1722090"/>
              <a:gd name="connsiteY12" fmla="*/ 1590803 h 1722071"/>
              <a:gd name="connsiteX13" fmla="*/ 720884 w 1722090"/>
              <a:gd name="connsiteY13" fmla="*/ 1579469 h 1722071"/>
              <a:gd name="connsiteX14" fmla="*/ 692881 w 1722090"/>
              <a:gd name="connsiteY14" fmla="*/ 1570039 h 1722071"/>
              <a:gd name="connsiteX15" fmla="*/ 656876 w 1722090"/>
              <a:gd name="connsiteY15" fmla="*/ 1557847 h 1722071"/>
              <a:gd name="connsiteX16" fmla="*/ 471901 w 1722090"/>
              <a:gd name="connsiteY16" fmla="*/ 1495458 h 1722071"/>
              <a:gd name="connsiteX17" fmla="*/ 413608 w 1722090"/>
              <a:gd name="connsiteY17" fmla="*/ 1475837 h 1722071"/>
              <a:gd name="connsiteX18" fmla="*/ 149003 w 1722090"/>
              <a:gd name="connsiteY18" fmla="*/ 1386492 h 1722071"/>
              <a:gd name="connsiteX19" fmla="*/ 11558 w 1722090"/>
              <a:gd name="connsiteY19" fmla="*/ 1109124 h 1722071"/>
              <a:gd name="connsiteX20" fmla="*/ 335598 w 1722090"/>
              <a:gd name="connsiteY20" fmla="*/ 148909 h 1722071"/>
              <a:gd name="connsiteX21" fmla="*/ 612966 w 1722090"/>
              <a:gd name="connsiteY21" fmla="*/ 11558 h 1722071"/>
              <a:gd name="connsiteX22" fmla="*/ 774510 w 1722090"/>
              <a:gd name="connsiteY22" fmla="*/ 66041 h 1722071"/>
              <a:gd name="connsiteX23" fmla="*/ 839756 w 1722090"/>
              <a:gd name="connsiteY23" fmla="*/ 88044 h 1722071"/>
              <a:gd name="connsiteX24" fmla="*/ 1410590 w 1722090"/>
              <a:gd name="connsiteY24" fmla="*/ 280640 h 1722071"/>
              <a:gd name="connsiteX25" fmla="*/ 1475931 w 1722090"/>
              <a:gd name="connsiteY25" fmla="*/ 302738 h 1722071"/>
              <a:gd name="connsiteX26" fmla="*/ 1573181 w 1722090"/>
              <a:gd name="connsiteY26" fmla="*/ 335504 h 1722071"/>
              <a:gd name="connsiteX27" fmla="*/ 1710532 w 1722090"/>
              <a:gd name="connsiteY27" fmla="*/ 612872 h 172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22090" h="1722071">
                <a:moveTo>
                  <a:pt x="1710532" y="612872"/>
                </a:moveTo>
                <a:lnTo>
                  <a:pt x="1635856" y="834328"/>
                </a:lnTo>
                <a:lnTo>
                  <a:pt x="1527652" y="1155035"/>
                </a:lnTo>
                <a:lnTo>
                  <a:pt x="1527652" y="1155035"/>
                </a:lnTo>
                <a:lnTo>
                  <a:pt x="1513745" y="1196087"/>
                </a:lnTo>
                <a:lnTo>
                  <a:pt x="1494410" y="1253618"/>
                </a:lnTo>
                <a:lnTo>
                  <a:pt x="1392302" y="1556228"/>
                </a:lnTo>
                <a:lnTo>
                  <a:pt x="1386587" y="1573182"/>
                </a:lnTo>
                <a:cubicBezTo>
                  <a:pt x="1382586" y="1584898"/>
                  <a:pt x="1377728" y="1596042"/>
                  <a:pt x="1372109" y="1606615"/>
                </a:cubicBezTo>
                <a:cubicBezTo>
                  <a:pt x="1322579" y="1699198"/>
                  <a:pt x="1211993" y="1745204"/>
                  <a:pt x="1109219" y="1710533"/>
                </a:cubicBezTo>
                <a:lnTo>
                  <a:pt x="882333" y="1633952"/>
                </a:lnTo>
                <a:lnTo>
                  <a:pt x="820706" y="1613187"/>
                </a:lnTo>
                <a:lnTo>
                  <a:pt x="754508" y="1590803"/>
                </a:lnTo>
                <a:lnTo>
                  <a:pt x="720884" y="1579469"/>
                </a:lnTo>
                <a:lnTo>
                  <a:pt x="692881" y="1570039"/>
                </a:lnTo>
                <a:lnTo>
                  <a:pt x="656876" y="1557847"/>
                </a:lnTo>
                <a:lnTo>
                  <a:pt x="471901" y="1495458"/>
                </a:lnTo>
                <a:lnTo>
                  <a:pt x="413608" y="1475837"/>
                </a:lnTo>
                <a:lnTo>
                  <a:pt x="149003" y="1386492"/>
                </a:lnTo>
                <a:cubicBezTo>
                  <a:pt x="34418" y="1347916"/>
                  <a:pt x="-27114" y="1223710"/>
                  <a:pt x="11558" y="1109124"/>
                </a:cubicBezTo>
                <a:lnTo>
                  <a:pt x="335598" y="148909"/>
                </a:lnTo>
                <a:cubicBezTo>
                  <a:pt x="374174" y="34418"/>
                  <a:pt x="498380" y="-27113"/>
                  <a:pt x="612966" y="11558"/>
                </a:cubicBezTo>
                <a:lnTo>
                  <a:pt x="774510" y="66041"/>
                </a:lnTo>
                <a:lnTo>
                  <a:pt x="839756" y="88044"/>
                </a:lnTo>
                <a:lnTo>
                  <a:pt x="1410590" y="280640"/>
                </a:lnTo>
                <a:lnTo>
                  <a:pt x="1475931" y="302738"/>
                </a:lnTo>
                <a:lnTo>
                  <a:pt x="1573181" y="335504"/>
                </a:lnTo>
                <a:cubicBezTo>
                  <a:pt x="1687672" y="374175"/>
                  <a:pt x="1749203" y="498381"/>
                  <a:pt x="1710532" y="612872"/>
                </a:cubicBezTo>
                <a:close/>
              </a:path>
            </a:pathLst>
          </a:custGeom>
          <a:solidFill>
            <a:schemeClr val="tx2"/>
          </a:solidFill>
          <a:ln w="9525" cap="flat">
            <a:noFill/>
            <a:prstDash val="solid"/>
            <a:miter/>
          </a:ln>
        </p:spPr>
        <p:txBody>
          <a:bodyPr rtlCol="0" anchor="ctr"/>
          <a:lstStyle/>
          <a:p>
            <a:endParaRPr lang="fr-FR"/>
          </a:p>
        </p:txBody>
      </p:sp>
      <p:grpSp>
        <p:nvGrpSpPr>
          <p:cNvPr id="4" name="Graphique 33">
            <a:extLst>
              <a:ext uri="{FF2B5EF4-FFF2-40B4-BE49-F238E27FC236}">
                <a16:creationId xmlns:a16="http://schemas.microsoft.com/office/drawing/2014/main" id="{545446E6-BEC4-40B2-B6AC-8A2B3B277D3E}"/>
              </a:ext>
            </a:extLst>
          </p:cNvPr>
          <p:cNvGrpSpPr/>
          <p:nvPr/>
        </p:nvGrpSpPr>
        <p:grpSpPr>
          <a:xfrm>
            <a:off x="1385048" y="2130200"/>
            <a:ext cx="1254633" cy="1646586"/>
            <a:chOff x="1385048" y="2130200"/>
            <a:chExt cx="1254633" cy="1646586"/>
          </a:xfrm>
          <a:solidFill>
            <a:schemeClr val="bg2"/>
          </a:solidFill>
        </p:grpSpPr>
        <p:sp>
          <p:nvSpPr>
            <p:cNvPr id="5" name="Forme libre : forme 4">
              <a:extLst>
                <a:ext uri="{FF2B5EF4-FFF2-40B4-BE49-F238E27FC236}">
                  <a16:creationId xmlns:a16="http://schemas.microsoft.com/office/drawing/2014/main" id="{01FACA0D-E95E-4DFF-A397-776B29FCA239}"/>
                </a:ext>
              </a:extLst>
            </p:cNvPr>
            <p:cNvSpPr/>
            <p:nvPr/>
          </p:nvSpPr>
          <p:spPr>
            <a:xfrm>
              <a:off x="1660701" y="3693633"/>
              <a:ext cx="64008" cy="28670"/>
            </a:xfrm>
            <a:custGeom>
              <a:avLst/>
              <a:gdLst>
                <a:gd name="connsiteX0" fmla="*/ 64008 w 64008"/>
                <a:gd name="connsiteY0" fmla="*/ 28670 h 28670"/>
                <a:gd name="connsiteX1" fmla="*/ 36004 w 64008"/>
                <a:gd name="connsiteY1" fmla="*/ 19241 h 28670"/>
                <a:gd name="connsiteX2" fmla="*/ 0 w 64008"/>
                <a:gd name="connsiteY2" fmla="*/ 7049 h 28670"/>
                <a:gd name="connsiteX3" fmla="*/ 35528 w 64008"/>
                <a:gd name="connsiteY3" fmla="*/ 3524 h 28670"/>
                <a:gd name="connsiteX4" fmla="*/ 59246 w 64008"/>
                <a:gd name="connsiteY4" fmla="*/ 0 h 28670"/>
                <a:gd name="connsiteX5" fmla="*/ 64008 w 64008"/>
                <a:gd name="connsiteY5" fmla="*/ 28670 h 2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 h="28670">
                  <a:moveTo>
                    <a:pt x="64008" y="28670"/>
                  </a:moveTo>
                  <a:lnTo>
                    <a:pt x="36004" y="19241"/>
                  </a:lnTo>
                  <a:lnTo>
                    <a:pt x="0" y="7049"/>
                  </a:lnTo>
                  <a:cubicBezTo>
                    <a:pt x="11430" y="6287"/>
                    <a:pt x="23241" y="5048"/>
                    <a:pt x="35528" y="3524"/>
                  </a:cubicBezTo>
                  <a:cubicBezTo>
                    <a:pt x="43339" y="2476"/>
                    <a:pt x="51149" y="1333"/>
                    <a:pt x="59246" y="0"/>
                  </a:cubicBezTo>
                  <a:lnTo>
                    <a:pt x="64008" y="28670"/>
                  </a:lnTo>
                  <a:close/>
                </a:path>
              </a:pathLst>
            </a:custGeom>
            <a:grp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1794CDF2-5A90-4043-A70F-07582BD2A979}"/>
                </a:ext>
              </a:extLst>
            </p:cNvPr>
            <p:cNvSpPr/>
            <p:nvPr/>
          </p:nvSpPr>
          <p:spPr>
            <a:xfrm>
              <a:off x="1416730" y="3109560"/>
              <a:ext cx="458855" cy="528732"/>
            </a:xfrm>
            <a:custGeom>
              <a:avLst/>
              <a:gdLst>
                <a:gd name="connsiteX0" fmla="*/ 458855 w 458855"/>
                <a:gd name="connsiteY0" fmla="*/ 44482 h 528732"/>
                <a:gd name="connsiteX1" fmla="*/ 454188 w 458855"/>
                <a:gd name="connsiteY1" fmla="*/ 47339 h 528732"/>
                <a:gd name="connsiteX2" fmla="*/ 422565 w 458855"/>
                <a:gd name="connsiteY2" fmla="*/ 67532 h 528732"/>
                <a:gd name="connsiteX3" fmla="*/ 389323 w 458855"/>
                <a:gd name="connsiteY3" fmla="*/ 89725 h 528732"/>
                <a:gd name="connsiteX4" fmla="*/ 228922 w 458855"/>
                <a:gd name="connsiteY4" fmla="*/ 216979 h 528732"/>
                <a:gd name="connsiteX5" fmla="*/ 191489 w 458855"/>
                <a:gd name="connsiteY5" fmla="*/ 253651 h 528732"/>
                <a:gd name="connsiteX6" fmla="*/ 58996 w 458855"/>
                <a:gd name="connsiteY6" fmla="*/ 528733 h 528732"/>
                <a:gd name="connsiteX7" fmla="*/ 703 w 458855"/>
                <a:gd name="connsiteY7" fmla="*/ 509111 h 528732"/>
                <a:gd name="connsiteX8" fmla="*/ 153674 w 458855"/>
                <a:gd name="connsiteY8" fmla="*/ 216598 h 528732"/>
                <a:gd name="connsiteX9" fmla="*/ 191203 w 458855"/>
                <a:gd name="connsiteY9" fmla="*/ 180023 h 528732"/>
                <a:gd name="connsiteX10" fmla="*/ 415993 w 458855"/>
                <a:gd name="connsiteY10" fmla="*/ 9525 h 528732"/>
                <a:gd name="connsiteX11" fmla="*/ 431233 w 458855"/>
                <a:gd name="connsiteY11" fmla="*/ 0 h 528732"/>
                <a:gd name="connsiteX12" fmla="*/ 458855 w 458855"/>
                <a:gd name="connsiteY12" fmla="*/ 44482 h 52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8855" h="528732">
                  <a:moveTo>
                    <a:pt x="458855" y="44482"/>
                  </a:moveTo>
                  <a:cubicBezTo>
                    <a:pt x="457332" y="45434"/>
                    <a:pt x="455712" y="46387"/>
                    <a:pt x="454188" y="47339"/>
                  </a:cubicBezTo>
                  <a:cubicBezTo>
                    <a:pt x="443425" y="54102"/>
                    <a:pt x="432852" y="60769"/>
                    <a:pt x="422565" y="67532"/>
                  </a:cubicBezTo>
                  <a:cubicBezTo>
                    <a:pt x="411230" y="74867"/>
                    <a:pt x="400086" y="82296"/>
                    <a:pt x="389323" y="89725"/>
                  </a:cubicBezTo>
                  <a:cubicBezTo>
                    <a:pt x="327411" y="132207"/>
                    <a:pt x="273880" y="175069"/>
                    <a:pt x="228922" y="216979"/>
                  </a:cubicBezTo>
                  <a:cubicBezTo>
                    <a:pt x="215682" y="229362"/>
                    <a:pt x="203205" y="241554"/>
                    <a:pt x="191489" y="253651"/>
                  </a:cubicBezTo>
                  <a:cubicBezTo>
                    <a:pt x="80618" y="367665"/>
                    <a:pt x="35374" y="470344"/>
                    <a:pt x="58996" y="528733"/>
                  </a:cubicBezTo>
                  <a:lnTo>
                    <a:pt x="703" y="509111"/>
                  </a:lnTo>
                  <a:cubicBezTo>
                    <a:pt x="-7012" y="428053"/>
                    <a:pt x="49090" y="323660"/>
                    <a:pt x="153674" y="216598"/>
                  </a:cubicBezTo>
                  <a:cubicBezTo>
                    <a:pt x="165581" y="204406"/>
                    <a:pt x="178059" y="192215"/>
                    <a:pt x="191203" y="180023"/>
                  </a:cubicBezTo>
                  <a:cubicBezTo>
                    <a:pt x="253306" y="122206"/>
                    <a:pt x="329030" y="64294"/>
                    <a:pt x="415993" y="9525"/>
                  </a:cubicBezTo>
                  <a:cubicBezTo>
                    <a:pt x="421041" y="6287"/>
                    <a:pt x="426090" y="3143"/>
                    <a:pt x="431233" y="0"/>
                  </a:cubicBezTo>
                  <a:lnTo>
                    <a:pt x="458855" y="44482"/>
                  </a:lnTo>
                  <a:close/>
                </a:path>
              </a:pathLst>
            </a:custGeom>
            <a:grpFill/>
            <a:ln w="9525"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4EE96511-2905-4D59-886E-77214E39ABE4}"/>
                </a:ext>
              </a:extLst>
            </p:cNvPr>
            <p:cNvSpPr/>
            <p:nvPr/>
          </p:nvSpPr>
          <p:spPr>
            <a:xfrm>
              <a:off x="2026652" y="2898706"/>
              <a:ext cx="613029" cy="741587"/>
            </a:xfrm>
            <a:custGeom>
              <a:avLst/>
              <a:gdLst>
                <a:gd name="connsiteX0" fmla="*/ 613029 w 613029"/>
                <a:gd name="connsiteY0" fmla="*/ 78457 h 741587"/>
                <a:gd name="connsiteX1" fmla="*/ 504825 w 613029"/>
                <a:gd name="connsiteY1" fmla="*/ 399163 h 741587"/>
                <a:gd name="connsiteX2" fmla="*/ 504825 w 613029"/>
                <a:gd name="connsiteY2" fmla="*/ 399163 h 741587"/>
                <a:gd name="connsiteX3" fmla="*/ 478536 w 613029"/>
                <a:gd name="connsiteY3" fmla="*/ 427262 h 741587"/>
                <a:gd name="connsiteX4" fmla="*/ 459200 w 613029"/>
                <a:gd name="connsiteY4" fmla="*/ 446598 h 741587"/>
                <a:gd name="connsiteX5" fmla="*/ 440627 w 613029"/>
                <a:gd name="connsiteY5" fmla="*/ 464314 h 741587"/>
                <a:gd name="connsiteX6" fmla="*/ 153448 w 613029"/>
                <a:gd name="connsiteY6" fmla="*/ 673388 h 741587"/>
                <a:gd name="connsiteX7" fmla="*/ 72866 w 613029"/>
                <a:gd name="connsiteY7" fmla="*/ 716917 h 741587"/>
                <a:gd name="connsiteX8" fmla="*/ 22289 w 613029"/>
                <a:gd name="connsiteY8" fmla="*/ 741587 h 741587"/>
                <a:gd name="connsiteX9" fmla="*/ 0 w 613029"/>
                <a:gd name="connsiteY9" fmla="*/ 694153 h 741587"/>
                <a:gd name="connsiteX10" fmla="*/ 10954 w 613029"/>
                <a:gd name="connsiteY10" fmla="*/ 688914 h 741587"/>
                <a:gd name="connsiteX11" fmla="*/ 127159 w 613029"/>
                <a:gd name="connsiteY11" fmla="*/ 627954 h 741587"/>
                <a:gd name="connsiteX12" fmla="*/ 403098 w 613029"/>
                <a:gd name="connsiteY12" fmla="*/ 427643 h 741587"/>
                <a:gd name="connsiteX13" fmla="*/ 422434 w 613029"/>
                <a:gd name="connsiteY13" fmla="*/ 409165 h 741587"/>
                <a:gd name="connsiteX14" fmla="*/ 440912 w 613029"/>
                <a:gd name="connsiteY14" fmla="*/ 390686 h 741587"/>
                <a:gd name="connsiteX15" fmla="*/ 568928 w 613029"/>
                <a:gd name="connsiteY15" fmla="*/ 107032 h 741587"/>
                <a:gd name="connsiteX16" fmla="*/ 297085 w 613029"/>
                <a:gd name="connsiteY16" fmla="*/ 66931 h 741587"/>
                <a:gd name="connsiteX17" fmla="*/ 297085 w 613029"/>
                <a:gd name="connsiteY17" fmla="*/ 66931 h 741587"/>
                <a:gd name="connsiteX18" fmla="*/ 289465 w 613029"/>
                <a:gd name="connsiteY18" fmla="*/ 68551 h 741587"/>
                <a:gd name="connsiteX19" fmla="*/ 278416 w 613029"/>
                <a:gd name="connsiteY19" fmla="*/ 17306 h 741587"/>
                <a:gd name="connsiteX20" fmla="*/ 361760 w 613029"/>
                <a:gd name="connsiteY20" fmla="*/ 3590 h 741587"/>
                <a:gd name="connsiteX21" fmla="*/ 613029 w 613029"/>
                <a:gd name="connsiteY21" fmla="*/ 78457 h 74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029" h="741587">
                  <a:moveTo>
                    <a:pt x="613029" y="78457"/>
                  </a:moveTo>
                  <a:lnTo>
                    <a:pt x="504825" y="399163"/>
                  </a:lnTo>
                  <a:lnTo>
                    <a:pt x="504825" y="399163"/>
                  </a:lnTo>
                  <a:cubicBezTo>
                    <a:pt x="496443" y="408498"/>
                    <a:pt x="487680" y="417833"/>
                    <a:pt x="478536" y="427262"/>
                  </a:cubicBezTo>
                  <a:cubicBezTo>
                    <a:pt x="472250" y="433644"/>
                    <a:pt x="465868" y="440121"/>
                    <a:pt x="459200" y="446598"/>
                  </a:cubicBezTo>
                  <a:cubicBezTo>
                    <a:pt x="453104" y="452503"/>
                    <a:pt x="446913" y="458504"/>
                    <a:pt x="440627" y="464314"/>
                  </a:cubicBezTo>
                  <a:cubicBezTo>
                    <a:pt x="360807" y="538895"/>
                    <a:pt x="262128" y="610809"/>
                    <a:pt x="153448" y="673388"/>
                  </a:cubicBezTo>
                  <a:cubicBezTo>
                    <a:pt x="126683" y="688724"/>
                    <a:pt x="99727" y="703297"/>
                    <a:pt x="72866" y="716917"/>
                  </a:cubicBezTo>
                  <a:cubicBezTo>
                    <a:pt x="56007" y="725490"/>
                    <a:pt x="39053" y="733777"/>
                    <a:pt x="22289" y="741587"/>
                  </a:cubicBezTo>
                  <a:lnTo>
                    <a:pt x="0" y="694153"/>
                  </a:lnTo>
                  <a:cubicBezTo>
                    <a:pt x="3620" y="692438"/>
                    <a:pt x="7334" y="690724"/>
                    <a:pt x="10954" y="688914"/>
                  </a:cubicBezTo>
                  <a:cubicBezTo>
                    <a:pt x="49530" y="670626"/>
                    <a:pt x="88487" y="650147"/>
                    <a:pt x="127159" y="627954"/>
                  </a:cubicBezTo>
                  <a:cubicBezTo>
                    <a:pt x="231743" y="567851"/>
                    <a:pt x="326612" y="498890"/>
                    <a:pt x="403098" y="427643"/>
                  </a:cubicBezTo>
                  <a:cubicBezTo>
                    <a:pt x="409670" y="421452"/>
                    <a:pt x="416147" y="415356"/>
                    <a:pt x="422434" y="409165"/>
                  </a:cubicBezTo>
                  <a:cubicBezTo>
                    <a:pt x="428720" y="402973"/>
                    <a:pt x="434911" y="396877"/>
                    <a:pt x="440912" y="390686"/>
                  </a:cubicBezTo>
                  <a:cubicBezTo>
                    <a:pt x="554450" y="274005"/>
                    <a:pt x="603504" y="166563"/>
                    <a:pt x="568928" y="107032"/>
                  </a:cubicBezTo>
                  <a:cubicBezTo>
                    <a:pt x="537686" y="53025"/>
                    <a:pt x="436436" y="38261"/>
                    <a:pt x="297085" y="66931"/>
                  </a:cubicBezTo>
                  <a:lnTo>
                    <a:pt x="297085" y="66931"/>
                  </a:lnTo>
                  <a:cubicBezTo>
                    <a:pt x="294513" y="67503"/>
                    <a:pt x="292036" y="67979"/>
                    <a:pt x="289465" y="68551"/>
                  </a:cubicBezTo>
                  <a:lnTo>
                    <a:pt x="278416" y="17306"/>
                  </a:lnTo>
                  <a:cubicBezTo>
                    <a:pt x="307753" y="11020"/>
                    <a:pt x="335566" y="6352"/>
                    <a:pt x="361760" y="3590"/>
                  </a:cubicBezTo>
                  <a:cubicBezTo>
                    <a:pt x="487109" y="-10126"/>
                    <a:pt x="574929" y="15592"/>
                    <a:pt x="613029" y="78457"/>
                  </a:cubicBezTo>
                  <a:close/>
                </a:path>
              </a:pathLst>
            </a:custGeom>
            <a:grpFill/>
            <a:ln w="9525"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883A078C-6BA9-4DC8-895B-E6D97650F4EF}"/>
                </a:ext>
              </a:extLst>
            </p:cNvPr>
            <p:cNvSpPr/>
            <p:nvPr/>
          </p:nvSpPr>
          <p:spPr>
            <a:xfrm>
              <a:off x="1416877" y="3016406"/>
              <a:ext cx="979249" cy="733043"/>
            </a:xfrm>
            <a:custGeom>
              <a:avLst/>
              <a:gdLst>
                <a:gd name="connsiteX0" fmla="*/ 944293 w 979249"/>
                <a:gd name="connsiteY0" fmla="*/ 678085 h 733043"/>
                <a:gd name="connsiteX1" fmla="*/ 979250 w 979249"/>
                <a:gd name="connsiteY1" fmla="*/ 682657 h 733043"/>
                <a:gd name="connsiteX2" fmla="*/ 973535 w 979249"/>
                <a:gd name="connsiteY2" fmla="*/ 699611 h 733043"/>
                <a:gd name="connsiteX3" fmla="*/ 959057 w 979249"/>
                <a:gd name="connsiteY3" fmla="*/ 733044 h 733043"/>
                <a:gd name="connsiteX4" fmla="*/ 936101 w 979249"/>
                <a:gd name="connsiteY4" fmla="*/ 729806 h 733043"/>
                <a:gd name="connsiteX5" fmla="*/ 478711 w 979249"/>
                <a:gd name="connsiteY5" fmla="*/ 555689 h 733043"/>
                <a:gd name="connsiteX6" fmla="*/ 191342 w 979249"/>
                <a:gd name="connsiteY6" fmla="*/ 346805 h 733043"/>
                <a:gd name="connsiteX7" fmla="*/ 153527 w 979249"/>
                <a:gd name="connsiteY7" fmla="*/ 309753 h 733043"/>
                <a:gd name="connsiteX8" fmla="*/ 842 w 979249"/>
                <a:gd name="connsiteY8" fmla="*/ 16002 h 733043"/>
                <a:gd name="connsiteX9" fmla="*/ 3413 w 979249"/>
                <a:gd name="connsiteY9" fmla="*/ 0 h 733043"/>
                <a:gd name="connsiteX10" fmla="*/ 54753 w 979249"/>
                <a:gd name="connsiteY10" fmla="*/ 11430 h 733043"/>
                <a:gd name="connsiteX11" fmla="*/ 53134 w 979249"/>
                <a:gd name="connsiteY11" fmla="*/ 44863 h 733043"/>
                <a:gd name="connsiteX12" fmla="*/ 191056 w 979249"/>
                <a:gd name="connsiteY12" fmla="*/ 273177 h 733043"/>
                <a:gd name="connsiteX13" fmla="*/ 228775 w 979249"/>
                <a:gd name="connsiteY13" fmla="*/ 310134 h 733043"/>
                <a:gd name="connsiteX14" fmla="*/ 505000 w 979249"/>
                <a:gd name="connsiteY14" fmla="*/ 510349 h 733043"/>
                <a:gd name="connsiteX15" fmla="*/ 620729 w 979249"/>
                <a:gd name="connsiteY15" fmla="*/ 571214 h 733043"/>
                <a:gd name="connsiteX16" fmla="*/ 682641 w 979249"/>
                <a:gd name="connsiteY16" fmla="*/ 599218 h 733043"/>
                <a:gd name="connsiteX17" fmla="*/ 944293 w 979249"/>
                <a:gd name="connsiteY17" fmla="*/ 678085 h 73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9249" h="733043">
                  <a:moveTo>
                    <a:pt x="944293" y="678085"/>
                  </a:moveTo>
                  <a:cubicBezTo>
                    <a:pt x="956294" y="679990"/>
                    <a:pt x="967915" y="681514"/>
                    <a:pt x="979250" y="682657"/>
                  </a:cubicBezTo>
                  <a:lnTo>
                    <a:pt x="973535" y="699611"/>
                  </a:lnTo>
                  <a:cubicBezTo>
                    <a:pt x="969534" y="711327"/>
                    <a:pt x="964676" y="722471"/>
                    <a:pt x="959057" y="733044"/>
                  </a:cubicBezTo>
                  <a:cubicBezTo>
                    <a:pt x="951532" y="732091"/>
                    <a:pt x="943912" y="731044"/>
                    <a:pt x="936101" y="729806"/>
                  </a:cubicBezTo>
                  <a:cubicBezTo>
                    <a:pt x="798941" y="708279"/>
                    <a:pt x="636445" y="646462"/>
                    <a:pt x="478711" y="555689"/>
                  </a:cubicBezTo>
                  <a:cubicBezTo>
                    <a:pt x="366602" y="491204"/>
                    <a:pt x="268780" y="419195"/>
                    <a:pt x="191342" y="346805"/>
                  </a:cubicBezTo>
                  <a:cubicBezTo>
                    <a:pt x="178102" y="334423"/>
                    <a:pt x="165529" y="322040"/>
                    <a:pt x="153527" y="309753"/>
                  </a:cubicBezTo>
                  <a:cubicBezTo>
                    <a:pt x="49610" y="202692"/>
                    <a:pt x="-7731" y="97250"/>
                    <a:pt x="842" y="16002"/>
                  </a:cubicBezTo>
                  <a:cubicBezTo>
                    <a:pt x="1413" y="10573"/>
                    <a:pt x="2270" y="5239"/>
                    <a:pt x="3413" y="0"/>
                  </a:cubicBezTo>
                  <a:lnTo>
                    <a:pt x="54753" y="11430"/>
                  </a:lnTo>
                  <a:cubicBezTo>
                    <a:pt x="52467" y="21527"/>
                    <a:pt x="51896" y="32766"/>
                    <a:pt x="53134" y="44863"/>
                  </a:cubicBezTo>
                  <a:cubicBezTo>
                    <a:pt x="58849" y="104299"/>
                    <a:pt x="106188" y="185738"/>
                    <a:pt x="191056" y="273177"/>
                  </a:cubicBezTo>
                  <a:cubicBezTo>
                    <a:pt x="202867" y="285369"/>
                    <a:pt x="215440" y="297752"/>
                    <a:pt x="228775" y="310134"/>
                  </a:cubicBezTo>
                  <a:cubicBezTo>
                    <a:pt x="300403" y="376904"/>
                    <a:pt x="393081" y="445961"/>
                    <a:pt x="505000" y="510349"/>
                  </a:cubicBezTo>
                  <a:cubicBezTo>
                    <a:pt x="543481" y="532448"/>
                    <a:pt x="582152" y="552831"/>
                    <a:pt x="620729" y="571214"/>
                  </a:cubicBezTo>
                  <a:cubicBezTo>
                    <a:pt x="641493" y="581120"/>
                    <a:pt x="662162" y="590455"/>
                    <a:pt x="682641" y="599218"/>
                  </a:cubicBezTo>
                  <a:cubicBezTo>
                    <a:pt x="774843" y="638461"/>
                    <a:pt x="864283" y="665607"/>
                    <a:pt x="944293" y="678085"/>
                  </a:cubicBezTo>
                  <a:close/>
                </a:path>
              </a:pathLst>
            </a:custGeom>
            <a:grpFill/>
            <a:ln w="952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DE8231A6-C763-4DF5-800F-BF257E03FAA6}"/>
                </a:ext>
              </a:extLst>
            </p:cNvPr>
            <p:cNvSpPr/>
            <p:nvPr/>
          </p:nvSpPr>
          <p:spPr>
            <a:xfrm>
              <a:off x="2199912" y="3109370"/>
              <a:ext cx="317658" cy="287083"/>
            </a:xfrm>
            <a:custGeom>
              <a:avLst/>
              <a:gdLst>
                <a:gd name="connsiteX0" fmla="*/ 317659 w 317658"/>
                <a:gd name="connsiteY0" fmla="*/ 229552 h 287083"/>
                <a:gd name="connsiteX1" fmla="*/ 298323 w 317658"/>
                <a:gd name="connsiteY1" fmla="*/ 287084 h 287083"/>
                <a:gd name="connsiteX2" fmla="*/ 267367 w 317658"/>
                <a:gd name="connsiteY2" fmla="*/ 253651 h 287083"/>
                <a:gd name="connsiteX3" fmla="*/ 229838 w 317658"/>
                <a:gd name="connsiteY3" fmla="*/ 216979 h 287083"/>
                <a:gd name="connsiteX4" fmla="*/ 69723 w 317658"/>
                <a:gd name="connsiteY4" fmla="*/ 89916 h 287083"/>
                <a:gd name="connsiteX5" fmla="*/ 36385 w 317658"/>
                <a:gd name="connsiteY5" fmla="*/ 67532 h 287083"/>
                <a:gd name="connsiteX6" fmla="*/ 4953 w 317658"/>
                <a:gd name="connsiteY6" fmla="*/ 47530 h 287083"/>
                <a:gd name="connsiteX7" fmla="*/ 0 w 317658"/>
                <a:gd name="connsiteY7" fmla="*/ 44482 h 287083"/>
                <a:gd name="connsiteX8" fmla="*/ 27718 w 317658"/>
                <a:gd name="connsiteY8" fmla="*/ 0 h 287083"/>
                <a:gd name="connsiteX9" fmla="*/ 42958 w 317658"/>
                <a:gd name="connsiteY9" fmla="*/ 9525 h 287083"/>
                <a:gd name="connsiteX10" fmla="*/ 267653 w 317658"/>
                <a:gd name="connsiteY10" fmla="*/ 180022 h 287083"/>
                <a:gd name="connsiteX11" fmla="*/ 305276 w 317658"/>
                <a:gd name="connsiteY11" fmla="*/ 216598 h 287083"/>
                <a:gd name="connsiteX12" fmla="*/ 317659 w 317658"/>
                <a:gd name="connsiteY12" fmla="*/ 229552 h 28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658" h="287083">
                  <a:moveTo>
                    <a:pt x="317659" y="229552"/>
                  </a:moveTo>
                  <a:lnTo>
                    <a:pt x="298323" y="287084"/>
                  </a:lnTo>
                  <a:cubicBezTo>
                    <a:pt x="288607" y="276034"/>
                    <a:pt x="278320" y="264890"/>
                    <a:pt x="267367" y="253651"/>
                  </a:cubicBezTo>
                  <a:cubicBezTo>
                    <a:pt x="255651" y="241554"/>
                    <a:pt x="243078" y="229267"/>
                    <a:pt x="229838" y="216979"/>
                  </a:cubicBezTo>
                  <a:cubicBezTo>
                    <a:pt x="184880" y="175069"/>
                    <a:pt x="131540" y="132207"/>
                    <a:pt x="69723" y="89916"/>
                  </a:cubicBezTo>
                  <a:cubicBezTo>
                    <a:pt x="58865" y="82391"/>
                    <a:pt x="47815" y="74962"/>
                    <a:pt x="36385" y="67532"/>
                  </a:cubicBezTo>
                  <a:cubicBezTo>
                    <a:pt x="26098" y="60865"/>
                    <a:pt x="15621" y="54197"/>
                    <a:pt x="4953" y="47530"/>
                  </a:cubicBezTo>
                  <a:cubicBezTo>
                    <a:pt x="3334" y="46577"/>
                    <a:pt x="1619" y="45529"/>
                    <a:pt x="0" y="44482"/>
                  </a:cubicBezTo>
                  <a:lnTo>
                    <a:pt x="27718" y="0"/>
                  </a:lnTo>
                  <a:cubicBezTo>
                    <a:pt x="32861" y="3143"/>
                    <a:pt x="37910" y="6382"/>
                    <a:pt x="42958" y="9525"/>
                  </a:cubicBezTo>
                  <a:cubicBezTo>
                    <a:pt x="129921" y="64294"/>
                    <a:pt x="205549" y="122206"/>
                    <a:pt x="267653" y="180022"/>
                  </a:cubicBezTo>
                  <a:cubicBezTo>
                    <a:pt x="280797" y="192215"/>
                    <a:pt x="293275" y="204406"/>
                    <a:pt x="305276" y="216598"/>
                  </a:cubicBezTo>
                  <a:cubicBezTo>
                    <a:pt x="309467" y="220885"/>
                    <a:pt x="313563" y="225266"/>
                    <a:pt x="317659" y="229552"/>
                  </a:cubicBezTo>
                  <a:close/>
                </a:path>
              </a:pathLst>
            </a:custGeom>
            <a:grpFill/>
            <a:ln w="952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DDFBD7FB-AA52-4341-A703-4A7A34ACEC2E}"/>
                </a:ext>
              </a:extLst>
            </p:cNvPr>
            <p:cNvSpPr/>
            <p:nvPr/>
          </p:nvSpPr>
          <p:spPr>
            <a:xfrm>
              <a:off x="1385048" y="2845051"/>
              <a:ext cx="219836" cy="219075"/>
            </a:xfrm>
            <a:custGeom>
              <a:avLst/>
              <a:gdLst>
                <a:gd name="connsiteX0" fmla="*/ 109919 w 219836"/>
                <a:gd name="connsiteY0" fmla="*/ 0 h 219075"/>
                <a:gd name="connsiteX1" fmla="*/ 0 w 219836"/>
                <a:gd name="connsiteY1" fmla="*/ 109538 h 219075"/>
                <a:gd name="connsiteX2" fmla="*/ 32671 w 219836"/>
                <a:gd name="connsiteY2" fmla="*/ 187357 h 219075"/>
                <a:gd name="connsiteX3" fmla="*/ 84963 w 219836"/>
                <a:gd name="connsiteY3" fmla="*/ 216217 h 219075"/>
                <a:gd name="connsiteX4" fmla="*/ 109919 w 219836"/>
                <a:gd name="connsiteY4" fmla="*/ 219075 h 219075"/>
                <a:gd name="connsiteX5" fmla="*/ 219837 w 219836"/>
                <a:gd name="connsiteY5" fmla="*/ 109538 h 219075"/>
                <a:gd name="connsiteX6" fmla="*/ 109919 w 219836"/>
                <a:gd name="connsiteY6" fmla="*/ 0 h 219075"/>
                <a:gd name="connsiteX7" fmla="*/ 109919 w 219836"/>
                <a:gd name="connsiteY7" fmla="*/ 166688 h 219075"/>
                <a:gd name="connsiteX8" fmla="*/ 52578 w 219836"/>
                <a:gd name="connsiteY8" fmla="*/ 109538 h 219075"/>
                <a:gd name="connsiteX9" fmla="*/ 109919 w 219836"/>
                <a:gd name="connsiteY9" fmla="*/ 52388 h 219075"/>
                <a:gd name="connsiteX10" fmla="*/ 167259 w 219836"/>
                <a:gd name="connsiteY10" fmla="*/ 109538 h 219075"/>
                <a:gd name="connsiteX11" fmla="*/ 109919 w 219836"/>
                <a:gd name="connsiteY11" fmla="*/ 166688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836" h="219075">
                  <a:moveTo>
                    <a:pt x="109919" y="0"/>
                  </a:moveTo>
                  <a:cubicBezTo>
                    <a:pt x="49340" y="0"/>
                    <a:pt x="0" y="49149"/>
                    <a:pt x="0" y="109538"/>
                  </a:cubicBezTo>
                  <a:cubicBezTo>
                    <a:pt x="0" y="139922"/>
                    <a:pt x="12478" y="167449"/>
                    <a:pt x="32671" y="187357"/>
                  </a:cubicBezTo>
                  <a:cubicBezTo>
                    <a:pt x="46768" y="201359"/>
                    <a:pt x="64865" y="211550"/>
                    <a:pt x="84963" y="216217"/>
                  </a:cubicBezTo>
                  <a:cubicBezTo>
                    <a:pt x="92964" y="218122"/>
                    <a:pt x="101346" y="219075"/>
                    <a:pt x="109919" y="219075"/>
                  </a:cubicBezTo>
                  <a:cubicBezTo>
                    <a:pt x="170497" y="219075"/>
                    <a:pt x="219837" y="169926"/>
                    <a:pt x="219837" y="109538"/>
                  </a:cubicBezTo>
                  <a:cubicBezTo>
                    <a:pt x="219837" y="49149"/>
                    <a:pt x="170497" y="0"/>
                    <a:pt x="109919" y="0"/>
                  </a:cubicBezTo>
                  <a:close/>
                  <a:moveTo>
                    <a:pt x="109919" y="166688"/>
                  </a:moveTo>
                  <a:cubicBezTo>
                    <a:pt x="78296" y="166688"/>
                    <a:pt x="52578" y="141065"/>
                    <a:pt x="52578" y="109538"/>
                  </a:cubicBezTo>
                  <a:cubicBezTo>
                    <a:pt x="52578" y="78010"/>
                    <a:pt x="78296" y="52388"/>
                    <a:pt x="109919" y="52388"/>
                  </a:cubicBezTo>
                  <a:cubicBezTo>
                    <a:pt x="141542" y="52388"/>
                    <a:pt x="167259" y="78010"/>
                    <a:pt x="167259" y="109538"/>
                  </a:cubicBezTo>
                  <a:cubicBezTo>
                    <a:pt x="167259" y="141065"/>
                    <a:pt x="141542" y="166688"/>
                    <a:pt x="109919" y="166688"/>
                  </a:cubicBezTo>
                  <a:close/>
                </a:path>
              </a:pathLst>
            </a:custGeom>
            <a:grpFill/>
            <a:ln w="952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AD988AE2-807E-4F6E-B16F-48080B22AC54}"/>
                </a:ext>
              </a:extLst>
            </p:cNvPr>
            <p:cNvSpPr/>
            <p:nvPr/>
          </p:nvSpPr>
          <p:spPr>
            <a:xfrm>
              <a:off x="1696135" y="3592382"/>
              <a:ext cx="219837" cy="184404"/>
            </a:xfrm>
            <a:custGeom>
              <a:avLst/>
              <a:gdLst>
                <a:gd name="connsiteX0" fmla="*/ 109919 w 219837"/>
                <a:gd name="connsiteY0" fmla="*/ 0 h 184404"/>
                <a:gd name="connsiteX1" fmla="*/ 95 w 219837"/>
                <a:gd name="connsiteY1" fmla="*/ 104775 h 184404"/>
                <a:gd name="connsiteX2" fmla="*/ 0 w 219837"/>
                <a:gd name="connsiteY2" fmla="*/ 109538 h 184404"/>
                <a:gd name="connsiteX3" fmla="*/ 571 w 219837"/>
                <a:gd name="connsiteY3" fmla="*/ 120491 h 184404"/>
                <a:gd name="connsiteX4" fmla="*/ 28575 w 219837"/>
                <a:gd name="connsiteY4" fmla="*/ 129921 h 184404"/>
                <a:gd name="connsiteX5" fmla="*/ 62198 w 219837"/>
                <a:gd name="connsiteY5" fmla="*/ 141256 h 184404"/>
                <a:gd name="connsiteX6" fmla="*/ 52483 w 219837"/>
                <a:gd name="connsiteY6" fmla="*/ 109538 h 184404"/>
                <a:gd name="connsiteX7" fmla="*/ 109919 w 219837"/>
                <a:gd name="connsiteY7" fmla="*/ 52388 h 184404"/>
                <a:gd name="connsiteX8" fmla="*/ 167259 w 219837"/>
                <a:gd name="connsiteY8" fmla="*/ 109538 h 184404"/>
                <a:gd name="connsiteX9" fmla="*/ 128397 w 219837"/>
                <a:gd name="connsiteY9" fmla="*/ 163640 h 184404"/>
                <a:gd name="connsiteX10" fmla="*/ 190024 w 219837"/>
                <a:gd name="connsiteY10" fmla="*/ 184404 h 184404"/>
                <a:gd name="connsiteX11" fmla="*/ 219837 w 219837"/>
                <a:gd name="connsiteY11" fmla="*/ 109538 h 184404"/>
                <a:gd name="connsiteX12" fmla="*/ 109919 w 219837"/>
                <a:gd name="connsiteY12" fmla="*/ 0 h 18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837" h="184404">
                  <a:moveTo>
                    <a:pt x="109919" y="0"/>
                  </a:moveTo>
                  <a:cubicBezTo>
                    <a:pt x="50863" y="0"/>
                    <a:pt x="2572" y="46577"/>
                    <a:pt x="95" y="104775"/>
                  </a:cubicBezTo>
                  <a:cubicBezTo>
                    <a:pt x="0" y="106394"/>
                    <a:pt x="0" y="107918"/>
                    <a:pt x="0" y="109538"/>
                  </a:cubicBezTo>
                  <a:cubicBezTo>
                    <a:pt x="0" y="113252"/>
                    <a:pt x="190" y="116872"/>
                    <a:pt x="571" y="120491"/>
                  </a:cubicBezTo>
                  <a:lnTo>
                    <a:pt x="28575" y="129921"/>
                  </a:lnTo>
                  <a:lnTo>
                    <a:pt x="62198" y="141256"/>
                  </a:lnTo>
                  <a:cubicBezTo>
                    <a:pt x="56102" y="132207"/>
                    <a:pt x="52483" y="121253"/>
                    <a:pt x="52483" y="109538"/>
                  </a:cubicBezTo>
                  <a:cubicBezTo>
                    <a:pt x="52483" y="78010"/>
                    <a:pt x="78296" y="52388"/>
                    <a:pt x="109919" y="52388"/>
                  </a:cubicBezTo>
                  <a:cubicBezTo>
                    <a:pt x="141542" y="52388"/>
                    <a:pt x="167259" y="78010"/>
                    <a:pt x="167259" y="109538"/>
                  </a:cubicBezTo>
                  <a:cubicBezTo>
                    <a:pt x="167259" y="134588"/>
                    <a:pt x="150971" y="155924"/>
                    <a:pt x="128397" y="163640"/>
                  </a:cubicBezTo>
                  <a:lnTo>
                    <a:pt x="190024" y="184404"/>
                  </a:lnTo>
                  <a:cubicBezTo>
                    <a:pt x="208598" y="164878"/>
                    <a:pt x="219837" y="138494"/>
                    <a:pt x="219837" y="109538"/>
                  </a:cubicBezTo>
                  <a:cubicBezTo>
                    <a:pt x="219837" y="49149"/>
                    <a:pt x="170498" y="0"/>
                    <a:pt x="109919" y="0"/>
                  </a:cubicBezTo>
                  <a:close/>
                </a:path>
              </a:pathLst>
            </a:custGeom>
            <a:grpFill/>
            <a:ln w="9525"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8CE17A8F-FB5C-448F-8A81-60CB2D7E34C9}"/>
                </a:ext>
              </a:extLst>
            </p:cNvPr>
            <p:cNvSpPr/>
            <p:nvPr/>
          </p:nvSpPr>
          <p:spPr>
            <a:xfrm>
              <a:off x="2183719" y="3183093"/>
              <a:ext cx="52578" cy="184784"/>
            </a:xfrm>
            <a:custGeom>
              <a:avLst/>
              <a:gdLst>
                <a:gd name="connsiteX0" fmla="*/ 0 w 52578"/>
                <a:gd name="connsiteY0" fmla="*/ 0 h 184784"/>
                <a:gd name="connsiteX1" fmla="*/ 52578 w 52578"/>
                <a:gd name="connsiteY1" fmla="*/ 0 h 184784"/>
                <a:gd name="connsiteX2" fmla="*/ 52578 w 52578"/>
                <a:gd name="connsiteY2" fmla="*/ 184785 h 184784"/>
                <a:gd name="connsiteX3" fmla="*/ 0 w 52578"/>
                <a:gd name="connsiteY3" fmla="*/ 184785 h 184784"/>
              </a:gdLst>
              <a:ahLst/>
              <a:cxnLst>
                <a:cxn ang="0">
                  <a:pos x="connsiteX0" y="connsiteY0"/>
                </a:cxn>
                <a:cxn ang="0">
                  <a:pos x="connsiteX1" y="connsiteY1"/>
                </a:cxn>
                <a:cxn ang="0">
                  <a:pos x="connsiteX2" y="connsiteY2"/>
                </a:cxn>
                <a:cxn ang="0">
                  <a:pos x="connsiteX3" y="connsiteY3"/>
                </a:cxn>
              </a:cxnLst>
              <a:rect l="l" t="t" r="r" b="b"/>
              <a:pathLst>
                <a:path w="52578" h="184784">
                  <a:moveTo>
                    <a:pt x="0" y="0"/>
                  </a:moveTo>
                  <a:lnTo>
                    <a:pt x="52578" y="0"/>
                  </a:lnTo>
                  <a:lnTo>
                    <a:pt x="52578" y="184785"/>
                  </a:lnTo>
                  <a:lnTo>
                    <a:pt x="0" y="184785"/>
                  </a:lnTo>
                  <a:close/>
                </a:path>
              </a:pathLst>
            </a:custGeom>
            <a:grpFill/>
            <a:ln w="9525"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12874858-F097-43DE-BA0A-D51CCCD044A5}"/>
                </a:ext>
              </a:extLst>
            </p:cNvPr>
            <p:cNvSpPr/>
            <p:nvPr/>
          </p:nvSpPr>
          <p:spPr>
            <a:xfrm>
              <a:off x="1839486" y="3183093"/>
              <a:ext cx="52577" cy="184784"/>
            </a:xfrm>
            <a:custGeom>
              <a:avLst/>
              <a:gdLst>
                <a:gd name="connsiteX0" fmla="*/ 0 w 52577"/>
                <a:gd name="connsiteY0" fmla="*/ 0 h 184784"/>
                <a:gd name="connsiteX1" fmla="*/ 52578 w 52577"/>
                <a:gd name="connsiteY1" fmla="*/ 0 h 184784"/>
                <a:gd name="connsiteX2" fmla="*/ 52578 w 52577"/>
                <a:gd name="connsiteY2" fmla="*/ 184785 h 184784"/>
                <a:gd name="connsiteX3" fmla="*/ 0 w 52577"/>
                <a:gd name="connsiteY3" fmla="*/ 184785 h 184784"/>
              </a:gdLst>
              <a:ahLst/>
              <a:cxnLst>
                <a:cxn ang="0">
                  <a:pos x="connsiteX0" y="connsiteY0"/>
                </a:cxn>
                <a:cxn ang="0">
                  <a:pos x="connsiteX1" y="connsiteY1"/>
                </a:cxn>
                <a:cxn ang="0">
                  <a:pos x="connsiteX2" y="connsiteY2"/>
                </a:cxn>
                <a:cxn ang="0">
                  <a:pos x="connsiteX3" y="connsiteY3"/>
                </a:cxn>
              </a:cxnLst>
              <a:rect l="l" t="t" r="r" b="b"/>
              <a:pathLst>
                <a:path w="52577" h="184784">
                  <a:moveTo>
                    <a:pt x="0" y="0"/>
                  </a:moveTo>
                  <a:lnTo>
                    <a:pt x="52578" y="0"/>
                  </a:lnTo>
                  <a:lnTo>
                    <a:pt x="52578" y="184785"/>
                  </a:lnTo>
                  <a:lnTo>
                    <a:pt x="0" y="184785"/>
                  </a:lnTo>
                  <a:close/>
                </a:path>
              </a:pathLst>
            </a:custGeom>
            <a:grpFill/>
            <a:ln w="9525"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5C4B5AD0-BAA7-4090-98CB-31DC5C9F5EC2}"/>
                </a:ext>
              </a:extLst>
            </p:cNvPr>
            <p:cNvSpPr/>
            <p:nvPr/>
          </p:nvSpPr>
          <p:spPr>
            <a:xfrm>
              <a:off x="1806053" y="3156899"/>
              <a:ext cx="463677" cy="52387"/>
            </a:xfrm>
            <a:custGeom>
              <a:avLst/>
              <a:gdLst>
                <a:gd name="connsiteX0" fmla="*/ 0 w 463677"/>
                <a:gd name="connsiteY0" fmla="*/ 0 h 52387"/>
                <a:gd name="connsiteX1" fmla="*/ 463677 w 463677"/>
                <a:gd name="connsiteY1" fmla="*/ 0 h 52387"/>
                <a:gd name="connsiteX2" fmla="*/ 463677 w 463677"/>
                <a:gd name="connsiteY2" fmla="*/ 52388 h 52387"/>
                <a:gd name="connsiteX3" fmla="*/ 0 w 463677"/>
                <a:gd name="connsiteY3" fmla="*/ 52388 h 52387"/>
              </a:gdLst>
              <a:ahLst/>
              <a:cxnLst>
                <a:cxn ang="0">
                  <a:pos x="connsiteX0" y="connsiteY0"/>
                </a:cxn>
                <a:cxn ang="0">
                  <a:pos x="connsiteX1" y="connsiteY1"/>
                </a:cxn>
                <a:cxn ang="0">
                  <a:pos x="connsiteX2" y="connsiteY2"/>
                </a:cxn>
                <a:cxn ang="0">
                  <a:pos x="connsiteX3" y="connsiteY3"/>
                </a:cxn>
              </a:cxnLst>
              <a:rect l="l" t="t" r="r" b="b"/>
              <a:pathLst>
                <a:path w="463677" h="52387">
                  <a:moveTo>
                    <a:pt x="0" y="0"/>
                  </a:moveTo>
                  <a:lnTo>
                    <a:pt x="463677" y="0"/>
                  </a:lnTo>
                  <a:lnTo>
                    <a:pt x="463677" y="52388"/>
                  </a:lnTo>
                  <a:lnTo>
                    <a:pt x="0" y="52388"/>
                  </a:lnTo>
                  <a:close/>
                </a:path>
              </a:pathLst>
            </a:custGeom>
            <a:grpFill/>
            <a:ln w="9525"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B5EAF9A9-89E3-4175-B748-44CB271FDDCF}"/>
                </a:ext>
              </a:extLst>
            </p:cNvPr>
            <p:cNvSpPr/>
            <p:nvPr/>
          </p:nvSpPr>
          <p:spPr>
            <a:xfrm>
              <a:off x="1806053" y="3249292"/>
              <a:ext cx="463677" cy="52387"/>
            </a:xfrm>
            <a:custGeom>
              <a:avLst/>
              <a:gdLst>
                <a:gd name="connsiteX0" fmla="*/ 0 w 463677"/>
                <a:gd name="connsiteY0" fmla="*/ 0 h 52387"/>
                <a:gd name="connsiteX1" fmla="*/ 463677 w 463677"/>
                <a:gd name="connsiteY1" fmla="*/ 0 h 52387"/>
                <a:gd name="connsiteX2" fmla="*/ 463677 w 463677"/>
                <a:gd name="connsiteY2" fmla="*/ 52387 h 52387"/>
                <a:gd name="connsiteX3" fmla="*/ 0 w 463677"/>
                <a:gd name="connsiteY3" fmla="*/ 52387 h 52387"/>
              </a:gdLst>
              <a:ahLst/>
              <a:cxnLst>
                <a:cxn ang="0">
                  <a:pos x="connsiteX0" y="connsiteY0"/>
                </a:cxn>
                <a:cxn ang="0">
                  <a:pos x="connsiteX1" y="connsiteY1"/>
                </a:cxn>
                <a:cxn ang="0">
                  <a:pos x="connsiteX2" y="connsiteY2"/>
                </a:cxn>
                <a:cxn ang="0">
                  <a:pos x="connsiteX3" y="connsiteY3"/>
                </a:cxn>
              </a:cxnLst>
              <a:rect l="l" t="t" r="r" b="b"/>
              <a:pathLst>
                <a:path w="463677" h="52387">
                  <a:moveTo>
                    <a:pt x="0" y="0"/>
                  </a:moveTo>
                  <a:lnTo>
                    <a:pt x="463677" y="0"/>
                  </a:lnTo>
                  <a:lnTo>
                    <a:pt x="463677" y="52387"/>
                  </a:lnTo>
                  <a:lnTo>
                    <a:pt x="0" y="52387"/>
                  </a:lnTo>
                  <a:close/>
                </a:path>
              </a:pathLst>
            </a:custGeom>
            <a:grpFill/>
            <a:ln w="9525" cap="flat">
              <a:noFill/>
              <a:prstDash val="solid"/>
              <a:miter/>
            </a:ln>
          </p:spPr>
          <p:txBody>
            <a:bodyPr rtlCol="0" anchor="ctr"/>
            <a:lstStyle/>
            <a:p>
              <a:endParaRPr lang="fr-FR"/>
            </a:p>
          </p:txBody>
        </p:sp>
        <p:sp>
          <p:nvSpPr>
            <p:cNvPr id="23" name="Forme libre : forme 22">
              <a:extLst>
                <a:ext uri="{FF2B5EF4-FFF2-40B4-BE49-F238E27FC236}">
                  <a16:creationId xmlns:a16="http://schemas.microsoft.com/office/drawing/2014/main" id="{79EA5CC5-798C-4507-8DE4-83E39AAD0E8D}"/>
                </a:ext>
              </a:extLst>
            </p:cNvPr>
            <p:cNvSpPr/>
            <p:nvPr/>
          </p:nvSpPr>
          <p:spPr>
            <a:xfrm>
              <a:off x="1806053" y="3341684"/>
              <a:ext cx="463677" cy="52387"/>
            </a:xfrm>
            <a:custGeom>
              <a:avLst/>
              <a:gdLst>
                <a:gd name="connsiteX0" fmla="*/ 0 w 463677"/>
                <a:gd name="connsiteY0" fmla="*/ 0 h 52387"/>
                <a:gd name="connsiteX1" fmla="*/ 463677 w 463677"/>
                <a:gd name="connsiteY1" fmla="*/ 0 h 52387"/>
                <a:gd name="connsiteX2" fmla="*/ 463677 w 463677"/>
                <a:gd name="connsiteY2" fmla="*/ 52388 h 52387"/>
                <a:gd name="connsiteX3" fmla="*/ 0 w 463677"/>
                <a:gd name="connsiteY3" fmla="*/ 52388 h 52387"/>
              </a:gdLst>
              <a:ahLst/>
              <a:cxnLst>
                <a:cxn ang="0">
                  <a:pos x="connsiteX0" y="connsiteY0"/>
                </a:cxn>
                <a:cxn ang="0">
                  <a:pos x="connsiteX1" y="connsiteY1"/>
                </a:cxn>
                <a:cxn ang="0">
                  <a:pos x="connsiteX2" y="connsiteY2"/>
                </a:cxn>
                <a:cxn ang="0">
                  <a:pos x="connsiteX3" y="connsiteY3"/>
                </a:cxn>
              </a:cxnLst>
              <a:rect l="l" t="t" r="r" b="b"/>
              <a:pathLst>
                <a:path w="463677" h="52387">
                  <a:moveTo>
                    <a:pt x="0" y="0"/>
                  </a:moveTo>
                  <a:lnTo>
                    <a:pt x="463677" y="0"/>
                  </a:lnTo>
                  <a:lnTo>
                    <a:pt x="463677" y="52388"/>
                  </a:lnTo>
                  <a:lnTo>
                    <a:pt x="0" y="52388"/>
                  </a:lnTo>
                  <a:close/>
                </a:path>
              </a:pathLst>
            </a:custGeom>
            <a:grpFill/>
            <a:ln w="9525" cap="flat">
              <a:noFill/>
              <a:prstDash val="solid"/>
              <a:miter/>
            </a:ln>
          </p:spPr>
          <p:txBody>
            <a:bodyPr rtlCol="0" anchor="ctr"/>
            <a:lstStyle/>
            <a:p>
              <a:endParaRPr lang="fr-FR"/>
            </a:p>
          </p:txBody>
        </p:sp>
        <p:sp>
          <p:nvSpPr>
            <p:cNvPr id="24" name="Forme libre : forme 23">
              <a:extLst>
                <a:ext uri="{FF2B5EF4-FFF2-40B4-BE49-F238E27FC236}">
                  <a16:creationId xmlns:a16="http://schemas.microsoft.com/office/drawing/2014/main" id="{7E574C50-094E-44E4-8314-5EFDA4612A13}"/>
                </a:ext>
              </a:extLst>
            </p:cNvPr>
            <p:cNvSpPr/>
            <p:nvPr/>
          </p:nvSpPr>
          <p:spPr>
            <a:xfrm>
              <a:off x="1934831" y="3434077"/>
              <a:ext cx="206025" cy="52387"/>
            </a:xfrm>
            <a:custGeom>
              <a:avLst/>
              <a:gdLst>
                <a:gd name="connsiteX0" fmla="*/ 0 w 206025"/>
                <a:gd name="connsiteY0" fmla="*/ 0 h 52387"/>
                <a:gd name="connsiteX1" fmla="*/ 206026 w 206025"/>
                <a:gd name="connsiteY1" fmla="*/ 0 h 52387"/>
                <a:gd name="connsiteX2" fmla="*/ 206026 w 206025"/>
                <a:gd name="connsiteY2" fmla="*/ 52387 h 52387"/>
                <a:gd name="connsiteX3" fmla="*/ 0 w 206025"/>
                <a:gd name="connsiteY3" fmla="*/ 52387 h 52387"/>
              </a:gdLst>
              <a:ahLst/>
              <a:cxnLst>
                <a:cxn ang="0">
                  <a:pos x="connsiteX0" y="connsiteY0"/>
                </a:cxn>
                <a:cxn ang="0">
                  <a:pos x="connsiteX1" y="connsiteY1"/>
                </a:cxn>
                <a:cxn ang="0">
                  <a:pos x="connsiteX2" y="connsiteY2"/>
                </a:cxn>
                <a:cxn ang="0">
                  <a:pos x="connsiteX3" y="connsiteY3"/>
                </a:cxn>
              </a:cxnLst>
              <a:rect l="l" t="t" r="r" b="b"/>
              <a:pathLst>
                <a:path w="206025" h="52387">
                  <a:moveTo>
                    <a:pt x="0" y="0"/>
                  </a:moveTo>
                  <a:lnTo>
                    <a:pt x="206026" y="0"/>
                  </a:lnTo>
                  <a:lnTo>
                    <a:pt x="206026" y="52387"/>
                  </a:lnTo>
                  <a:lnTo>
                    <a:pt x="0" y="52387"/>
                  </a:lnTo>
                  <a:close/>
                </a:path>
              </a:pathLst>
            </a:custGeom>
            <a:grpFill/>
            <a:ln w="9525" cap="flat">
              <a:noFill/>
              <a:prstDash val="solid"/>
              <a:miter/>
            </a:ln>
          </p:spPr>
          <p:txBody>
            <a:bodyPr rtlCol="0" anchor="ctr"/>
            <a:lstStyle/>
            <a:p>
              <a:endParaRPr lang="fr-FR"/>
            </a:p>
          </p:txBody>
        </p:sp>
        <p:sp>
          <p:nvSpPr>
            <p:cNvPr id="25" name="Forme libre : forme 24">
              <a:extLst>
                <a:ext uri="{FF2B5EF4-FFF2-40B4-BE49-F238E27FC236}">
                  <a16:creationId xmlns:a16="http://schemas.microsoft.com/office/drawing/2014/main" id="{8E668B06-1FC4-448E-A9D7-5E12C3D32A42}"/>
                </a:ext>
              </a:extLst>
            </p:cNvPr>
            <p:cNvSpPr/>
            <p:nvPr/>
          </p:nvSpPr>
          <p:spPr>
            <a:xfrm>
              <a:off x="1571071" y="2130200"/>
              <a:ext cx="933545" cy="1079087"/>
            </a:xfrm>
            <a:custGeom>
              <a:avLst/>
              <a:gdLst>
                <a:gd name="connsiteX0" fmla="*/ 908685 w 933545"/>
                <a:gd name="connsiteY0" fmla="*/ 315373 h 1079087"/>
                <a:gd name="connsiteX1" fmla="*/ 466725 w 933545"/>
                <a:gd name="connsiteY1" fmla="*/ 0 h 1079087"/>
                <a:gd name="connsiteX2" fmla="*/ 207264 w 933545"/>
                <a:gd name="connsiteY2" fmla="*/ 78677 h 1079087"/>
                <a:gd name="connsiteX3" fmla="*/ 0 w 933545"/>
                <a:gd name="connsiteY3" fmla="*/ 465201 h 1079087"/>
                <a:gd name="connsiteX4" fmla="*/ 152114 w 933545"/>
                <a:gd name="connsiteY4" fmla="*/ 808768 h 1079087"/>
                <a:gd name="connsiteX5" fmla="*/ 153162 w 933545"/>
                <a:gd name="connsiteY5" fmla="*/ 809625 h 1079087"/>
                <a:gd name="connsiteX6" fmla="*/ 161544 w 933545"/>
                <a:gd name="connsiteY6" fmla="*/ 816864 h 1079087"/>
                <a:gd name="connsiteX7" fmla="*/ 164783 w 933545"/>
                <a:gd name="connsiteY7" fmla="*/ 819626 h 1079087"/>
                <a:gd name="connsiteX8" fmla="*/ 261652 w 933545"/>
                <a:gd name="connsiteY8" fmla="*/ 988886 h 1079087"/>
                <a:gd name="connsiteX9" fmla="*/ 267272 w 933545"/>
                <a:gd name="connsiteY9" fmla="*/ 1026700 h 1079087"/>
                <a:gd name="connsiteX10" fmla="*/ 268224 w 933545"/>
                <a:gd name="connsiteY10" fmla="*/ 1046893 h 1079087"/>
                <a:gd name="connsiteX11" fmla="*/ 268319 w 933545"/>
                <a:gd name="connsiteY11" fmla="*/ 1052894 h 1079087"/>
                <a:gd name="connsiteX12" fmla="*/ 268319 w 933545"/>
                <a:gd name="connsiteY12" fmla="*/ 1079087 h 1079087"/>
                <a:gd name="connsiteX13" fmla="*/ 665131 w 933545"/>
                <a:gd name="connsiteY13" fmla="*/ 1079087 h 1079087"/>
                <a:gd name="connsiteX14" fmla="*/ 665131 w 933545"/>
                <a:gd name="connsiteY14" fmla="*/ 1052894 h 1079087"/>
                <a:gd name="connsiteX15" fmla="*/ 665226 w 933545"/>
                <a:gd name="connsiteY15" fmla="*/ 1046702 h 1079087"/>
                <a:gd name="connsiteX16" fmla="*/ 666179 w 933545"/>
                <a:gd name="connsiteY16" fmla="*/ 1026700 h 1079087"/>
                <a:gd name="connsiteX17" fmla="*/ 671798 w 933545"/>
                <a:gd name="connsiteY17" fmla="*/ 988695 h 1079087"/>
                <a:gd name="connsiteX18" fmla="*/ 752666 w 933545"/>
                <a:gd name="connsiteY18" fmla="*/ 835533 h 1079087"/>
                <a:gd name="connsiteX19" fmla="*/ 752666 w 933545"/>
                <a:gd name="connsiteY19" fmla="*/ 835533 h 1079087"/>
                <a:gd name="connsiteX20" fmla="*/ 768668 w 933545"/>
                <a:gd name="connsiteY20" fmla="*/ 819817 h 1079087"/>
                <a:gd name="connsiteX21" fmla="*/ 771239 w 933545"/>
                <a:gd name="connsiteY21" fmla="*/ 817531 h 1079087"/>
                <a:gd name="connsiteX22" fmla="*/ 780383 w 933545"/>
                <a:gd name="connsiteY22" fmla="*/ 809530 h 1079087"/>
                <a:gd name="connsiteX23" fmla="*/ 781336 w 933545"/>
                <a:gd name="connsiteY23" fmla="*/ 808768 h 1079087"/>
                <a:gd name="connsiteX24" fmla="*/ 817340 w 933545"/>
                <a:gd name="connsiteY24" fmla="*/ 772097 h 1079087"/>
                <a:gd name="connsiteX25" fmla="*/ 933545 w 933545"/>
                <a:gd name="connsiteY25" fmla="*/ 465201 h 1079087"/>
                <a:gd name="connsiteX26" fmla="*/ 908685 w 933545"/>
                <a:gd name="connsiteY26" fmla="*/ 315373 h 1079087"/>
                <a:gd name="connsiteX27" fmla="*/ 746284 w 933545"/>
                <a:gd name="connsiteY27" fmla="*/ 769715 h 1079087"/>
                <a:gd name="connsiteX28" fmla="*/ 736187 w 933545"/>
                <a:gd name="connsiteY28" fmla="*/ 778478 h 1079087"/>
                <a:gd name="connsiteX29" fmla="*/ 733520 w 933545"/>
                <a:gd name="connsiteY29" fmla="*/ 780955 h 1079087"/>
                <a:gd name="connsiteX30" fmla="*/ 613505 w 933545"/>
                <a:gd name="connsiteY30" fmla="*/ 1026700 h 1079087"/>
                <a:gd name="connsiteX31" fmla="*/ 319945 w 933545"/>
                <a:gd name="connsiteY31" fmla="*/ 1026700 h 1079087"/>
                <a:gd name="connsiteX32" fmla="*/ 199739 w 933545"/>
                <a:gd name="connsiteY32" fmla="*/ 780574 h 1079087"/>
                <a:gd name="connsiteX33" fmla="*/ 196215 w 933545"/>
                <a:gd name="connsiteY33" fmla="*/ 777431 h 1079087"/>
                <a:gd name="connsiteX34" fmla="*/ 187166 w 933545"/>
                <a:gd name="connsiteY34" fmla="*/ 769715 h 1079087"/>
                <a:gd name="connsiteX35" fmla="*/ 52483 w 933545"/>
                <a:gd name="connsiteY35" fmla="*/ 465201 h 1079087"/>
                <a:gd name="connsiteX36" fmla="*/ 272510 w 933545"/>
                <a:gd name="connsiteY36" fmla="*/ 100679 h 1079087"/>
                <a:gd name="connsiteX37" fmla="*/ 466725 w 933545"/>
                <a:gd name="connsiteY37" fmla="*/ 52388 h 1079087"/>
                <a:gd name="connsiteX38" fmla="*/ 843344 w 933545"/>
                <a:gd name="connsiteY38" fmla="*/ 293275 h 1079087"/>
                <a:gd name="connsiteX39" fmla="*/ 881063 w 933545"/>
                <a:gd name="connsiteY39" fmla="*/ 465201 h 1079087"/>
                <a:gd name="connsiteX40" fmla="*/ 746284 w 933545"/>
                <a:gd name="connsiteY40" fmla="*/ 769715 h 107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3545" h="1079087">
                  <a:moveTo>
                    <a:pt x="908685" y="315373"/>
                  </a:moveTo>
                  <a:cubicBezTo>
                    <a:pt x="846010" y="132112"/>
                    <a:pt x="671608" y="0"/>
                    <a:pt x="466725" y="0"/>
                  </a:cubicBezTo>
                  <a:cubicBezTo>
                    <a:pt x="370808" y="0"/>
                    <a:pt x="281464" y="29051"/>
                    <a:pt x="207264" y="78677"/>
                  </a:cubicBezTo>
                  <a:cubicBezTo>
                    <a:pt x="82391" y="162211"/>
                    <a:pt x="0" y="304324"/>
                    <a:pt x="0" y="465201"/>
                  </a:cubicBezTo>
                  <a:cubicBezTo>
                    <a:pt x="0" y="595408"/>
                    <a:pt x="55436" y="720566"/>
                    <a:pt x="152114" y="808768"/>
                  </a:cubicBezTo>
                  <a:lnTo>
                    <a:pt x="153162" y="809625"/>
                  </a:lnTo>
                  <a:cubicBezTo>
                    <a:pt x="155924" y="811911"/>
                    <a:pt x="158687" y="814292"/>
                    <a:pt x="161544" y="816864"/>
                  </a:cubicBezTo>
                  <a:lnTo>
                    <a:pt x="164783" y="819626"/>
                  </a:lnTo>
                  <a:cubicBezTo>
                    <a:pt x="214503" y="864775"/>
                    <a:pt x="248126" y="924306"/>
                    <a:pt x="261652" y="988886"/>
                  </a:cubicBezTo>
                  <a:cubicBezTo>
                    <a:pt x="264319" y="1001363"/>
                    <a:pt x="266129" y="1013936"/>
                    <a:pt x="267272" y="1026700"/>
                  </a:cubicBezTo>
                  <a:cubicBezTo>
                    <a:pt x="267748" y="1033367"/>
                    <a:pt x="268129" y="1040130"/>
                    <a:pt x="268224" y="1046893"/>
                  </a:cubicBezTo>
                  <a:cubicBezTo>
                    <a:pt x="268319" y="1048893"/>
                    <a:pt x="268319" y="1050893"/>
                    <a:pt x="268319" y="1052894"/>
                  </a:cubicBezTo>
                  <a:lnTo>
                    <a:pt x="268319" y="1079087"/>
                  </a:lnTo>
                  <a:lnTo>
                    <a:pt x="665131" y="1079087"/>
                  </a:lnTo>
                  <a:lnTo>
                    <a:pt x="665131" y="1052894"/>
                  </a:lnTo>
                  <a:cubicBezTo>
                    <a:pt x="665131" y="1050798"/>
                    <a:pt x="665131" y="1048798"/>
                    <a:pt x="665226" y="1046702"/>
                  </a:cubicBezTo>
                  <a:cubicBezTo>
                    <a:pt x="665321" y="1040035"/>
                    <a:pt x="665702" y="1033272"/>
                    <a:pt x="666179" y="1026700"/>
                  </a:cubicBezTo>
                  <a:cubicBezTo>
                    <a:pt x="667322" y="1013841"/>
                    <a:pt x="669131" y="1001173"/>
                    <a:pt x="671798" y="988695"/>
                  </a:cubicBezTo>
                  <a:cubicBezTo>
                    <a:pt x="683800" y="931355"/>
                    <a:pt x="711708" y="878205"/>
                    <a:pt x="752666" y="835533"/>
                  </a:cubicBezTo>
                  <a:lnTo>
                    <a:pt x="752666" y="835533"/>
                  </a:lnTo>
                  <a:cubicBezTo>
                    <a:pt x="757714" y="830104"/>
                    <a:pt x="763048" y="824865"/>
                    <a:pt x="768668" y="819817"/>
                  </a:cubicBezTo>
                  <a:lnTo>
                    <a:pt x="771239" y="817531"/>
                  </a:lnTo>
                  <a:cubicBezTo>
                    <a:pt x="774383" y="814769"/>
                    <a:pt x="777431" y="812006"/>
                    <a:pt x="780383" y="809530"/>
                  </a:cubicBezTo>
                  <a:lnTo>
                    <a:pt x="781336" y="808768"/>
                  </a:lnTo>
                  <a:cubicBezTo>
                    <a:pt x="794099" y="797147"/>
                    <a:pt x="806101" y="784955"/>
                    <a:pt x="817340" y="772097"/>
                  </a:cubicBezTo>
                  <a:cubicBezTo>
                    <a:pt x="891731" y="687515"/>
                    <a:pt x="933545" y="578168"/>
                    <a:pt x="933545" y="465201"/>
                  </a:cubicBezTo>
                  <a:cubicBezTo>
                    <a:pt x="933545" y="412814"/>
                    <a:pt x="924782" y="362426"/>
                    <a:pt x="908685" y="315373"/>
                  </a:cubicBezTo>
                  <a:close/>
                  <a:moveTo>
                    <a:pt x="746284" y="769715"/>
                  </a:moveTo>
                  <a:cubicBezTo>
                    <a:pt x="742855" y="772478"/>
                    <a:pt x="739521" y="775526"/>
                    <a:pt x="736187" y="778478"/>
                  </a:cubicBezTo>
                  <a:lnTo>
                    <a:pt x="733520" y="780955"/>
                  </a:lnTo>
                  <a:cubicBezTo>
                    <a:pt x="663131" y="844487"/>
                    <a:pt x="620268" y="932974"/>
                    <a:pt x="613505" y="1026700"/>
                  </a:cubicBezTo>
                  <a:lnTo>
                    <a:pt x="319945" y="1026700"/>
                  </a:lnTo>
                  <a:cubicBezTo>
                    <a:pt x="313182" y="933164"/>
                    <a:pt x="270320" y="844677"/>
                    <a:pt x="199739" y="780574"/>
                  </a:cubicBezTo>
                  <a:lnTo>
                    <a:pt x="196215" y="777431"/>
                  </a:lnTo>
                  <a:cubicBezTo>
                    <a:pt x="193167" y="774763"/>
                    <a:pt x="190119" y="772192"/>
                    <a:pt x="187166" y="769715"/>
                  </a:cubicBezTo>
                  <a:cubicBezTo>
                    <a:pt x="101537" y="691420"/>
                    <a:pt x="52483" y="580549"/>
                    <a:pt x="52483" y="465201"/>
                  </a:cubicBezTo>
                  <a:cubicBezTo>
                    <a:pt x="52483" y="307467"/>
                    <a:pt x="141732" y="170117"/>
                    <a:pt x="272510" y="100679"/>
                  </a:cubicBezTo>
                  <a:cubicBezTo>
                    <a:pt x="330422" y="69818"/>
                    <a:pt x="396621" y="52388"/>
                    <a:pt x="466725" y="52388"/>
                  </a:cubicBezTo>
                  <a:cubicBezTo>
                    <a:pt x="633698" y="52388"/>
                    <a:pt x="777812" y="151257"/>
                    <a:pt x="843344" y="293275"/>
                  </a:cubicBezTo>
                  <a:cubicBezTo>
                    <a:pt x="867537" y="345662"/>
                    <a:pt x="881063" y="403860"/>
                    <a:pt x="881063" y="465201"/>
                  </a:cubicBezTo>
                  <a:cubicBezTo>
                    <a:pt x="881063" y="580454"/>
                    <a:pt x="831914" y="691420"/>
                    <a:pt x="746284" y="769715"/>
                  </a:cubicBezTo>
                  <a:close/>
                </a:path>
              </a:pathLst>
            </a:custGeom>
            <a:grpFill/>
            <a:ln w="9525"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6F1F37A2-7719-48BC-B60B-930123184DAF}"/>
                </a:ext>
              </a:extLst>
            </p:cNvPr>
            <p:cNvSpPr/>
            <p:nvPr/>
          </p:nvSpPr>
          <p:spPr>
            <a:xfrm>
              <a:off x="1927306" y="2349084"/>
              <a:ext cx="221075" cy="492632"/>
            </a:xfrm>
            <a:custGeom>
              <a:avLst/>
              <a:gdLst>
                <a:gd name="connsiteX0" fmla="*/ 135636 w 221075"/>
                <a:gd name="connsiteY0" fmla="*/ 492633 h 492632"/>
                <a:gd name="connsiteX1" fmla="*/ 85439 w 221075"/>
                <a:gd name="connsiteY1" fmla="*/ 477012 h 492632"/>
                <a:gd name="connsiteX2" fmla="*/ 149638 w 221075"/>
                <a:gd name="connsiteY2" fmla="*/ 272510 h 492632"/>
                <a:gd name="connsiteX3" fmla="*/ 0 w 221075"/>
                <a:gd name="connsiteY3" fmla="*/ 272510 h 492632"/>
                <a:gd name="connsiteX4" fmla="*/ 85439 w 221075"/>
                <a:gd name="connsiteY4" fmla="*/ 0 h 492632"/>
                <a:gd name="connsiteX5" fmla="*/ 135636 w 221075"/>
                <a:gd name="connsiteY5" fmla="*/ 15621 h 492632"/>
                <a:gd name="connsiteX6" fmla="*/ 71438 w 221075"/>
                <a:gd name="connsiteY6" fmla="*/ 220123 h 492632"/>
                <a:gd name="connsiteX7" fmla="*/ 221075 w 221075"/>
                <a:gd name="connsiteY7" fmla="*/ 220123 h 492632"/>
                <a:gd name="connsiteX8" fmla="*/ 135636 w 221075"/>
                <a:gd name="connsiteY8" fmla="*/ 492633 h 4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75" h="492632">
                  <a:moveTo>
                    <a:pt x="135636" y="492633"/>
                  </a:moveTo>
                  <a:lnTo>
                    <a:pt x="85439" y="477012"/>
                  </a:lnTo>
                  <a:lnTo>
                    <a:pt x="149638" y="272510"/>
                  </a:lnTo>
                  <a:lnTo>
                    <a:pt x="0" y="272510"/>
                  </a:lnTo>
                  <a:lnTo>
                    <a:pt x="85439" y="0"/>
                  </a:lnTo>
                  <a:lnTo>
                    <a:pt x="135636" y="15621"/>
                  </a:lnTo>
                  <a:lnTo>
                    <a:pt x="71438" y="220123"/>
                  </a:lnTo>
                  <a:lnTo>
                    <a:pt x="221075" y="220123"/>
                  </a:lnTo>
                  <a:lnTo>
                    <a:pt x="135636" y="492633"/>
                  </a:lnTo>
                  <a:close/>
                </a:path>
              </a:pathLst>
            </a:custGeom>
            <a:solidFill>
              <a:schemeClr val="bg1"/>
            </a:solidFill>
            <a:ln w="9525" cap="flat">
              <a:noFill/>
              <a:prstDash val="solid"/>
              <a:miter/>
            </a:ln>
          </p:spPr>
          <p:txBody>
            <a:bodyPr rtlCol="0" anchor="ctr"/>
            <a:lstStyle/>
            <a:p>
              <a:endParaRPr lang="fr-FR"/>
            </a:p>
          </p:txBody>
        </p:sp>
      </p:grpSp>
      <p:sp>
        <p:nvSpPr>
          <p:cNvPr id="57" name="Forme libre : forme 56">
            <a:extLst>
              <a:ext uri="{FF2B5EF4-FFF2-40B4-BE49-F238E27FC236}">
                <a16:creationId xmlns:a16="http://schemas.microsoft.com/office/drawing/2014/main" id="{B312E08D-D248-42C7-8C0C-93C290E3A46E}"/>
              </a:ext>
            </a:extLst>
          </p:cNvPr>
          <p:cNvSpPr/>
          <p:nvPr/>
        </p:nvSpPr>
        <p:spPr>
          <a:xfrm>
            <a:off x="6580510" y="2147593"/>
            <a:ext cx="1722077" cy="1722075"/>
          </a:xfrm>
          <a:custGeom>
            <a:avLst/>
            <a:gdLst>
              <a:gd name="connsiteX0" fmla="*/ 1710519 w 1722077"/>
              <a:gd name="connsiteY0" fmla="*/ 612876 h 1722075"/>
              <a:gd name="connsiteX1" fmla="*/ 1635843 w 1722077"/>
              <a:gd name="connsiteY1" fmla="*/ 834332 h 1722075"/>
              <a:gd name="connsiteX2" fmla="*/ 1527639 w 1722077"/>
              <a:gd name="connsiteY2" fmla="*/ 1155039 h 1722075"/>
              <a:gd name="connsiteX3" fmla="*/ 1527639 w 1722077"/>
              <a:gd name="connsiteY3" fmla="*/ 1155039 h 1722075"/>
              <a:gd name="connsiteX4" fmla="*/ 1513733 w 1722077"/>
              <a:gd name="connsiteY4" fmla="*/ 1196092 h 1722075"/>
              <a:gd name="connsiteX5" fmla="*/ 1494397 w 1722077"/>
              <a:gd name="connsiteY5" fmla="*/ 1253623 h 1722075"/>
              <a:gd name="connsiteX6" fmla="*/ 1430198 w 1722077"/>
              <a:gd name="connsiteY6" fmla="*/ 1443837 h 1722075"/>
              <a:gd name="connsiteX7" fmla="*/ 1414577 w 1722077"/>
              <a:gd name="connsiteY7" fmla="*/ 1490129 h 1722075"/>
              <a:gd name="connsiteX8" fmla="*/ 1392289 w 1722077"/>
              <a:gd name="connsiteY8" fmla="*/ 1556232 h 1722075"/>
              <a:gd name="connsiteX9" fmla="*/ 1386574 w 1722077"/>
              <a:gd name="connsiteY9" fmla="*/ 1573187 h 1722075"/>
              <a:gd name="connsiteX10" fmla="*/ 1372096 w 1722077"/>
              <a:gd name="connsiteY10" fmla="*/ 1606619 h 1722075"/>
              <a:gd name="connsiteX11" fmla="*/ 1109206 w 1722077"/>
              <a:gd name="connsiteY11" fmla="*/ 1710537 h 1722075"/>
              <a:gd name="connsiteX12" fmla="*/ 882320 w 1722077"/>
              <a:gd name="connsiteY12" fmla="*/ 1633956 h 1722075"/>
              <a:gd name="connsiteX13" fmla="*/ 820694 w 1722077"/>
              <a:gd name="connsiteY13" fmla="*/ 1613192 h 1722075"/>
              <a:gd name="connsiteX14" fmla="*/ 754495 w 1722077"/>
              <a:gd name="connsiteY14" fmla="*/ 1590808 h 1722075"/>
              <a:gd name="connsiteX15" fmla="*/ 720872 w 1722077"/>
              <a:gd name="connsiteY15" fmla="*/ 1579473 h 1722075"/>
              <a:gd name="connsiteX16" fmla="*/ 692868 w 1722077"/>
              <a:gd name="connsiteY16" fmla="*/ 1570043 h 1722075"/>
              <a:gd name="connsiteX17" fmla="*/ 656864 w 1722077"/>
              <a:gd name="connsiteY17" fmla="*/ 1557851 h 1722075"/>
              <a:gd name="connsiteX18" fmla="*/ 471888 w 1722077"/>
              <a:gd name="connsiteY18" fmla="*/ 1495463 h 1722075"/>
              <a:gd name="connsiteX19" fmla="*/ 413595 w 1722077"/>
              <a:gd name="connsiteY19" fmla="*/ 1475841 h 1722075"/>
              <a:gd name="connsiteX20" fmla="*/ 280721 w 1722077"/>
              <a:gd name="connsiteY20" fmla="*/ 1430978 h 1722075"/>
              <a:gd name="connsiteX21" fmla="*/ 198044 w 1722077"/>
              <a:gd name="connsiteY21" fmla="*/ 1403070 h 1722075"/>
              <a:gd name="connsiteX22" fmla="*/ 148991 w 1722077"/>
              <a:gd name="connsiteY22" fmla="*/ 1386497 h 1722075"/>
              <a:gd name="connsiteX23" fmla="*/ 62027 w 1722077"/>
              <a:gd name="connsiteY23" fmla="*/ 1331728 h 1722075"/>
              <a:gd name="connsiteX24" fmla="*/ 11545 w 1722077"/>
              <a:gd name="connsiteY24" fmla="*/ 1109129 h 1722075"/>
              <a:gd name="connsiteX25" fmla="*/ 34214 w 1722077"/>
              <a:gd name="connsiteY25" fmla="*/ 1041882 h 1722075"/>
              <a:gd name="connsiteX26" fmla="*/ 130131 w 1722077"/>
              <a:gd name="connsiteY26" fmla="*/ 757847 h 1722075"/>
              <a:gd name="connsiteX27" fmla="*/ 223095 w 1722077"/>
              <a:gd name="connsiteY27" fmla="*/ 482288 h 1722075"/>
              <a:gd name="connsiteX28" fmla="*/ 248527 w 1722077"/>
              <a:gd name="connsiteY28" fmla="*/ 406850 h 1722075"/>
              <a:gd name="connsiteX29" fmla="*/ 291675 w 1722077"/>
              <a:gd name="connsiteY29" fmla="*/ 279025 h 1722075"/>
              <a:gd name="connsiteX30" fmla="*/ 322250 w 1722077"/>
              <a:gd name="connsiteY30" fmla="*/ 188347 h 1722075"/>
              <a:gd name="connsiteX31" fmla="*/ 335585 w 1722077"/>
              <a:gd name="connsiteY31" fmla="*/ 148913 h 1722075"/>
              <a:gd name="connsiteX32" fmla="*/ 353873 w 1722077"/>
              <a:gd name="connsiteY32" fmla="*/ 108527 h 1722075"/>
              <a:gd name="connsiteX33" fmla="*/ 389973 w 1722077"/>
              <a:gd name="connsiteY33" fmla="*/ 62331 h 1722075"/>
              <a:gd name="connsiteX34" fmla="*/ 612953 w 1722077"/>
              <a:gd name="connsiteY34" fmla="*/ 11563 h 1722075"/>
              <a:gd name="connsiteX35" fmla="*/ 774497 w 1722077"/>
              <a:gd name="connsiteY35" fmla="*/ 66046 h 1722075"/>
              <a:gd name="connsiteX36" fmla="*/ 839744 w 1722077"/>
              <a:gd name="connsiteY36" fmla="*/ 88049 h 1722075"/>
              <a:gd name="connsiteX37" fmla="*/ 890893 w 1722077"/>
              <a:gd name="connsiteY37" fmla="*/ 105289 h 1722075"/>
              <a:gd name="connsiteX38" fmla="*/ 948233 w 1722077"/>
              <a:gd name="connsiteY38" fmla="*/ 124625 h 1722075"/>
              <a:gd name="connsiteX39" fmla="*/ 1171690 w 1722077"/>
              <a:gd name="connsiteY39" fmla="*/ 200063 h 1722075"/>
              <a:gd name="connsiteX40" fmla="*/ 1245985 w 1722077"/>
              <a:gd name="connsiteY40" fmla="*/ 225113 h 1722075"/>
              <a:gd name="connsiteX41" fmla="*/ 1374191 w 1722077"/>
              <a:gd name="connsiteY41" fmla="*/ 268357 h 1722075"/>
              <a:gd name="connsiteX42" fmla="*/ 1410577 w 1722077"/>
              <a:gd name="connsiteY42" fmla="*/ 280644 h 1722075"/>
              <a:gd name="connsiteX43" fmla="*/ 1469537 w 1722077"/>
              <a:gd name="connsiteY43" fmla="*/ 300551 h 1722075"/>
              <a:gd name="connsiteX44" fmla="*/ 1475918 w 1722077"/>
              <a:gd name="connsiteY44" fmla="*/ 302742 h 1722075"/>
              <a:gd name="connsiteX45" fmla="*/ 1573169 w 1722077"/>
              <a:gd name="connsiteY45" fmla="*/ 335508 h 1722075"/>
              <a:gd name="connsiteX46" fmla="*/ 1710519 w 1722077"/>
              <a:gd name="connsiteY46" fmla="*/ 612876 h 172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22077" h="1722075">
                <a:moveTo>
                  <a:pt x="1710519" y="612876"/>
                </a:moveTo>
                <a:lnTo>
                  <a:pt x="1635843" y="834332"/>
                </a:lnTo>
                <a:lnTo>
                  <a:pt x="1527639" y="1155039"/>
                </a:lnTo>
                <a:lnTo>
                  <a:pt x="1527639" y="1155039"/>
                </a:lnTo>
                <a:lnTo>
                  <a:pt x="1513733" y="1196092"/>
                </a:lnTo>
                <a:lnTo>
                  <a:pt x="1494397" y="1253623"/>
                </a:lnTo>
                <a:lnTo>
                  <a:pt x="1430198" y="1443837"/>
                </a:lnTo>
                <a:lnTo>
                  <a:pt x="1414577" y="1490129"/>
                </a:lnTo>
                <a:lnTo>
                  <a:pt x="1392289" y="1556232"/>
                </a:lnTo>
                <a:lnTo>
                  <a:pt x="1386574" y="1573187"/>
                </a:lnTo>
                <a:cubicBezTo>
                  <a:pt x="1382573" y="1584902"/>
                  <a:pt x="1377716" y="1596047"/>
                  <a:pt x="1372096" y="1606619"/>
                </a:cubicBezTo>
                <a:cubicBezTo>
                  <a:pt x="1322566" y="1699202"/>
                  <a:pt x="1211981" y="1745208"/>
                  <a:pt x="1109206" y="1710537"/>
                </a:cubicBezTo>
                <a:lnTo>
                  <a:pt x="882320" y="1633956"/>
                </a:lnTo>
                <a:lnTo>
                  <a:pt x="820694" y="1613192"/>
                </a:lnTo>
                <a:lnTo>
                  <a:pt x="754495" y="1590808"/>
                </a:lnTo>
                <a:lnTo>
                  <a:pt x="720872" y="1579473"/>
                </a:lnTo>
                <a:lnTo>
                  <a:pt x="692868" y="1570043"/>
                </a:lnTo>
                <a:lnTo>
                  <a:pt x="656864" y="1557851"/>
                </a:lnTo>
                <a:lnTo>
                  <a:pt x="471888" y="1495463"/>
                </a:lnTo>
                <a:lnTo>
                  <a:pt x="413595" y="1475841"/>
                </a:lnTo>
                <a:lnTo>
                  <a:pt x="280721" y="1430978"/>
                </a:lnTo>
                <a:lnTo>
                  <a:pt x="198044" y="1403070"/>
                </a:lnTo>
                <a:lnTo>
                  <a:pt x="148991" y="1386497"/>
                </a:lnTo>
                <a:cubicBezTo>
                  <a:pt x="114891" y="1374971"/>
                  <a:pt x="85459" y="1355921"/>
                  <a:pt x="62027" y="1331728"/>
                </a:cubicBezTo>
                <a:cubicBezTo>
                  <a:pt x="6687" y="1274768"/>
                  <a:pt x="-15601" y="1189615"/>
                  <a:pt x="11545" y="1109129"/>
                </a:cubicBezTo>
                <a:lnTo>
                  <a:pt x="34214" y="1041882"/>
                </a:lnTo>
                <a:lnTo>
                  <a:pt x="130131" y="757847"/>
                </a:lnTo>
                <a:lnTo>
                  <a:pt x="223095" y="482288"/>
                </a:lnTo>
                <a:lnTo>
                  <a:pt x="248527" y="406850"/>
                </a:lnTo>
                <a:lnTo>
                  <a:pt x="291675" y="279025"/>
                </a:lnTo>
                <a:lnTo>
                  <a:pt x="322250" y="188347"/>
                </a:lnTo>
                <a:lnTo>
                  <a:pt x="335585" y="148913"/>
                </a:lnTo>
                <a:cubicBezTo>
                  <a:pt x="340443" y="134626"/>
                  <a:pt x="346634" y="121100"/>
                  <a:pt x="353873" y="108527"/>
                </a:cubicBezTo>
                <a:cubicBezTo>
                  <a:pt x="363970" y="91287"/>
                  <a:pt x="376067" y="75857"/>
                  <a:pt x="389973" y="62331"/>
                </a:cubicBezTo>
                <a:cubicBezTo>
                  <a:pt x="446933" y="6800"/>
                  <a:pt x="532277" y="-15679"/>
                  <a:pt x="612953" y="11563"/>
                </a:cubicBezTo>
                <a:lnTo>
                  <a:pt x="774497" y="66046"/>
                </a:lnTo>
                <a:lnTo>
                  <a:pt x="839744" y="88049"/>
                </a:lnTo>
                <a:lnTo>
                  <a:pt x="890893" y="105289"/>
                </a:lnTo>
                <a:lnTo>
                  <a:pt x="948233" y="124625"/>
                </a:lnTo>
                <a:lnTo>
                  <a:pt x="1171690" y="200063"/>
                </a:lnTo>
                <a:lnTo>
                  <a:pt x="1245985" y="225113"/>
                </a:lnTo>
                <a:lnTo>
                  <a:pt x="1374191" y="268357"/>
                </a:lnTo>
                <a:lnTo>
                  <a:pt x="1410577" y="280644"/>
                </a:lnTo>
                <a:lnTo>
                  <a:pt x="1469537" y="300551"/>
                </a:lnTo>
                <a:lnTo>
                  <a:pt x="1475918" y="302742"/>
                </a:lnTo>
                <a:lnTo>
                  <a:pt x="1573169" y="335508"/>
                </a:lnTo>
                <a:cubicBezTo>
                  <a:pt x="1687659" y="374180"/>
                  <a:pt x="1749191" y="498386"/>
                  <a:pt x="1710519" y="612876"/>
                </a:cubicBezTo>
                <a:close/>
              </a:path>
            </a:pathLst>
          </a:custGeom>
          <a:solidFill>
            <a:schemeClr val="tx2"/>
          </a:solidFill>
          <a:ln w="9525" cap="flat">
            <a:noFill/>
            <a:prstDash val="solid"/>
            <a:miter/>
          </a:ln>
        </p:spPr>
        <p:txBody>
          <a:bodyPr rtlCol="0" anchor="ctr"/>
          <a:lstStyle/>
          <a:p>
            <a:endParaRPr lang="fr-FR"/>
          </a:p>
        </p:txBody>
      </p:sp>
      <p:grpSp>
        <p:nvGrpSpPr>
          <p:cNvPr id="58" name="Graphique 35">
            <a:extLst>
              <a:ext uri="{FF2B5EF4-FFF2-40B4-BE49-F238E27FC236}">
                <a16:creationId xmlns:a16="http://schemas.microsoft.com/office/drawing/2014/main" id="{DF2FA64D-4796-4D50-A5A9-FAB92E7B9841}"/>
              </a:ext>
            </a:extLst>
          </p:cNvPr>
          <p:cNvGrpSpPr/>
          <p:nvPr/>
        </p:nvGrpSpPr>
        <p:grpSpPr>
          <a:xfrm>
            <a:off x="6612438" y="2125480"/>
            <a:ext cx="1464183" cy="1512241"/>
            <a:chOff x="6612438" y="2125480"/>
            <a:chExt cx="1464183" cy="1512241"/>
          </a:xfrm>
          <a:solidFill>
            <a:schemeClr val="bg2"/>
          </a:solidFill>
        </p:grpSpPr>
        <p:sp>
          <p:nvSpPr>
            <p:cNvPr id="59" name="Forme libre : forme 58">
              <a:extLst>
                <a:ext uri="{FF2B5EF4-FFF2-40B4-BE49-F238E27FC236}">
                  <a16:creationId xmlns:a16="http://schemas.microsoft.com/office/drawing/2014/main" id="{AAF97A92-BFC1-4F5F-B50B-25527395A17A}"/>
                </a:ext>
              </a:extLst>
            </p:cNvPr>
            <p:cNvSpPr/>
            <p:nvPr/>
          </p:nvSpPr>
          <p:spPr>
            <a:xfrm>
              <a:off x="6642252" y="2125480"/>
              <a:ext cx="1434369" cy="507258"/>
            </a:xfrm>
            <a:custGeom>
              <a:avLst/>
              <a:gdLst>
                <a:gd name="connsiteX0" fmla="*/ 1391793 w 1434369"/>
                <a:gd name="connsiteY0" fmla="*/ 205888 h 507258"/>
                <a:gd name="connsiteX1" fmla="*/ 1396175 w 1434369"/>
                <a:gd name="connsiteY1" fmla="*/ 182837 h 507258"/>
                <a:gd name="connsiteX2" fmla="*/ 1331786 w 1434369"/>
                <a:gd name="connsiteY2" fmla="*/ 118353 h 507258"/>
                <a:gd name="connsiteX3" fmla="*/ 1165289 w 1434369"/>
                <a:gd name="connsiteY3" fmla="*/ 118353 h 507258"/>
                <a:gd name="connsiteX4" fmla="*/ 1170432 w 1434369"/>
                <a:gd name="connsiteY4" fmla="*/ 115972 h 507258"/>
                <a:gd name="connsiteX5" fmla="*/ 1205865 w 1434369"/>
                <a:gd name="connsiteY5" fmla="*/ 60727 h 507258"/>
                <a:gd name="connsiteX6" fmla="*/ 1183767 w 1434369"/>
                <a:gd name="connsiteY6" fmla="*/ 13959 h 507258"/>
                <a:gd name="connsiteX7" fmla="*/ 1133666 w 1434369"/>
                <a:gd name="connsiteY7" fmla="*/ 1100 h 507258"/>
                <a:gd name="connsiteX8" fmla="*/ 1056704 w 1434369"/>
                <a:gd name="connsiteY8" fmla="*/ 15959 h 507258"/>
                <a:gd name="connsiteX9" fmla="*/ 934879 w 1434369"/>
                <a:gd name="connsiteY9" fmla="*/ 63108 h 507258"/>
                <a:gd name="connsiteX10" fmla="*/ 832390 w 1434369"/>
                <a:gd name="connsiteY10" fmla="*/ 125592 h 507258"/>
                <a:gd name="connsiteX11" fmla="*/ 829151 w 1434369"/>
                <a:gd name="connsiteY11" fmla="*/ 127402 h 507258"/>
                <a:gd name="connsiteX12" fmla="*/ 757428 w 1434369"/>
                <a:gd name="connsiteY12" fmla="*/ 146642 h 507258"/>
                <a:gd name="connsiteX13" fmla="*/ 749618 w 1434369"/>
                <a:gd name="connsiteY13" fmla="*/ 146642 h 507258"/>
                <a:gd name="connsiteX14" fmla="*/ 671703 w 1434369"/>
                <a:gd name="connsiteY14" fmla="*/ 84444 h 507258"/>
                <a:gd name="connsiteX15" fmla="*/ 23146 w 1434369"/>
                <a:gd name="connsiteY15" fmla="*/ 84444 h 507258"/>
                <a:gd name="connsiteX16" fmla="*/ 0 w 1434369"/>
                <a:gd name="connsiteY16" fmla="*/ 107495 h 507258"/>
                <a:gd name="connsiteX17" fmla="*/ 23146 w 1434369"/>
                <a:gd name="connsiteY17" fmla="*/ 130640 h 507258"/>
                <a:gd name="connsiteX18" fmla="*/ 671703 w 1434369"/>
                <a:gd name="connsiteY18" fmla="*/ 130640 h 507258"/>
                <a:gd name="connsiteX19" fmla="*/ 705326 w 1434369"/>
                <a:gd name="connsiteY19" fmla="*/ 164359 h 507258"/>
                <a:gd name="connsiteX20" fmla="*/ 705326 w 1434369"/>
                <a:gd name="connsiteY20" fmla="*/ 427249 h 507258"/>
                <a:gd name="connsiteX21" fmla="*/ 671703 w 1434369"/>
                <a:gd name="connsiteY21" fmla="*/ 460967 h 507258"/>
                <a:gd name="connsiteX22" fmla="*/ 557975 w 1434369"/>
                <a:gd name="connsiteY22" fmla="*/ 460967 h 507258"/>
                <a:gd name="connsiteX23" fmla="*/ 534924 w 1434369"/>
                <a:gd name="connsiteY23" fmla="*/ 484113 h 507258"/>
                <a:gd name="connsiteX24" fmla="*/ 557975 w 1434369"/>
                <a:gd name="connsiteY24" fmla="*/ 507259 h 507258"/>
                <a:gd name="connsiteX25" fmla="*/ 671703 w 1434369"/>
                <a:gd name="connsiteY25" fmla="*/ 507259 h 507258"/>
                <a:gd name="connsiteX26" fmla="*/ 749427 w 1434369"/>
                <a:gd name="connsiteY26" fmla="*/ 445727 h 507258"/>
                <a:gd name="connsiteX27" fmla="*/ 782479 w 1434369"/>
                <a:gd name="connsiteY27" fmla="*/ 446013 h 507258"/>
                <a:gd name="connsiteX28" fmla="*/ 819150 w 1434369"/>
                <a:gd name="connsiteY28" fmla="*/ 451061 h 507258"/>
                <a:gd name="connsiteX29" fmla="*/ 857822 w 1434369"/>
                <a:gd name="connsiteY29" fmla="*/ 461634 h 507258"/>
                <a:gd name="connsiteX30" fmla="*/ 1102233 w 1434369"/>
                <a:gd name="connsiteY30" fmla="*/ 494400 h 507258"/>
                <a:gd name="connsiteX31" fmla="*/ 1280922 w 1434369"/>
                <a:gd name="connsiteY31" fmla="*/ 494400 h 507258"/>
                <a:gd name="connsiteX32" fmla="*/ 1341120 w 1434369"/>
                <a:gd name="connsiteY32" fmla="*/ 434107 h 507258"/>
                <a:gd name="connsiteX33" fmla="*/ 1339406 w 1434369"/>
                <a:gd name="connsiteY33" fmla="*/ 420200 h 507258"/>
                <a:gd name="connsiteX34" fmla="*/ 1339787 w 1434369"/>
                <a:gd name="connsiteY34" fmla="*/ 420200 h 507258"/>
                <a:gd name="connsiteX35" fmla="*/ 1404557 w 1434369"/>
                <a:gd name="connsiteY35" fmla="*/ 355335 h 507258"/>
                <a:gd name="connsiteX36" fmla="*/ 1398746 w 1434369"/>
                <a:gd name="connsiteY36" fmla="*/ 328570 h 507258"/>
                <a:gd name="connsiteX37" fmla="*/ 1407795 w 1434369"/>
                <a:gd name="connsiteY37" fmla="*/ 322664 h 507258"/>
                <a:gd name="connsiteX38" fmla="*/ 1434370 w 1434369"/>
                <a:gd name="connsiteY38" fmla="*/ 268848 h 507258"/>
                <a:gd name="connsiteX39" fmla="*/ 1391793 w 1434369"/>
                <a:gd name="connsiteY39" fmla="*/ 205888 h 507258"/>
                <a:gd name="connsiteX40" fmla="*/ 1339787 w 1434369"/>
                <a:gd name="connsiteY40" fmla="*/ 373909 h 507258"/>
                <a:gd name="connsiteX41" fmla="*/ 1114711 w 1434369"/>
                <a:gd name="connsiteY41" fmla="*/ 373909 h 507258"/>
                <a:gd name="connsiteX42" fmla="*/ 1091565 w 1434369"/>
                <a:gd name="connsiteY42" fmla="*/ 397055 h 507258"/>
                <a:gd name="connsiteX43" fmla="*/ 1114711 w 1434369"/>
                <a:gd name="connsiteY43" fmla="*/ 420200 h 507258"/>
                <a:gd name="connsiteX44" fmla="*/ 1280922 w 1434369"/>
                <a:gd name="connsiteY44" fmla="*/ 420200 h 507258"/>
                <a:gd name="connsiteX45" fmla="*/ 1294924 w 1434369"/>
                <a:gd name="connsiteY45" fmla="*/ 434107 h 507258"/>
                <a:gd name="connsiteX46" fmla="*/ 1280922 w 1434369"/>
                <a:gd name="connsiteY46" fmla="*/ 448109 h 507258"/>
                <a:gd name="connsiteX47" fmla="*/ 1102233 w 1434369"/>
                <a:gd name="connsiteY47" fmla="*/ 448109 h 507258"/>
                <a:gd name="connsiteX48" fmla="*/ 869918 w 1434369"/>
                <a:gd name="connsiteY48" fmla="*/ 416962 h 507258"/>
                <a:gd name="connsiteX49" fmla="*/ 831342 w 1434369"/>
                <a:gd name="connsiteY49" fmla="*/ 406389 h 507258"/>
                <a:gd name="connsiteX50" fmla="*/ 782860 w 1434369"/>
                <a:gd name="connsiteY50" fmla="*/ 399722 h 507258"/>
                <a:gd name="connsiteX51" fmla="*/ 751618 w 1434369"/>
                <a:gd name="connsiteY51" fmla="*/ 399436 h 507258"/>
                <a:gd name="connsiteX52" fmla="*/ 751618 w 1434369"/>
                <a:gd name="connsiteY52" fmla="*/ 192934 h 507258"/>
                <a:gd name="connsiteX53" fmla="*/ 757428 w 1434369"/>
                <a:gd name="connsiteY53" fmla="*/ 192934 h 507258"/>
                <a:gd name="connsiteX54" fmla="*/ 856488 w 1434369"/>
                <a:gd name="connsiteY54" fmla="*/ 165121 h 507258"/>
                <a:gd name="connsiteX55" fmla="*/ 886492 w 1434369"/>
                <a:gd name="connsiteY55" fmla="*/ 146738 h 507258"/>
                <a:gd name="connsiteX56" fmla="*/ 958977 w 1434369"/>
                <a:gd name="connsiteY56" fmla="*/ 102542 h 507258"/>
                <a:gd name="connsiteX57" fmla="*/ 1065371 w 1434369"/>
                <a:gd name="connsiteY57" fmla="*/ 61394 h 507258"/>
                <a:gd name="connsiteX58" fmla="*/ 1142429 w 1434369"/>
                <a:gd name="connsiteY58" fmla="*/ 46535 h 507258"/>
                <a:gd name="connsiteX59" fmla="*/ 1154335 w 1434369"/>
                <a:gd name="connsiteY59" fmla="*/ 49678 h 507258"/>
                <a:gd name="connsiteX60" fmla="*/ 1159574 w 1434369"/>
                <a:gd name="connsiteY60" fmla="*/ 60727 h 507258"/>
                <a:gd name="connsiteX61" fmla="*/ 1151192 w 1434369"/>
                <a:gd name="connsiteY61" fmla="*/ 73967 h 507258"/>
                <a:gd name="connsiteX62" fmla="*/ 1049941 w 1434369"/>
                <a:gd name="connsiteY62" fmla="*/ 120449 h 507258"/>
                <a:gd name="connsiteX63" fmla="*/ 1037082 w 1434369"/>
                <a:gd name="connsiteY63" fmla="*/ 146452 h 507258"/>
                <a:gd name="connsiteX64" fmla="*/ 1059656 w 1434369"/>
                <a:gd name="connsiteY64" fmla="*/ 164645 h 507258"/>
                <a:gd name="connsiteX65" fmla="*/ 1331786 w 1434369"/>
                <a:gd name="connsiteY65" fmla="*/ 164645 h 507258"/>
                <a:gd name="connsiteX66" fmla="*/ 1349883 w 1434369"/>
                <a:gd name="connsiteY66" fmla="*/ 182837 h 507258"/>
                <a:gd name="connsiteX67" fmla="*/ 1331786 w 1434369"/>
                <a:gd name="connsiteY67" fmla="*/ 201030 h 507258"/>
                <a:gd name="connsiteX68" fmla="*/ 1132999 w 1434369"/>
                <a:gd name="connsiteY68" fmla="*/ 201030 h 507258"/>
                <a:gd name="connsiteX69" fmla="*/ 1109948 w 1434369"/>
                <a:gd name="connsiteY69" fmla="*/ 222176 h 507258"/>
                <a:gd name="connsiteX70" fmla="*/ 1109853 w 1434369"/>
                <a:gd name="connsiteY70" fmla="*/ 224081 h 507258"/>
                <a:gd name="connsiteX71" fmla="*/ 1132999 w 1434369"/>
                <a:gd name="connsiteY71" fmla="*/ 247226 h 507258"/>
                <a:gd name="connsiteX72" fmla="*/ 1366552 w 1434369"/>
                <a:gd name="connsiteY72" fmla="*/ 247226 h 507258"/>
                <a:gd name="connsiteX73" fmla="*/ 1388174 w 1434369"/>
                <a:gd name="connsiteY73" fmla="*/ 268848 h 507258"/>
                <a:gd name="connsiteX74" fmla="*/ 1366552 w 1434369"/>
                <a:gd name="connsiteY74" fmla="*/ 290470 h 507258"/>
                <a:gd name="connsiteX75" fmla="*/ 1139095 w 1434369"/>
                <a:gd name="connsiteY75" fmla="*/ 290470 h 507258"/>
                <a:gd name="connsiteX76" fmla="*/ 1116044 w 1434369"/>
                <a:gd name="connsiteY76" fmla="*/ 313616 h 507258"/>
                <a:gd name="connsiteX77" fmla="*/ 1139095 w 1434369"/>
                <a:gd name="connsiteY77" fmla="*/ 336761 h 507258"/>
                <a:gd name="connsiteX78" fmla="*/ 1339787 w 1434369"/>
                <a:gd name="connsiteY78" fmla="*/ 336761 h 507258"/>
                <a:gd name="connsiteX79" fmla="*/ 1358360 w 1434369"/>
                <a:gd name="connsiteY79" fmla="*/ 355335 h 507258"/>
                <a:gd name="connsiteX80" fmla="*/ 1339787 w 1434369"/>
                <a:gd name="connsiteY80" fmla="*/ 373909 h 50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434369" h="507258">
                  <a:moveTo>
                    <a:pt x="1391793" y="205888"/>
                  </a:moveTo>
                  <a:cubicBezTo>
                    <a:pt x="1394555" y="198744"/>
                    <a:pt x="1396175" y="190934"/>
                    <a:pt x="1396175" y="182837"/>
                  </a:cubicBezTo>
                  <a:cubicBezTo>
                    <a:pt x="1396175" y="147309"/>
                    <a:pt x="1367219" y="118353"/>
                    <a:pt x="1331786" y="118353"/>
                  </a:cubicBezTo>
                  <a:lnTo>
                    <a:pt x="1165289" y="118353"/>
                  </a:lnTo>
                  <a:lnTo>
                    <a:pt x="1170432" y="115972"/>
                  </a:lnTo>
                  <a:cubicBezTo>
                    <a:pt x="1191959" y="106066"/>
                    <a:pt x="1205865" y="84444"/>
                    <a:pt x="1205865" y="60727"/>
                  </a:cubicBezTo>
                  <a:cubicBezTo>
                    <a:pt x="1205865" y="42629"/>
                    <a:pt x="1197769" y="25580"/>
                    <a:pt x="1183767" y="13959"/>
                  </a:cubicBezTo>
                  <a:cubicBezTo>
                    <a:pt x="1169765" y="2339"/>
                    <a:pt x="1151573" y="-2329"/>
                    <a:pt x="1133666" y="1100"/>
                  </a:cubicBezTo>
                  <a:lnTo>
                    <a:pt x="1056704" y="15959"/>
                  </a:lnTo>
                  <a:cubicBezTo>
                    <a:pt x="1013365" y="24341"/>
                    <a:pt x="972407" y="40153"/>
                    <a:pt x="934879" y="63108"/>
                  </a:cubicBezTo>
                  <a:lnTo>
                    <a:pt x="832390" y="125592"/>
                  </a:lnTo>
                  <a:cubicBezTo>
                    <a:pt x="831342" y="126259"/>
                    <a:pt x="830294" y="126926"/>
                    <a:pt x="829151" y="127402"/>
                  </a:cubicBezTo>
                  <a:cubicBezTo>
                    <a:pt x="807339" y="140070"/>
                    <a:pt x="782574" y="146642"/>
                    <a:pt x="757428" y="146642"/>
                  </a:cubicBezTo>
                  <a:lnTo>
                    <a:pt x="749618" y="146642"/>
                  </a:lnTo>
                  <a:cubicBezTo>
                    <a:pt x="741521" y="111019"/>
                    <a:pt x="709613" y="84444"/>
                    <a:pt x="671703" y="84444"/>
                  </a:cubicBezTo>
                  <a:lnTo>
                    <a:pt x="23146" y="84444"/>
                  </a:lnTo>
                  <a:cubicBezTo>
                    <a:pt x="10382" y="84444"/>
                    <a:pt x="0" y="94731"/>
                    <a:pt x="0" y="107495"/>
                  </a:cubicBezTo>
                  <a:cubicBezTo>
                    <a:pt x="0" y="120258"/>
                    <a:pt x="10382" y="130640"/>
                    <a:pt x="23146" y="130640"/>
                  </a:cubicBezTo>
                  <a:lnTo>
                    <a:pt x="671703" y="130640"/>
                  </a:lnTo>
                  <a:cubicBezTo>
                    <a:pt x="690277" y="130640"/>
                    <a:pt x="705326" y="145785"/>
                    <a:pt x="705326" y="164359"/>
                  </a:cubicBezTo>
                  <a:lnTo>
                    <a:pt x="705326" y="427249"/>
                  </a:lnTo>
                  <a:cubicBezTo>
                    <a:pt x="705326" y="445823"/>
                    <a:pt x="690277" y="460967"/>
                    <a:pt x="671703" y="460967"/>
                  </a:cubicBezTo>
                  <a:lnTo>
                    <a:pt x="557975" y="460967"/>
                  </a:lnTo>
                  <a:cubicBezTo>
                    <a:pt x="545211" y="460967"/>
                    <a:pt x="534924" y="471350"/>
                    <a:pt x="534924" y="484113"/>
                  </a:cubicBezTo>
                  <a:cubicBezTo>
                    <a:pt x="534924" y="496877"/>
                    <a:pt x="545211" y="507259"/>
                    <a:pt x="557975" y="507259"/>
                  </a:cubicBezTo>
                  <a:lnTo>
                    <a:pt x="671703" y="507259"/>
                  </a:lnTo>
                  <a:cubicBezTo>
                    <a:pt x="709422" y="507259"/>
                    <a:pt x="741045" y="480970"/>
                    <a:pt x="749427" y="445727"/>
                  </a:cubicBezTo>
                  <a:lnTo>
                    <a:pt x="782479" y="446013"/>
                  </a:lnTo>
                  <a:cubicBezTo>
                    <a:pt x="794861" y="446108"/>
                    <a:pt x="807149" y="447823"/>
                    <a:pt x="819150" y="451061"/>
                  </a:cubicBezTo>
                  <a:lnTo>
                    <a:pt x="857822" y="461634"/>
                  </a:lnTo>
                  <a:cubicBezTo>
                    <a:pt x="937451" y="483351"/>
                    <a:pt x="1019651" y="494400"/>
                    <a:pt x="1102233" y="494400"/>
                  </a:cubicBezTo>
                  <a:lnTo>
                    <a:pt x="1280922" y="494400"/>
                  </a:lnTo>
                  <a:cubicBezTo>
                    <a:pt x="1314069" y="494400"/>
                    <a:pt x="1341120" y="467349"/>
                    <a:pt x="1341120" y="434107"/>
                  </a:cubicBezTo>
                  <a:cubicBezTo>
                    <a:pt x="1341120" y="429344"/>
                    <a:pt x="1340453" y="424677"/>
                    <a:pt x="1339406" y="420200"/>
                  </a:cubicBezTo>
                  <a:lnTo>
                    <a:pt x="1339787" y="420200"/>
                  </a:lnTo>
                  <a:cubicBezTo>
                    <a:pt x="1375505" y="420200"/>
                    <a:pt x="1404557" y="391054"/>
                    <a:pt x="1404557" y="355335"/>
                  </a:cubicBezTo>
                  <a:cubicBezTo>
                    <a:pt x="1404557" y="345810"/>
                    <a:pt x="1402461" y="336761"/>
                    <a:pt x="1398746" y="328570"/>
                  </a:cubicBezTo>
                  <a:cubicBezTo>
                    <a:pt x="1401890" y="326855"/>
                    <a:pt x="1404938" y="324855"/>
                    <a:pt x="1407795" y="322664"/>
                  </a:cubicBezTo>
                  <a:cubicBezTo>
                    <a:pt x="1423892" y="310282"/>
                    <a:pt x="1434370" y="290756"/>
                    <a:pt x="1434370" y="268848"/>
                  </a:cubicBezTo>
                  <a:cubicBezTo>
                    <a:pt x="1434370" y="240368"/>
                    <a:pt x="1416749" y="215984"/>
                    <a:pt x="1391793" y="205888"/>
                  </a:cubicBezTo>
                  <a:close/>
                  <a:moveTo>
                    <a:pt x="1339787" y="373909"/>
                  </a:moveTo>
                  <a:lnTo>
                    <a:pt x="1114711" y="373909"/>
                  </a:lnTo>
                  <a:cubicBezTo>
                    <a:pt x="1101947" y="373909"/>
                    <a:pt x="1091565" y="384291"/>
                    <a:pt x="1091565" y="397055"/>
                  </a:cubicBezTo>
                  <a:cubicBezTo>
                    <a:pt x="1091565" y="409818"/>
                    <a:pt x="1101947" y="420200"/>
                    <a:pt x="1114711" y="420200"/>
                  </a:cubicBezTo>
                  <a:lnTo>
                    <a:pt x="1280922" y="420200"/>
                  </a:lnTo>
                  <a:cubicBezTo>
                    <a:pt x="1288637" y="420200"/>
                    <a:pt x="1294924" y="426392"/>
                    <a:pt x="1294924" y="434107"/>
                  </a:cubicBezTo>
                  <a:cubicBezTo>
                    <a:pt x="1294924" y="441822"/>
                    <a:pt x="1288637" y="448109"/>
                    <a:pt x="1280922" y="448109"/>
                  </a:cubicBezTo>
                  <a:lnTo>
                    <a:pt x="1102233" y="448109"/>
                  </a:lnTo>
                  <a:cubicBezTo>
                    <a:pt x="1023842" y="448109"/>
                    <a:pt x="945642" y="437631"/>
                    <a:pt x="869918" y="416962"/>
                  </a:cubicBezTo>
                  <a:lnTo>
                    <a:pt x="831342" y="406389"/>
                  </a:lnTo>
                  <a:cubicBezTo>
                    <a:pt x="815531" y="402103"/>
                    <a:pt x="799243" y="399817"/>
                    <a:pt x="782860" y="399722"/>
                  </a:cubicBezTo>
                  <a:lnTo>
                    <a:pt x="751618" y="399436"/>
                  </a:lnTo>
                  <a:lnTo>
                    <a:pt x="751618" y="192934"/>
                  </a:lnTo>
                  <a:lnTo>
                    <a:pt x="757428" y="192934"/>
                  </a:lnTo>
                  <a:cubicBezTo>
                    <a:pt x="792385" y="192934"/>
                    <a:pt x="826580" y="183314"/>
                    <a:pt x="856488" y="165121"/>
                  </a:cubicBezTo>
                  <a:lnTo>
                    <a:pt x="886492" y="146738"/>
                  </a:lnTo>
                  <a:lnTo>
                    <a:pt x="958977" y="102542"/>
                  </a:lnTo>
                  <a:cubicBezTo>
                    <a:pt x="991743" y="82539"/>
                    <a:pt x="1027652" y="68728"/>
                    <a:pt x="1065371" y="61394"/>
                  </a:cubicBezTo>
                  <a:lnTo>
                    <a:pt x="1142429" y="46535"/>
                  </a:lnTo>
                  <a:cubicBezTo>
                    <a:pt x="1148144" y="45392"/>
                    <a:pt x="1152335" y="47963"/>
                    <a:pt x="1154335" y="49678"/>
                  </a:cubicBezTo>
                  <a:cubicBezTo>
                    <a:pt x="1156335" y="51297"/>
                    <a:pt x="1159574" y="54821"/>
                    <a:pt x="1159574" y="60727"/>
                  </a:cubicBezTo>
                  <a:cubicBezTo>
                    <a:pt x="1159574" y="66632"/>
                    <a:pt x="1156240" y="71585"/>
                    <a:pt x="1151192" y="73967"/>
                  </a:cubicBezTo>
                  <a:lnTo>
                    <a:pt x="1049941" y="120449"/>
                  </a:lnTo>
                  <a:cubicBezTo>
                    <a:pt x="1040130" y="125021"/>
                    <a:pt x="1034701" y="135784"/>
                    <a:pt x="1037082" y="146452"/>
                  </a:cubicBezTo>
                  <a:cubicBezTo>
                    <a:pt x="1039368" y="157025"/>
                    <a:pt x="1048798" y="164645"/>
                    <a:pt x="1059656" y="164645"/>
                  </a:cubicBezTo>
                  <a:lnTo>
                    <a:pt x="1331786" y="164645"/>
                  </a:lnTo>
                  <a:cubicBezTo>
                    <a:pt x="1341787" y="164645"/>
                    <a:pt x="1349883" y="172741"/>
                    <a:pt x="1349883" y="182837"/>
                  </a:cubicBezTo>
                  <a:cubicBezTo>
                    <a:pt x="1349883" y="192934"/>
                    <a:pt x="1341787" y="201030"/>
                    <a:pt x="1331786" y="201030"/>
                  </a:cubicBezTo>
                  <a:lnTo>
                    <a:pt x="1132999" y="201030"/>
                  </a:lnTo>
                  <a:cubicBezTo>
                    <a:pt x="1120902" y="201030"/>
                    <a:pt x="1110901" y="210269"/>
                    <a:pt x="1109948" y="222176"/>
                  </a:cubicBezTo>
                  <a:cubicBezTo>
                    <a:pt x="1109853" y="222842"/>
                    <a:pt x="1109853" y="223414"/>
                    <a:pt x="1109853" y="224081"/>
                  </a:cubicBezTo>
                  <a:cubicBezTo>
                    <a:pt x="1109853" y="236939"/>
                    <a:pt x="1120235" y="247226"/>
                    <a:pt x="1132999" y="247226"/>
                  </a:cubicBezTo>
                  <a:lnTo>
                    <a:pt x="1366552" y="247226"/>
                  </a:lnTo>
                  <a:cubicBezTo>
                    <a:pt x="1378458" y="247226"/>
                    <a:pt x="1388174" y="256942"/>
                    <a:pt x="1388174" y="268848"/>
                  </a:cubicBezTo>
                  <a:cubicBezTo>
                    <a:pt x="1388174" y="280754"/>
                    <a:pt x="1378458" y="290470"/>
                    <a:pt x="1366552" y="290470"/>
                  </a:cubicBezTo>
                  <a:lnTo>
                    <a:pt x="1139095" y="290470"/>
                  </a:lnTo>
                  <a:cubicBezTo>
                    <a:pt x="1126331" y="290470"/>
                    <a:pt x="1116044" y="300852"/>
                    <a:pt x="1116044" y="313616"/>
                  </a:cubicBezTo>
                  <a:cubicBezTo>
                    <a:pt x="1116044" y="326379"/>
                    <a:pt x="1126331" y="336761"/>
                    <a:pt x="1139095" y="336761"/>
                  </a:cubicBezTo>
                  <a:lnTo>
                    <a:pt x="1339787" y="336761"/>
                  </a:lnTo>
                  <a:cubicBezTo>
                    <a:pt x="1349978" y="336761"/>
                    <a:pt x="1358360" y="345143"/>
                    <a:pt x="1358360" y="355335"/>
                  </a:cubicBezTo>
                  <a:cubicBezTo>
                    <a:pt x="1358360" y="365527"/>
                    <a:pt x="1349978" y="373909"/>
                    <a:pt x="1339787" y="373909"/>
                  </a:cubicBezTo>
                  <a:close/>
                </a:path>
              </a:pathLst>
            </a:custGeom>
            <a:grpFill/>
            <a:ln w="9525" cap="flat">
              <a:noFill/>
              <a:prstDash val="solid"/>
              <a:miter/>
            </a:ln>
          </p:spPr>
          <p:txBody>
            <a:bodyPr rtlCol="0" anchor="ctr"/>
            <a:lstStyle/>
            <a:p>
              <a:endParaRPr lang="fr-FR"/>
            </a:p>
          </p:txBody>
        </p:sp>
        <p:sp>
          <p:nvSpPr>
            <p:cNvPr id="60" name="Forme libre : forme 59">
              <a:extLst>
                <a:ext uri="{FF2B5EF4-FFF2-40B4-BE49-F238E27FC236}">
                  <a16:creationId xmlns:a16="http://schemas.microsoft.com/office/drawing/2014/main" id="{B99CFC56-911E-4A84-BC5A-6A5EDBEB6FB3}"/>
                </a:ext>
              </a:extLst>
            </p:cNvPr>
            <p:cNvSpPr/>
            <p:nvPr/>
          </p:nvSpPr>
          <p:spPr>
            <a:xfrm>
              <a:off x="6612438" y="3130463"/>
              <a:ext cx="1398269" cy="507258"/>
            </a:xfrm>
            <a:custGeom>
              <a:avLst/>
              <a:gdLst>
                <a:gd name="connsiteX0" fmla="*/ 762667 w 1398269"/>
                <a:gd name="connsiteY0" fmla="*/ 460967 h 507258"/>
                <a:gd name="connsiteX1" fmla="*/ 729044 w 1398269"/>
                <a:gd name="connsiteY1" fmla="*/ 427249 h 507258"/>
                <a:gd name="connsiteX2" fmla="*/ 729044 w 1398269"/>
                <a:gd name="connsiteY2" fmla="*/ 164359 h 507258"/>
                <a:gd name="connsiteX3" fmla="*/ 762667 w 1398269"/>
                <a:gd name="connsiteY3" fmla="*/ 130640 h 507258"/>
                <a:gd name="connsiteX4" fmla="*/ 956882 w 1398269"/>
                <a:gd name="connsiteY4" fmla="*/ 130640 h 507258"/>
                <a:gd name="connsiteX5" fmla="*/ 980027 w 1398269"/>
                <a:gd name="connsiteY5" fmla="*/ 107495 h 507258"/>
                <a:gd name="connsiteX6" fmla="*/ 956882 w 1398269"/>
                <a:gd name="connsiteY6" fmla="*/ 84349 h 507258"/>
                <a:gd name="connsiteX7" fmla="*/ 762667 w 1398269"/>
                <a:gd name="connsiteY7" fmla="*/ 84349 h 507258"/>
                <a:gd name="connsiteX8" fmla="*/ 684752 w 1398269"/>
                <a:gd name="connsiteY8" fmla="*/ 146642 h 507258"/>
                <a:gd name="connsiteX9" fmla="*/ 676942 w 1398269"/>
                <a:gd name="connsiteY9" fmla="*/ 146642 h 507258"/>
                <a:gd name="connsiteX10" fmla="*/ 601980 w 1398269"/>
                <a:gd name="connsiteY10" fmla="*/ 125592 h 507258"/>
                <a:gd name="connsiteX11" fmla="*/ 499491 w 1398269"/>
                <a:gd name="connsiteY11" fmla="*/ 63013 h 507258"/>
                <a:gd name="connsiteX12" fmla="*/ 377666 w 1398269"/>
                <a:gd name="connsiteY12" fmla="*/ 15959 h 507258"/>
                <a:gd name="connsiteX13" fmla="*/ 300704 w 1398269"/>
                <a:gd name="connsiteY13" fmla="*/ 1100 h 507258"/>
                <a:gd name="connsiteX14" fmla="*/ 250603 w 1398269"/>
                <a:gd name="connsiteY14" fmla="*/ 13959 h 507258"/>
                <a:gd name="connsiteX15" fmla="*/ 228600 w 1398269"/>
                <a:gd name="connsiteY15" fmla="*/ 60727 h 507258"/>
                <a:gd name="connsiteX16" fmla="*/ 263843 w 1398269"/>
                <a:gd name="connsiteY16" fmla="*/ 115972 h 507258"/>
                <a:gd name="connsiteX17" fmla="*/ 269081 w 1398269"/>
                <a:gd name="connsiteY17" fmla="*/ 118353 h 507258"/>
                <a:gd name="connsiteX18" fmla="*/ 102584 w 1398269"/>
                <a:gd name="connsiteY18" fmla="*/ 118353 h 507258"/>
                <a:gd name="connsiteX19" fmla="*/ 38195 w 1398269"/>
                <a:gd name="connsiteY19" fmla="*/ 182742 h 507258"/>
                <a:gd name="connsiteX20" fmla="*/ 42577 w 1398269"/>
                <a:gd name="connsiteY20" fmla="*/ 205888 h 507258"/>
                <a:gd name="connsiteX21" fmla="*/ 0 w 1398269"/>
                <a:gd name="connsiteY21" fmla="*/ 268848 h 507258"/>
                <a:gd name="connsiteX22" fmla="*/ 35624 w 1398269"/>
                <a:gd name="connsiteY22" fmla="*/ 328570 h 507258"/>
                <a:gd name="connsiteX23" fmla="*/ 30099 w 1398269"/>
                <a:gd name="connsiteY23" fmla="*/ 348858 h 507258"/>
                <a:gd name="connsiteX24" fmla="*/ 117062 w 1398269"/>
                <a:gd name="connsiteY24" fmla="*/ 403627 h 507258"/>
                <a:gd name="connsiteX25" fmla="*/ 166116 w 1398269"/>
                <a:gd name="connsiteY25" fmla="*/ 420200 h 507258"/>
                <a:gd name="connsiteX26" fmla="*/ 319659 w 1398269"/>
                <a:gd name="connsiteY26" fmla="*/ 420200 h 507258"/>
                <a:gd name="connsiteX27" fmla="*/ 342805 w 1398269"/>
                <a:gd name="connsiteY27" fmla="*/ 397055 h 507258"/>
                <a:gd name="connsiteX28" fmla="*/ 319659 w 1398269"/>
                <a:gd name="connsiteY28" fmla="*/ 373909 h 507258"/>
                <a:gd name="connsiteX29" fmla="*/ 94583 w 1398269"/>
                <a:gd name="connsiteY29" fmla="*/ 373909 h 507258"/>
                <a:gd name="connsiteX30" fmla="*/ 76010 w 1398269"/>
                <a:gd name="connsiteY30" fmla="*/ 355335 h 507258"/>
                <a:gd name="connsiteX31" fmla="*/ 94583 w 1398269"/>
                <a:gd name="connsiteY31" fmla="*/ 336761 h 507258"/>
                <a:gd name="connsiteX32" fmla="*/ 295275 w 1398269"/>
                <a:gd name="connsiteY32" fmla="*/ 336761 h 507258"/>
                <a:gd name="connsiteX33" fmla="*/ 318326 w 1398269"/>
                <a:gd name="connsiteY33" fmla="*/ 313616 h 507258"/>
                <a:gd name="connsiteX34" fmla="*/ 295275 w 1398269"/>
                <a:gd name="connsiteY34" fmla="*/ 290470 h 507258"/>
                <a:gd name="connsiteX35" fmla="*/ 67818 w 1398269"/>
                <a:gd name="connsiteY35" fmla="*/ 290470 h 507258"/>
                <a:gd name="connsiteX36" fmla="*/ 46292 w 1398269"/>
                <a:gd name="connsiteY36" fmla="*/ 268848 h 507258"/>
                <a:gd name="connsiteX37" fmla="*/ 67818 w 1398269"/>
                <a:gd name="connsiteY37" fmla="*/ 247226 h 507258"/>
                <a:gd name="connsiteX38" fmla="*/ 301371 w 1398269"/>
                <a:gd name="connsiteY38" fmla="*/ 247226 h 507258"/>
                <a:gd name="connsiteX39" fmla="*/ 324422 w 1398269"/>
                <a:gd name="connsiteY39" fmla="*/ 224081 h 507258"/>
                <a:gd name="connsiteX40" fmla="*/ 301371 w 1398269"/>
                <a:gd name="connsiteY40" fmla="*/ 200935 h 507258"/>
                <a:gd name="connsiteX41" fmla="*/ 102584 w 1398269"/>
                <a:gd name="connsiteY41" fmla="*/ 200935 h 507258"/>
                <a:gd name="connsiteX42" fmla="*/ 84487 w 1398269"/>
                <a:gd name="connsiteY42" fmla="*/ 182742 h 507258"/>
                <a:gd name="connsiteX43" fmla="*/ 102584 w 1398269"/>
                <a:gd name="connsiteY43" fmla="*/ 164645 h 507258"/>
                <a:gd name="connsiteX44" fmla="*/ 374714 w 1398269"/>
                <a:gd name="connsiteY44" fmla="*/ 164645 h 507258"/>
                <a:gd name="connsiteX45" fmla="*/ 397288 w 1398269"/>
                <a:gd name="connsiteY45" fmla="*/ 146452 h 507258"/>
                <a:gd name="connsiteX46" fmla="*/ 384429 w 1398269"/>
                <a:gd name="connsiteY46" fmla="*/ 120449 h 507258"/>
                <a:gd name="connsiteX47" fmla="*/ 283178 w 1398269"/>
                <a:gd name="connsiteY47" fmla="*/ 73871 h 507258"/>
                <a:gd name="connsiteX48" fmla="*/ 274796 w 1398269"/>
                <a:gd name="connsiteY48" fmla="*/ 60727 h 507258"/>
                <a:gd name="connsiteX49" fmla="*/ 280035 w 1398269"/>
                <a:gd name="connsiteY49" fmla="*/ 49583 h 507258"/>
                <a:gd name="connsiteX50" fmla="*/ 291941 w 1398269"/>
                <a:gd name="connsiteY50" fmla="*/ 46535 h 507258"/>
                <a:gd name="connsiteX51" fmla="*/ 368999 w 1398269"/>
                <a:gd name="connsiteY51" fmla="*/ 61394 h 507258"/>
                <a:gd name="connsiteX52" fmla="*/ 475393 w 1398269"/>
                <a:gd name="connsiteY52" fmla="*/ 102542 h 507258"/>
                <a:gd name="connsiteX53" fmla="*/ 577882 w 1398269"/>
                <a:gd name="connsiteY53" fmla="*/ 165121 h 507258"/>
                <a:gd name="connsiteX54" fmla="*/ 676942 w 1398269"/>
                <a:gd name="connsiteY54" fmla="*/ 192934 h 507258"/>
                <a:gd name="connsiteX55" fmla="*/ 682752 w 1398269"/>
                <a:gd name="connsiteY55" fmla="*/ 192934 h 507258"/>
                <a:gd name="connsiteX56" fmla="*/ 682752 w 1398269"/>
                <a:gd name="connsiteY56" fmla="*/ 399436 h 507258"/>
                <a:gd name="connsiteX57" fmla="*/ 651510 w 1398269"/>
                <a:gd name="connsiteY57" fmla="*/ 399722 h 507258"/>
                <a:gd name="connsiteX58" fmla="*/ 603028 w 1398269"/>
                <a:gd name="connsiteY58" fmla="*/ 406389 h 507258"/>
                <a:gd name="connsiteX59" fmla="*/ 564356 w 1398269"/>
                <a:gd name="connsiteY59" fmla="*/ 416962 h 507258"/>
                <a:gd name="connsiteX60" fmla="*/ 332137 w 1398269"/>
                <a:gd name="connsiteY60" fmla="*/ 448109 h 507258"/>
                <a:gd name="connsiteX61" fmla="*/ 248793 w 1398269"/>
                <a:gd name="connsiteY61" fmla="*/ 448109 h 507258"/>
                <a:gd name="connsiteX62" fmla="*/ 381667 w 1398269"/>
                <a:gd name="connsiteY62" fmla="*/ 492971 h 507258"/>
                <a:gd name="connsiteX63" fmla="*/ 576548 w 1398269"/>
                <a:gd name="connsiteY63" fmla="*/ 461634 h 507258"/>
                <a:gd name="connsiteX64" fmla="*/ 615220 w 1398269"/>
                <a:gd name="connsiteY64" fmla="*/ 451061 h 507258"/>
                <a:gd name="connsiteX65" fmla="*/ 651891 w 1398269"/>
                <a:gd name="connsiteY65" fmla="*/ 445918 h 507258"/>
                <a:gd name="connsiteX66" fmla="*/ 684943 w 1398269"/>
                <a:gd name="connsiteY66" fmla="*/ 445632 h 507258"/>
                <a:gd name="connsiteX67" fmla="*/ 762667 w 1398269"/>
                <a:gd name="connsiteY67" fmla="*/ 507259 h 507258"/>
                <a:gd name="connsiteX68" fmla="*/ 1382649 w 1398269"/>
                <a:gd name="connsiteY68" fmla="*/ 507259 h 507258"/>
                <a:gd name="connsiteX69" fmla="*/ 1398270 w 1398269"/>
                <a:gd name="connsiteY69" fmla="*/ 460967 h 507258"/>
                <a:gd name="connsiteX70" fmla="*/ 762667 w 1398269"/>
                <a:gd name="connsiteY70" fmla="*/ 460967 h 50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98269" h="507258">
                  <a:moveTo>
                    <a:pt x="762667" y="460967"/>
                  </a:moveTo>
                  <a:cubicBezTo>
                    <a:pt x="744093" y="460967"/>
                    <a:pt x="729044" y="445823"/>
                    <a:pt x="729044" y="427249"/>
                  </a:cubicBezTo>
                  <a:lnTo>
                    <a:pt x="729044" y="164359"/>
                  </a:lnTo>
                  <a:cubicBezTo>
                    <a:pt x="729044" y="145785"/>
                    <a:pt x="744093" y="130640"/>
                    <a:pt x="762667" y="130640"/>
                  </a:cubicBezTo>
                  <a:lnTo>
                    <a:pt x="956882" y="130640"/>
                  </a:lnTo>
                  <a:cubicBezTo>
                    <a:pt x="969645" y="130640"/>
                    <a:pt x="980027" y="120258"/>
                    <a:pt x="980027" y="107495"/>
                  </a:cubicBezTo>
                  <a:cubicBezTo>
                    <a:pt x="980027" y="94731"/>
                    <a:pt x="969645" y="84349"/>
                    <a:pt x="956882" y="84349"/>
                  </a:cubicBezTo>
                  <a:lnTo>
                    <a:pt x="762667" y="84349"/>
                  </a:lnTo>
                  <a:cubicBezTo>
                    <a:pt x="724757" y="84349"/>
                    <a:pt x="692848" y="111019"/>
                    <a:pt x="684752" y="146642"/>
                  </a:cubicBezTo>
                  <a:lnTo>
                    <a:pt x="676942" y="146642"/>
                  </a:lnTo>
                  <a:cubicBezTo>
                    <a:pt x="650558" y="146642"/>
                    <a:pt x="624554" y="139308"/>
                    <a:pt x="601980" y="125592"/>
                  </a:cubicBezTo>
                  <a:lnTo>
                    <a:pt x="499491" y="63013"/>
                  </a:lnTo>
                  <a:cubicBezTo>
                    <a:pt x="461867" y="40058"/>
                    <a:pt x="420910" y="24246"/>
                    <a:pt x="377666" y="15959"/>
                  </a:cubicBezTo>
                  <a:lnTo>
                    <a:pt x="300704" y="1100"/>
                  </a:lnTo>
                  <a:cubicBezTo>
                    <a:pt x="282797" y="-2329"/>
                    <a:pt x="264605" y="2339"/>
                    <a:pt x="250603" y="13959"/>
                  </a:cubicBezTo>
                  <a:cubicBezTo>
                    <a:pt x="236601" y="25484"/>
                    <a:pt x="228600" y="42534"/>
                    <a:pt x="228600" y="60727"/>
                  </a:cubicBezTo>
                  <a:cubicBezTo>
                    <a:pt x="228600" y="84444"/>
                    <a:pt x="242411" y="106066"/>
                    <a:pt x="263843" y="115972"/>
                  </a:cubicBezTo>
                  <a:lnTo>
                    <a:pt x="269081" y="118353"/>
                  </a:lnTo>
                  <a:lnTo>
                    <a:pt x="102584" y="118353"/>
                  </a:lnTo>
                  <a:cubicBezTo>
                    <a:pt x="67151" y="118353"/>
                    <a:pt x="38195" y="147214"/>
                    <a:pt x="38195" y="182742"/>
                  </a:cubicBezTo>
                  <a:cubicBezTo>
                    <a:pt x="38195" y="190934"/>
                    <a:pt x="39815" y="198744"/>
                    <a:pt x="42577" y="205888"/>
                  </a:cubicBezTo>
                  <a:cubicBezTo>
                    <a:pt x="17621" y="215984"/>
                    <a:pt x="0" y="240368"/>
                    <a:pt x="0" y="268848"/>
                  </a:cubicBezTo>
                  <a:cubicBezTo>
                    <a:pt x="0" y="294661"/>
                    <a:pt x="14478" y="317140"/>
                    <a:pt x="35624" y="328570"/>
                  </a:cubicBezTo>
                  <a:cubicBezTo>
                    <a:pt x="32766" y="334856"/>
                    <a:pt x="30861" y="341714"/>
                    <a:pt x="30099" y="348858"/>
                  </a:cubicBezTo>
                  <a:cubicBezTo>
                    <a:pt x="53531" y="373052"/>
                    <a:pt x="82963" y="392102"/>
                    <a:pt x="117062" y="403627"/>
                  </a:cubicBezTo>
                  <a:lnTo>
                    <a:pt x="166116" y="420200"/>
                  </a:lnTo>
                  <a:lnTo>
                    <a:pt x="319659" y="420200"/>
                  </a:lnTo>
                  <a:cubicBezTo>
                    <a:pt x="332423" y="420200"/>
                    <a:pt x="342805" y="409818"/>
                    <a:pt x="342805" y="397055"/>
                  </a:cubicBezTo>
                  <a:cubicBezTo>
                    <a:pt x="342805" y="384291"/>
                    <a:pt x="332423" y="373909"/>
                    <a:pt x="319659" y="373909"/>
                  </a:cubicBezTo>
                  <a:lnTo>
                    <a:pt x="94583" y="373909"/>
                  </a:lnTo>
                  <a:cubicBezTo>
                    <a:pt x="84392" y="373909"/>
                    <a:pt x="76010" y="365527"/>
                    <a:pt x="76010" y="355335"/>
                  </a:cubicBezTo>
                  <a:cubicBezTo>
                    <a:pt x="76010" y="345143"/>
                    <a:pt x="84392" y="336761"/>
                    <a:pt x="94583" y="336761"/>
                  </a:cubicBezTo>
                  <a:lnTo>
                    <a:pt x="295275" y="336761"/>
                  </a:lnTo>
                  <a:cubicBezTo>
                    <a:pt x="308039" y="336761"/>
                    <a:pt x="318326" y="326379"/>
                    <a:pt x="318326" y="313616"/>
                  </a:cubicBezTo>
                  <a:cubicBezTo>
                    <a:pt x="318326" y="300852"/>
                    <a:pt x="308039" y="290470"/>
                    <a:pt x="295275" y="290470"/>
                  </a:cubicBezTo>
                  <a:lnTo>
                    <a:pt x="67818" y="290470"/>
                  </a:lnTo>
                  <a:cubicBezTo>
                    <a:pt x="55912" y="290470"/>
                    <a:pt x="46292" y="280754"/>
                    <a:pt x="46292" y="268848"/>
                  </a:cubicBezTo>
                  <a:cubicBezTo>
                    <a:pt x="46292" y="256942"/>
                    <a:pt x="55912" y="247226"/>
                    <a:pt x="67818" y="247226"/>
                  </a:cubicBezTo>
                  <a:lnTo>
                    <a:pt x="301371" y="247226"/>
                  </a:lnTo>
                  <a:cubicBezTo>
                    <a:pt x="314135" y="247226"/>
                    <a:pt x="324422" y="236844"/>
                    <a:pt x="324422" y="224081"/>
                  </a:cubicBezTo>
                  <a:cubicBezTo>
                    <a:pt x="324422" y="211317"/>
                    <a:pt x="314135" y="200935"/>
                    <a:pt x="301371" y="200935"/>
                  </a:cubicBezTo>
                  <a:lnTo>
                    <a:pt x="102584" y="200935"/>
                  </a:lnTo>
                  <a:cubicBezTo>
                    <a:pt x="92583" y="200935"/>
                    <a:pt x="84487" y="192839"/>
                    <a:pt x="84487" y="182742"/>
                  </a:cubicBezTo>
                  <a:cubicBezTo>
                    <a:pt x="84487" y="172646"/>
                    <a:pt x="92583" y="164645"/>
                    <a:pt x="102584" y="164645"/>
                  </a:cubicBezTo>
                  <a:lnTo>
                    <a:pt x="374714" y="164645"/>
                  </a:lnTo>
                  <a:cubicBezTo>
                    <a:pt x="385572" y="164645"/>
                    <a:pt x="395002" y="157025"/>
                    <a:pt x="397288" y="146452"/>
                  </a:cubicBezTo>
                  <a:cubicBezTo>
                    <a:pt x="399669" y="135784"/>
                    <a:pt x="394240" y="125021"/>
                    <a:pt x="384429" y="120449"/>
                  </a:cubicBezTo>
                  <a:lnTo>
                    <a:pt x="283178" y="73871"/>
                  </a:lnTo>
                  <a:cubicBezTo>
                    <a:pt x="278130" y="71490"/>
                    <a:pt x="274796" y="66347"/>
                    <a:pt x="274796" y="60727"/>
                  </a:cubicBezTo>
                  <a:cubicBezTo>
                    <a:pt x="274796" y="54821"/>
                    <a:pt x="278035" y="51202"/>
                    <a:pt x="280035" y="49583"/>
                  </a:cubicBezTo>
                  <a:cubicBezTo>
                    <a:pt x="281940" y="47963"/>
                    <a:pt x="286226" y="45392"/>
                    <a:pt x="291941" y="46535"/>
                  </a:cubicBezTo>
                  <a:lnTo>
                    <a:pt x="368999" y="61394"/>
                  </a:lnTo>
                  <a:cubicBezTo>
                    <a:pt x="406718" y="68633"/>
                    <a:pt x="442532" y="82539"/>
                    <a:pt x="475393" y="102542"/>
                  </a:cubicBezTo>
                  <a:lnTo>
                    <a:pt x="577882" y="165121"/>
                  </a:lnTo>
                  <a:cubicBezTo>
                    <a:pt x="607790" y="183314"/>
                    <a:pt x="641985" y="192934"/>
                    <a:pt x="676942" y="192934"/>
                  </a:cubicBezTo>
                  <a:lnTo>
                    <a:pt x="682752" y="192934"/>
                  </a:lnTo>
                  <a:lnTo>
                    <a:pt x="682752" y="399436"/>
                  </a:lnTo>
                  <a:lnTo>
                    <a:pt x="651510" y="399722"/>
                  </a:lnTo>
                  <a:cubicBezTo>
                    <a:pt x="635127" y="399817"/>
                    <a:pt x="618839" y="402103"/>
                    <a:pt x="603028" y="406389"/>
                  </a:cubicBezTo>
                  <a:lnTo>
                    <a:pt x="564356" y="416962"/>
                  </a:lnTo>
                  <a:cubicBezTo>
                    <a:pt x="488728" y="437631"/>
                    <a:pt x="410623" y="448109"/>
                    <a:pt x="332137" y="448109"/>
                  </a:cubicBezTo>
                  <a:lnTo>
                    <a:pt x="248793" y="448109"/>
                  </a:lnTo>
                  <a:lnTo>
                    <a:pt x="381667" y="492971"/>
                  </a:lnTo>
                  <a:cubicBezTo>
                    <a:pt x="447580" y="489447"/>
                    <a:pt x="512826" y="478970"/>
                    <a:pt x="576548" y="461634"/>
                  </a:cubicBezTo>
                  <a:lnTo>
                    <a:pt x="615220" y="451061"/>
                  </a:lnTo>
                  <a:cubicBezTo>
                    <a:pt x="627221" y="447823"/>
                    <a:pt x="639509" y="446108"/>
                    <a:pt x="651891" y="445918"/>
                  </a:cubicBezTo>
                  <a:lnTo>
                    <a:pt x="684943" y="445632"/>
                  </a:lnTo>
                  <a:cubicBezTo>
                    <a:pt x="693325" y="480970"/>
                    <a:pt x="724948" y="507259"/>
                    <a:pt x="762667" y="507259"/>
                  </a:cubicBezTo>
                  <a:lnTo>
                    <a:pt x="1382649" y="507259"/>
                  </a:lnTo>
                  <a:lnTo>
                    <a:pt x="1398270" y="460967"/>
                  </a:lnTo>
                  <a:lnTo>
                    <a:pt x="762667" y="460967"/>
                  </a:lnTo>
                  <a:close/>
                </a:path>
              </a:pathLst>
            </a:custGeom>
            <a:grpFill/>
            <a:ln w="9525" cap="flat">
              <a:noFill/>
              <a:prstDash val="solid"/>
              <a:miter/>
            </a:ln>
          </p:spPr>
          <p:txBody>
            <a:bodyPr rtlCol="0" anchor="ctr"/>
            <a:lstStyle/>
            <a:p>
              <a:endParaRPr lang="fr-FR"/>
            </a:p>
          </p:txBody>
        </p:sp>
        <p:sp>
          <p:nvSpPr>
            <p:cNvPr id="61" name="Forme libre : forme 60">
              <a:extLst>
                <a:ext uri="{FF2B5EF4-FFF2-40B4-BE49-F238E27FC236}">
                  <a16:creationId xmlns:a16="http://schemas.microsoft.com/office/drawing/2014/main" id="{7CBF01D2-63DB-4FA9-85A8-FCB5481B420C}"/>
                </a:ext>
              </a:extLst>
            </p:cNvPr>
            <p:cNvSpPr/>
            <p:nvPr/>
          </p:nvSpPr>
          <p:spPr>
            <a:xfrm>
              <a:off x="7569839" y="2565683"/>
              <a:ext cx="506782" cy="850391"/>
            </a:xfrm>
            <a:custGeom>
              <a:avLst/>
              <a:gdLst>
                <a:gd name="connsiteX0" fmla="*/ 506783 w 506782"/>
                <a:gd name="connsiteY0" fmla="*/ 86963 h 850391"/>
                <a:gd name="connsiteX1" fmla="*/ 506783 w 506782"/>
                <a:gd name="connsiteY1" fmla="*/ 23146 h 850391"/>
                <a:gd name="connsiteX2" fmla="*/ 483637 w 506782"/>
                <a:gd name="connsiteY2" fmla="*/ 0 h 850391"/>
                <a:gd name="connsiteX3" fmla="*/ 460586 w 506782"/>
                <a:gd name="connsiteY3" fmla="*/ 23146 h 850391"/>
                <a:gd name="connsiteX4" fmla="*/ 460586 w 506782"/>
                <a:gd name="connsiteY4" fmla="*/ 86963 h 850391"/>
                <a:gd name="connsiteX5" fmla="*/ 426868 w 506782"/>
                <a:gd name="connsiteY5" fmla="*/ 120682 h 850391"/>
                <a:gd name="connsiteX6" fmla="*/ 164264 w 506782"/>
                <a:gd name="connsiteY6" fmla="*/ 120682 h 850391"/>
                <a:gd name="connsiteX7" fmla="*/ 137117 w 506782"/>
                <a:gd name="connsiteY7" fmla="*/ 106966 h 850391"/>
                <a:gd name="connsiteX8" fmla="*/ 104732 w 506782"/>
                <a:gd name="connsiteY8" fmla="*/ 102108 h 850391"/>
                <a:gd name="connsiteX9" fmla="*/ 99970 w 506782"/>
                <a:gd name="connsiteY9" fmla="*/ 134493 h 850391"/>
                <a:gd name="connsiteX10" fmla="*/ 146547 w 506782"/>
                <a:gd name="connsiteY10" fmla="*/ 164878 h 850391"/>
                <a:gd name="connsiteX11" fmla="*/ 146547 w 506782"/>
                <a:gd name="connsiteY11" fmla="*/ 172784 h 850391"/>
                <a:gd name="connsiteX12" fmla="*/ 125497 w 506782"/>
                <a:gd name="connsiteY12" fmla="*/ 247840 h 850391"/>
                <a:gd name="connsiteX13" fmla="*/ 63013 w 506782"/>
                <a:gd name="connsiteY13" fmla="*/ 350425 h 850391"/>
                <a:gd name="connsiteX14" fmla="*/ 15959 w 506782"/>
                <a:gd name="connsiteY14" fmla="*/ 472345 h 850391"/>
                <a:gd name="connsiteX15" fmla="*/ 1100 w 506782"/>
                <a:gd name="connsiteY15" fmla="*/ 549402 h 850391"/>
                <a:gd name="connsiteX16" fmla="*/ 13959 w 506782"/>
                <a:gd name="connsiteY16" fmla="*/ 599504 h 850391"/>
                <a:gd name="connsiteX17" fmla="*/ 60727 w 506782"/>
                <a:gd name="connsiteY17" fmla="*/ 621602 h 850391"/>
                <a:gd name="connsiteX18" fmla="*/ 115877 w 506782"/>
                <a:gd name="connsiteY18" fmla="*/ 586264 h 850391"/>
                <a:gd name="connsiteX19" fmla="*/ 118258 w 506782"/>
                <a:gd name="connsiteY19" fmla="*/ 581025 h 850391"/>
                <a:gd name="connsiteX20" fmla="*/ 118258 w 506782"/>
                <a:gd name="connsiteY20" fmla="*/ 747617 h 850391"/>
                <a:gd name="connsiteX21" fmla="*/ 182647 w 506782"/>
                <a:gd name="connsiteY21" fmla="*/ 812101 h 850391"/>
                <a:gd name="connsiteX22" fmla="*/ 205697 w 506782"/>
                <a:gd name="connsiteY22" fmla="*/ 807720 h 850391"/>
                <a:gd name="connsiteX23" fmla="*/ 268658 w 506782"/>
                <a:gd name="connsiteY23" fmla="*/ 850392 h 850391"/>
                <a:gd name="connsiteX24" fmla="*/ 328284 w 506782"/>
                <a:gd name="connsiteY24" fmla="*/ 814673 h 850391"/>
                <a:gd name="connsiteX25" fmla="*/ 354954 w 506782"/>
                <a:gd name="connsiteY25" fmla="*/ 820484 h 850391"/>
                <a:gd name="connsiteX26" fmla="*/ 419724 w 506782"/>
                <a:gd name="connsiteY26" fmla="*/ 755713 h 850391"/>
                <a:gd name="connsiteX27" fmla="*/ 419724 w 506782"/>
                <a:gd name="connsiteY27" fmla="*/ 755332 h 850391"/>
                <a:gd name="connsiteX28" fmla="*/ 433726 w 506782"/>
                <a:gd name="connsiteY28" fmla="*/ 757047 h 850391"/>
                <a:gd name="connsiteX29" fmla="*/ 493924 w 506782"/>
                <a:gd name="connsiteY29" fmla="*/ 696754 h 850391"/>
                <a:gd name="connsiteX30" fmla="*/ 493924 w 506782"/>
                <a:gd name="connsiteY30" fmla="*/ 517874 h 850391"/>
                <a:gd name="connsiteX31" fmla="*/ 461158 w 506782"/>
                <a:gd name="connsiteY31" fmla="*/ 273272 h 850391"/>
                <a:gd name="connsiteX32" fmla="*/ 450680 w 506782"/>
                <a:gd name="connsiteY32" fmla="*/ 234601 h 850391"/>
                <a:gd name="connsiteX33" fmla="*/ 445537 w 506782"/>
                <a:gd name="connsiteY33" fmla="*/ 197834 h 850391"/>
                <a:gd name="connsiteX34" fmla="*/ 445251 w 506782"/>
                <a:gd name="connsiteY34" fmla="*/ 164783 h 850391"/>
                <a:gd name="connsiteX35" fmla="*/ 506783 w 506782"/>
                <a:gd name="connsiteY35" fmla="*/ 86963 h 850391"/>
                <a:gd name="connsiteX36" fmla="*/ 447632 w 506782"/>
                <a:gd name="connsiteY36" fmla="*/ 517874 h 850391"/>
                <a:gd name="connsiteX37" fmla="*/ 447632 w 506782"/>
                <a:gd name="connsiteY37" fmla="*/ 696754 h 850391"/>
                <a:gd name="connsiteX38" fmla="*/ 433726 w 506782"/>
                <a:gd name="connsiteY38" fmla="*/ 710755 h 850391"/>
                <a:gd name="connsiteX39" fmla="*/ 419724 w 506782"/>
                <a:gd name="connsiteY39" fmla="*/ 696754 h 850391"/>
                <a:gd name="connsiteX40" fmla="*/ 419724 w 506782"/>
                <a:gd name="connsiteY40" fmla="*/ 530352 h 850391"/>
                <a:gd name="connsiteX41" fmla="*/ 396674 w 506782"/>
                <a:gd name="connsiteY41" fmla="*/ 507206 h 850391"/>
                <a:gd name="connsiteX42" fmla="*/ 373528 w 506782"/>
                <a:gd name="connsiteY42" fmla="*/ 530352 h 850391"/>
                <a:gd name="connsiteX43" fmla="*/ 373528 w 506782"/>
                <a:gd name="connsiteY43" fmla="*/ 755713 h 850391"/>
                <a:gd name="connsiteX44" fmla="*/ 354954 w 506782"/>
                <a:gd name="connsiteY44" fmla="*/ 774287 h 850391"/>
                <a:gd name="connsiteX45" fmla="*/ 336476 w 506782"/>
                <a:gd name="connsiteY45" fmla="*/ 755713 h 850391"/>
                <a:gd name="connsiteX46" fmla="*/ 336476 w 506782"/>
                <a:gd name="connsiteY46" fmla="*/ 554831 h 850391"/>
                <a:gd name="connsiteX47" fmla="*/ 313330 w 506782"/>
                <a:gd name="connsiteY47" fmla="*/ 531686 h 850391"/>
                <a:gd name="connsiteX48" fmla="*/ 290184 w 506782"/>
                <a:gd name="connsiteY48" fmla="*/ 554831 h 850391"/>
                <a:gd name="connsiteX49" fmla="*/ 290184 w 506782"/>
                <a:gd name="connsiteY49" fmla="*/ 782479 h 850391"/>
                <a:gd name="connsiteX50" fmla="*/ 268658 w 506782"/>
                <a:gd name="connsiteY50" fmla="*/ 804101 h 850391"/>
                <a:gd name="connsiteX51" fmla="*/ 247036 w 506782"/>
                <a:gd name="connsiteY51" fmla="*/ 782479 h 850391"/>
                <a:gd name="connsiteX52" fmla="*/ 247036 w 506782"/>
                <a:gd name="connsiteY52" fmla="*/ 548735 h 850391"/>
                <a:gd name="connsiteX53" fmla="*/ 223890 w 506782"/>
                <a:gd name="connsiteY53" fmla="*/ 525590 h 850391"/>
                <a:gd name="connsiteX54" fmla="*/ 200744 w 506782"/>
                <a:gd name="connsiteY54" fmla="*/ 548735 h 850391"/>
                <a:gd name="connsiteX55" fmla="*/ 200744 w 506782"/>
                <a:gd name="connsiteY55" fmla="*/ 747617 h 850391"/>
                <a:gd name="connsiteX56" fmla="*/ 182647 w 506782"/>
                <a:gd name="connsiteY56" fmla="*/ 765810 h 850391"/>
                <a:gd name="connsiteX57" fmla="*/ 164454 w 506782"/>
                <a:gd name="connsiteY57" fmla="*/ 747617 h 850391"/>
                <a:gd name="connsiteX58" fmla="*/ 164454 w 506782"/>
                <a:gd name="connsiteY58" fmla="*/ 475298 h 850391"/>
                <a:gd name="connsiteX59" fmla="*/ 146261 w 506782"/>
                <a:gd name="connsiteY59" fmla="*/ 452723 h 850391"/>
                <a:gd name="connsiteX60" fmla="*/ 120353 w 506782"/>
                <a:gd name="connsiteY60" fmla="*/ 465582 h 850391"/>
                <a:gd name="connsiteX61" fmla="*/ 73871 w 506782"/>
                <a:gd name="connsiteY61" fmla="*/ 566928 h 850391"/>
                <a:gd name="connsiteX62" fmla="*/ 60727 w 506782"/>
                <a:gd name="connsiteY62" fmla="*/ 575310 h 850391"/>
                <a:gd name="connsiteX63" fmla="*/ 49583 w 506782"/>
                <a:gd name="connsiteY63" fmla="*/ 570071 h 850391"/>
                <a:gd name="connsiteX64" fmla="*/ 46535 w 506782"/>
                <a:gd name="connsiteY64" fmla="*/ 558165 h 850391"/>
                <a:gd name="connsiteX65" fmla="*/ 61394 w 506782"/>
                <a:gd name="connsiteY65" fmla="*/ 481108 h 850391"/>
                <a:gd name="connsiteX66" fmla="*/ 102446 w 506782"/>
                <a:gd name="connsiteY66" fmla="*/ 374523 h 850391"/>
                <a:gd name="connsiteX67" fmla="*/ 164930 w 506782"/>
                <a:gd name="connsiteY67" fmla="*/ 271939 h 850391"/>
                <a:gd name="connsiteX68" fmla="*/ 192743 w 506782"/>
                <a:gd name="connsiteY68" fmla="*/ 172784 h 850391"/>
                <a:gd name="connsiteX69" fmla="*/ 192743 w 506782"/>
                <a:gd name="connsiteY69" fmla="*/ 166973 h 850391"/>
                <a:gd name="connsiteX70" fmla="*/ 399055 w 506782"/>
                <a:gd name="connsiteY70" fmla="*/ 166973 h 850391"/>
                <a:gd name="connsiteX71" fmla="*/ 399340 w 506782"/>
                <a:gd name="connsiteY71" fmla="*/ 198311 h 850391"/>
                <a:gd name="connsiteX72" fmla="*/ 406008 w 506782"/>
                <a:gd name="connsiteY72" fmla="*/ 246698 h 850391"/>
                <a:gd name="connsiteX73" fmla="*/ 416581 w 506782"/>
                <a:gd name="connsiteY73" fmla="*/ 285464 h 850391"/>
                <a:gd name="connsiteX74" fmla="*/ 447632 w 506782"/>
                <a:gd name="connsiteY74" fmla="*/ 517874 h 85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6782" h="850391">
                  <a:moveTo>
                    <a:pt x="506783" y="86963"/>
                  </a:moveTo>
                  <a:lnTo>
                    <a:pt x="506783" y="23146"/>
                  </a:lnTo>
                  <a:cubicBezTo>
                    <a:pt x="506783" y="10382"/>
                    <a:pt x="496400" y="0"/>
                    <a:pt x="483637" y="0"/>
                  </a:cubicBezTo>
                  <a:cubicBezTo>
                    <a:pt x="470873" y="0"/>
                    <a:pt x="460586" y="10382"/>
                    <a:pt x="460586" y="23146"/>
                  </a:cubicBezTo>
                  <a:lnTo>
                    <a:pt x="460586" y="86963"/>
                  </a:lnTo>
                  <a:cubicBezTo>
                    <a:pt x="460586" y="105537"/>
                    <a:pt x="445442" y="120682"/>
                    <a:pt x="426868" y="120682"/>
                  </a:cubicBezTo>
                  <a:lnTo>
                    <a:pt x="164264" y="120682"/>
                  </a:lnTo>
                  <a:cubicBezTo>
                    <a:pt x="153405" y="120682"/>
                    <a:pt x="143499" y="115633"/>
                    <a:pt x="137117" y="106966"/>
                  </a:cubicBezTo>
                  <a:cubicBezTo>
                    <a:pt x="129497" y="96679"/>
                    <a:pt x="115019" y="94583"/>
                    <a:pt x="104732" y="102108"/>
                  </a:cubicBezTo>
                  <a:cubicBezTo>
                    <a:pt x="94541" y="109728"/>
                    <a:pt x="92350" y="124206"/>
                    <a:pt x="99970" y="134493"/>
                  </a:cubicBezTo>
                  <a:cubicBezTo>
                    <a:pt x="111400" y="149923"/>
                    <a:pt x="128069" y="160687"/>
                    <a:pt x="146547" y="164878"/>
                  </a:cubicBezTo>
                  <a:lnTo>
                    <a:pt x="146547" y="172784"/>
                  </a:lnTo>
                  <a:cubicBezTo>
                    <a:pt x="146547" y="199263"/>
                    <a:pt x="139213" y="225171"/>
                    <a:pt x="125497" y="247840"/>
                  </a:cubicBezTo>
                  <a:lnTo>
                    <a:pt x="63013" y="350425"/>
                  </a:lnTo>
                  <a:cubicBezTo>
                    <a:pt x="40058" y="388048"/>
                    <a:pt x="24246" y="429101"/>
                    <a:pt x="15959" y="472345"/>
                  </a:cubicBezTo>
                  <a:lnTo>
                    <a:pt x="1100" y="549402"/>
                  </a:lnTo>
                  <a:cubicBezTo>
                    <a:pt x="-2329" y="567214"/>
                    <a:pt x="2339" y="585502"/>
                    <a:pt x="13959" y="599504"/>
                  </a:cubicBezTo>
                  <a:cubicBezTo>
                    <a:pt x="25484" y="613601"/>
                    <a:pt x="42534" y="621602"/>
                    <a:pt x="60727" y="621602"/>
                  </a:cubicBezTo>
                  <a:cubicBezTo>
                    <a:pt x="84349" y="621602"/>
                    <a:pt x="105971" y="607695"/>
                    <a:pt x="115877" y="586264"/>
                  </a:cubicBezTo>
                  <a:lnTo>
                    <a:pt x="118258" y="581025"/>
                  </a:lnTo>
                  <a:lnTo>
                    <a:pt x="118258" y="747617"/>
                  </a:lnTo>
                  <a:cubicBezTo>
                    <a:pt x="118258" y="783146"/>
                    <a:pt x="147119" y="812101"/>
                    <a:pt x="182647" y="812101"/>
                  </a:cubicBezTo>
                  <a:cubicBezTo>
                    <a:pt x="190743" y="812101"/>
                    <a:pt x="198554" y="810578"/>
                    <a:pt x="205697" y="807720"/>
                  </a:cubicBezTo>
                  <a:cubicBezTo>
                    <a:pt x="215794" y="832676"/>
                    <a:pt x="240178" y="850392"/>
                    <a:pt x="268658" y="850392"/>
                  </a:cubicBezTo>
                  <a:cubicBezTo>
                    <a:pt x="294375" y="850392"/>
                    <a:pt x="316854" y="835914"/>
                    <a:pt x="328284" y="814673"/>
                  </a:cubicBezTo>
                  <a:cubicBezTo>
                    <a:pt x="336476" y="818388"/>
                    <a:pt x="345429" y="820484"/>
                    <a:pt x="354954" y="820484"/>
                  </a:cubicBezTo>
                  <a:cubicBezTo>
                    <a:pt x="390673" y="820484"/>
                    <a:pt x="419724" y="791432"/>
                    <a:pt x="419724" y="755713"/>
                  </a:cubicBezTo>
                  <a:lnTo>
                    <a:pt x="419724" y="755332"/>
                  </a:lnTo>
                  <a:cubicBezTo>
                    <a:pt x="424296" y="756380"/>
                    <a:pt x="428868" y="757047"/>
                    <a:pt x="433726" y="757047"/>
                  </a:cubicBezTo>
                  <a:cubicBezTo>
                    <a:pt x="466873" y="757047"/>
                    <a:pt x="493924" y="729996"/>
                    <a:pt x="493924" y="696754"/>
                  </a:cubicBezTo>
                  <a:lnTo>
                    <a:pt x="493924" y="517874"/>
                  </a:lnTo>
                  <a:cubicBezTo>
                    <a:pt x="493924" y="435292"/>
                    <a:pt x="482875" y="352996"/>
                    <a:pt x="461158" y="273272"/>
                  </a:cubicBezTo>
                  <a:lnTo>
                    <a:pt x="450680" y="234601"/>
                  </a:lnTo>
                  <a:cubicBezTo>
                    <a:pt x="447347" y="222694"/>
                    <a:pt x="445727" y="210312"/>
                    <a:pt x="445537" y="197834"/>
                  </a:cubicBezTo>
                  <a:lnTo>
                    <a:pt x="445251" y="164783"/>
                  </a:lnTo>
                  <a:cubicBezTo>
                    <a:pt x="480494" y="156400"/>
                    <a:pt x="506783" y="124682"/>
                    <a:pt x="506783" y="86963"/>
                  </a:cubicBezTo>
                  <a:close/>
                  <a:moveTo>
                    <a:pt x="447632" y="517874"/>
                  </a:moveTo>
                  <a:lnTo>
                    <a:pt x="447632" y="696754"/>
                  </a:lnTo>
                  <a:cubicBezTo>
                    <a:pt x="447632" y="704469"/>
                    <a:pt x="441441" y="710755"/>
                    <a:pt x="433726" y="710755"/>
                  </a:cubicBezTo>
                  <a:cubicBezTo>
                    <a:pt x="426011" y="710755"/>
                    <a:pt x="419724" y="704469"/>
                    <a:pt x="419724" y="696754"/>
                  </a:cubicBezTo>
                  <a:lnTo>
                    <a:pt x="419724" y="530352"/>
                  </a:lnTo>
                  <a:cubicBezTo>
                    <a:pt x="419724" y="517588"/>
                    <a:pt x="409437" y="507206"/>
                    <a:pt x="396674" y="507206"/>
                  </a:cubicBezTo>
                  <a:cubicBezTo>
                    <a:pt x="383910" y="507206"/>
                    <a:pt x="373528" y="517588"/>
                    <a:pt x="373528" y="530352"/>
                  </a:cubicBezTo>
                  <a:lnTo>
                    <a:pt x="373528" y="755713"/>
                  </a:lnTo>
                  <a:cubicBezTo>
                    <a:pt x="373528" y="765905"/>
                    <a:pt x="365241" y="774287"/>
                    <a:pt x="354954" y="774287"/>
                  </a:cubicBezTo>
                  <a:cubicBezTo>
                    <a:pt x="344667" y="774287"/>
                    <a:pt x="336476" y="765905"/>
                    <a:pt x="336476" y="755713"/>
                  </a:cubicBezTo>
                  <a:lnTo>
                    <a:pt x="336476" y="554831"/>
                  </a:lnTo>
                  <a:cubicBezTo>
                    <a:pt x="336476" y="542068"/>
                    <a:pt x="326093" y="531686"/>
                    <a:pt x="313330" y="531686"/>
                  </a:cubicBezTo>
                  <a:cubicBezTo>
                    <a:pt x="300566" y="531686"/>
                    <a:pt x="290184" y="542068"/>
                    <a:pt x="290184" y="554831"/>
                  </a:cubicBezTo>
                  <a:lnTo>
                    <a:pt x="290184" y="782479"/>
                  </a:lnTo>
                  <a:cubicBezTo>
                    <a:pt x="290184" y="794385"/>
                    <a:pt x="280564" y="804101"/>
                    <a:pt x="268658" y="804101"/>
                  </a:cubicBezTo>
                  <a:cubicBezTo>
                    <a:pt x="256751" y="804101"/>
                    <a:pt x="247036" y="794385"/>
                    <a:pt x="247036" y="782479"/>
                  </a:cubicBezTo>
                  <a:lnTo>
                    <a:pt x="247036" y="548735"/>
                  </a:lnTo>
                  <a:cubicBezTo>
                    <a:pt x="247036" y="535972"/>
                    <a:pt x="236654" y="525590"/>
                    <a:pt x="223890" y="525590"/>
                  </a:cubicBezTo>
                  <a:cubicBezTo>
                    <a:pt x="211127" y="525590"/>
                    <a:pt x="200744" y="535972"/>
                    <a:pt x="200744" y="548735"/>
                  </a:cubicBezTo>
                  <a:lnTo>
                    <a:pt x="200744" y="747617"/>
                  </a:lnTo>
                  <a:cubicBezTo>
                    <a:pt x="200744" y="757714"/>
                    <a:pt x="192648" y="765810"/>
                    <a:pt x="182647" y="765810"/>
                  </a:cubicBezTo>
                  <a:cubicBezTo>
                    <a:pt x="172646" y="765810"/>
                    <a:pt x="164454" y="757714"/>
                    <a:pt x="164454" y="747617"/>
                  </a:cubicBezTo>
                  <a:lnTo>
                    <a:pt x="164454" y="475298"/>
                  </a:lnTo>
                  <a:cubicBezTo>
                    <a:pt x="164454" y="464439"/>
                    <a:pt x="156929" y="455009"/>
                    <a:pt x="146261" y="452723"/>
                  </a:cubicBezTo>
                  <a:cubicBezTo>
                    <a:pt x="135498" y="450342"/>
                    <a:pt x="124925" y="455771"/>
                    <a:pt x="120353" y="465582"/>
                  </a:cubicBezTo>
                  <a:lnTo>
                    <a:pt x="73871" y="566928"/>
                  </a:lnTo>
                  <a:cubicBezTo>
                    <a:pt x="71490" y="571976"/>
                    <a:pt x="66347" y="575310"/>
                    <a:pt x="60727" y="575310"/>
                  </a:cubicBezTo>
                  <a:cubicBezTo>
                    <a:pt x="54821" y="575310"/>
                    <a:pt x="51202" y="572072"/>
                    <a:pt x="49583" y="570071"/>
                  </a:cubicBezTo>
                  <a:cubicBezTo>
                    <a:pt x="47963" y="568166"/>
                    <a:pt x="45392" y="563975"/>
                    <a:pt x="46535" y="558165"/>
                  </a:cubicBezTo>
                  <a:lnTo>
                    <a:pt x="61394" y="481108"/>
                  </a:lnTo>
                  <a:cubicBezTo>
                    <a:pt x="68633" y="443294"/>
                    <a:pt x="82444" y="407384"/>
                    <a:pt x="102446" y="374523"/>
                  </a:cubicBezTo>
                  <a:lnTo>
                    <a:pt x="164930" y="271939"/>
                  </a:lnTo>
                  <a:cubicBezTo>
                    <a:pt x="183123" y="242030"/>
                    <a:pt x="192743" y="207740"/>
                    <a:pt x="192743" y="172784"/>
                  </a:cubicBezTo>
                  <a:lnTo>
                    <a:pt x="192743" y="166973"/>
                  </a:lnTo>
                  <a:lnTo>
                    <a:pt x="399055" y="166973"/>
                  </a:lnTo>
                  <a:lnTo>
                    <a:pt x="399340" y="198311"/>
                  </a:lnTo>
                  <a:cubicBezTo>
                    <a:pt x="399531" y="214694"/>
                    <a:pt x="401722" y="230981"/>
                    <a:pt x="406008" y="246698"/>
                  </a:cubicBezTo>
                  <a:lnTo>
                    <a:pt x="416581" y="285464"/>
                  </a:lnTo>
                  <a:cubicBezTo>
                    <a:pt x="437250" y="361188"/>
                    <a:pt x="447632" y="439388"/>
                    <a:pt x="447632" y="517874"/>
                  </a:cubicBezTo>
                  <a:close/>
                </a:path>
              </a:pathLst>
            </a:custGeom>
            <a:solidFill>
              <a:schemeClr val="bg1"/>
            </a:solidFill>
            <a:ln w="9525" cap="flat">
              <a:noFill/>
              <a:prstDash val="solid"/>
              <a:miter/>
            </a:ln>
          </p:spPr>
          <p:txBody>
            <a:bodyPr rtlCol="0" anchor="ctr"/>
            <a:lstStyle/>
            <a:p>
              <a:endParaRPr lang="fr-FR"/>
            </a:p>
          </p:txBody>
        </p:sp>
        <p:sp>
          <p:nvSpPr>
            <p:cNvPr id="62" name="Forme libre : forme 61">
              <a:extLst>
                <a:ext uri="{FF2B5EF4-FFF2-40B4-BE49-F238E27FC236}">
                  <a16:creationId xmlns:a16="http://schemas.microsoft.com/office/drawing/2014/main" id="{A9788BE5-66DB-4BAF-A14F-7318407AD069}"/>
                </a:ext>
              </a:extLst>
            </p:cNvPr>
            <p:cNvSpPr/>
            <p:nvPr/>
          </p:nvSpPr>
          <p:spPr>
            <a:xfrm>
              <a:off x="6612438" y="2311366"/>
              <a:ext cx="506782" cy="891159"/>
            </a:xfrm>
            <a:custGeom>
              <a:avLst/>
              <a:gdLst>
                <a:gd name="connsiteX0" fmla="*/ 492824 w 506782"/>
                <a:gd name="connsiteY0" fmla="*/ 250793 h 891159"/>
                <a:gd name="connsiteX1" fmla="*/ 446056 w 506782"/>
                <a:gd name="connsiteY1" fmla="*/ 228695 h 891159"/>
                <a:gd name="connsiteX2" fmla="*/ 390906 w 506782"/>
                <a:gd name="connsiteY2" fmla="*/ 264128 h 891159"/>
                <a:gd name="connsiteX3" fmla="*/ 388525 w 506782"/>
                <a:gd name="connsiteY3" fmla="*/ 269272 h 891159"/>
                <a:gd name="connsiteX4" fmla="*/ 388525 w 506782"/>
                <a:gd name="connsiteY4" fmla="*/ 102679 h 891159"/>
                <a:gd name="connsiteX5" fmla="*/ 324136 w 506782"/>
                <a:gd name="connsiteY5" fmla="*/ 38195 h 891159"/>
                <a:gd name="connsiteX6" fmla="*/ 301085 w 506782"/>
                <a:gd name="connsiteY6" fmla="*/ 42577 h 891159"/>
                <a:gd name="connsiteX7" fmla="*/ 290322 w 506782"/>
                <a:gd name="connsiteY7" fmla="*/ 24575 h 891159"/>
                <a:gd name="connsiteX8" fmla="*/ 238125 w 506782"/>
                <a:gd name="connsiteY8" fmla="*/ 0 h 891159"/>
                <a:gd name="connsiteX9" fmla="*/ 178499 w 506782"/>
                <a:gd name="connsiteY9" fmla="*/ 35623 h 891159"/>
                <a:gd name="connsiteX10" fmla="*/ 151829 w 506782"/>
                <a:gd name="connsiteY10" fmla="*/ 29813 h 891159"/>
                <a:gd name="connsiteX11" fmla="*/ 87059 w 506782"/>
                <a:gd name="connsiteY11" fmla="*/ 94678 h 891159"/>
                <a:gd name="connsiteX12" fmla="*/ 87059 w 506782"/>
                <a:gd name="connsiteY12" fmla="*/ 95059 h 891159"/>
                <a:gd name="connsiteX13" fmla="*/ 73057 w 506782"/>
                <a:gd name="connsiteY13" fmla="*/ 93345 h 891159"/>
                <a:gd name="connsiteX14" fmla="*/ 12859 w 506782"/>
                <a:gd name="connsiteY14" fmla="*/ 153543 h 891159"/>
                <a:gd name="connsiteX15" fmla="*/ 12859 w 506782"/>
                <a:gd name="connsiteY15" fmla="*/ 332422 h 891159"/>
                <a:gd name="connsiteX16" fmla="*/ 45625 w 506782"/>
                <a:gd name="connsiteY16" fmla="*/ 577025 h 891159"/>
                <a:gd name="connsiteX17" fmla="*/ 56102 w 506782"/>
                <a:gd name="connsiteY17" fmla="*/ 615791 h 891159"/>
                <a:gd name="connsiteX18" fmla="*/ 61246 w 506782"/>
                <a:gd name="connsiteY18" fmla="*/ 652462 h 891159"/>
                <a:gd name="connsiteX19" fmla="*/ 61532 w 506782"/>
                <a:gd name="connsiteY19" fmla="*/ 685514 h 891159"/>
                <a:gd name="connsiteX20" fmla="*/ 0 w 506782"/>
                <a:gd name="connsiteY20" fmla="*/ 763334 h 891159"/>
                <a:gd name="connsiteX21" fmla="*/ 0 w 506782"/>
                <a:gd name="connsiteY21" fmla="*/ 868109 h 891159"/>
                <a:gd name="connsiteX22" fmla="*/ 2286 w 506782"/>
                <a:gd name="connsiteY22" fmla="*/ 878110 h 891159"/>
                <a:gd name="connsiteX23" fmla="*/ 23146 w 506782"/>
                <a:gd name="connsiteY23" fmla="*/ 891159 h 891159"/>
                <a:gd name="connsiteX24" fmla="*/ 46292 w 506782"/>
                <a:gd name="connsiteY24" fmla="*/ 868109 h 891159"/>
                <a:gd name="connsiteX25" fmla="*/ 46292 w 506782"/>
                <a:gd name="connsiteY25" fmla="*/ 763334 h 891159"/>
                <a:gd name="connsiteX26" fmla="*/ 79915 w 506782"/>
                <a:gd name="connsiteY26" fmla="*/ 729615 h 891159"/>
                <a:gd name="connsiteX27" fmla="*/ 342519 w 506782"/>
                <a:gd name="connsiteY27" fmla="*/ 729615 h 891159"/>
                <a:gd name="connsiteX28" fmla="*/ 376238 w 506782"/>
                <a:gd name="connsiteY28" fmla="*/ 763334 h 891159"/>
                <a:gd name="connsiteX29" fmla="*/ 376238 w 506782"/>
                <a:gd name="connsiteY29" fmla="*/ 784670 h 891159"/>
                <a:gd name="connsiteX30" fmla="*/ 399383 w 506782"/>
                <a:gd name="connsiteY30" fmla="*/ 807815 h 891159"/>
                <a:gd name="connsiteX31" fmla="*/ 422434 w 506782"/>
                <a:gd name="connsiteY31" fmla="*/ 784670 h 891159"/>
                <a:gd name="connsiteX32" fmla="*/ 422434 w 506782"/>
                <a:gd name="connsiteY32" fmla="*/ 763334 h 891159"/>
                <a:gd name="connsiteX33" fmla="*/ 360235 w 506782"/>
                <a:gd name="connsiteY33" fmla="*/ 685419 h 891159"/>
                <a:gd name="connsiteX34" fmla="*/ 360235 w 506782"/>
                <a:gd name="connsiteY34" fmla="*/ 677609 h 891159"/>
                <a:gd name="connsiteX35" fmla="*/ 381286 w 506782"/>
                <a:gd name="connsiteY35" fmla="*/ 602456 h 891159"/>
                <a:gd name="connsiteX36" fmla="*/ 443770 w 506782"/>
                <a:gd name="connsiteY36" fmla="*/ 499872 h 891159"/>
                <a:gd name="connsiteX37" fmla="*/ 490823 w 506782"/>
                <a:gd name="connsiteY37" fmla="*/ 378047 h 891159"/>
                <a:gd name="connsiteX38" fmla="*/ 505682 w 506782"/>
                <a:gd name="connsiteY38" fmla="*/ 300990 h 891159"/>
                <a:gd name="connsiteX39" fmla="*/ 492824 w 506782"/>
                <a:gd name="connsiteY39" fmla="*/ 250793 h 891159"/>
                <a:gd name="connsiteX40" fmla="*/ 460248 w 506782"/>
                <a:gd name="connsiteY40" fmla="*/ 292227 h 891159"/>
                <a:gd name="connsiteX41" fmla="*/ 445389 w 506782"/>
                <a:gd name="connsiteY41" fmla="*/ 369284 h 891159"/>
                <a:gd name="connsiteX42" fmla="*/ 404336 w 506782"/>
                <a:gd name="connsiteY42" fmla="*/ 475774 h 891159"/>
                <a:gd name="connsiteX43" fmla="*/ 341852 w 506782"/>
                <a:gd name="connsiteY43" fmla="*/ 578453 h 891159"/>
                <a:gd name="connsiteX44" fmla="*/ 314039 w 506782"/>
                <a:gd name="connsiteY44" fmla="*/ 677609 h 891159"/>
                <a:gd name="connsiteX45" fmla="*/ 314039 w 506782"/>
                <a:gd name="connsiteY45" fmla="*/ 683419 h 891159"/>
                <a:gd name="connsiteX46" fmla="*/ 107728 w 506782"/>
                <a:gd name="connsiteY46" fmla="*/ 683419 h 891159"/>
                <a:gd name="connsiteX47" fmla="*/ 107442 w 506782"/>
                <a:gd name="connsiteY47" fmla="*/ 652082 h 891159"/>
                <a:gd name="connsiteX48" fmla="*/ 100775 w 506782"/>
                <a:gd name="connsiteY48" fmla="*/ 603599 h 891159"/>
                <a:gd name="connsiteX49" fmla="*/ 98203 w 506782"/>
                <a:gd name="connsiteY49" fmla="*/ 594074 h 891159"/>
                <a:gd name="connsiteX50" fmla="*/ 90202 w 506782"/>
                <a:gd name="connsiteY50" fmla="*/ 564928 h 891159"/>
                <a:gd name="connsiteX51" fmla="*/ 59055 w 506782"/>
                <a:gd name="connsiteY51" fmla="*/ 332422 h 891159"/>
                <a:gd name="connsiteX52" fmla="*/ 59055 w 506782"/>
                <a:gd name="connsiteY52" fmla="*/ 153543 h 891159"/>
                <a:gd name="connsiteX53" fmla="*/ 73057 w 506782"/>
                <a:gd name="connsiteY53" fmla="*/ 139637 h 891159"/>
                <a:gd name="connsiteX54" fmla="*/ 87059 w 506782"/>
                <a:gd name="connsiteY54" fmla="*/ 153543 h 891159"/>
                <a:gd name="connsiteX55" fmla="*/ 87059 w 506782"/>
                <a:gd name="connsiteY55" fmla="*/ 319945 h 891159"/>
                <a:gd name="connsiteX56" fmla="*/ 110109 w 506782"/>
                <a:gd name="connsiteY56" fmla="*/ 343091 h 891159"/>
                <a:gd name="connsiteX57" fmla="*/ 133255 w 506782"/>
                <a:gd name="connsiteY57" fmla="*/ 319945 h 891159"/>
                <a:gd name="connsiteX58" fmla="*/ 133255 w 506782"/>
                <a:gd name="connsiteY58" fmla="*/ 94678 h 891159"/>
                <a:gd name="connsiteX59" fmla="*/ 151829 w 506782"/>
                <a:gd name="connsiteY59" fmla="*/ 76105 h 891159"/>
                <a:gd name="connsiteX60" fmla="*/ 170307 w 506782"/>
                <a:gd name="connsiteY60" fmla="*/ 94678 h 891159"/>
                <a:gd name="connsiteX61" fmla="*/ 170307 w 506782"/>
                <a:gd name="connsiteY61" fmla="*/ 295466 h 891159"/>
                <a:gd name="connsiteX62" fmla="*/ 191167 w 506782"/>
                <a:gd name="connsiteY62" fmla="*/ 318516 h 891159"/>
                <a:gd name="connsiteX63" fmla="*/ 193453 w 506782"/>
                <a:gd name="connsiteY63" fmla="*/ 318611 h 891159"/>
                <a:gd name="connsiteX64" fmla="*/ 216599 w 506782"/>
                <a:gd name="connsiteY64" fmla="*/ 295466 h 891159"/>
                <a:gd name="connsiteX65" fmla="*/ 216599 w 506782"/>
                <a:gd name="connsiteY65" fmla="*/ 67913 h 891159"/>
                <a:gd name="connsiteX66" fmla="*/ 238125 w 506782"/>
                <a:gd name="connsiteY66" fmla="*/ 46291 h 891159"/>
                <a:gd name="connsiteX67" fmla="*/ 259747 w 506782"/>
                <a:gd name="connsiteY67" fmla="*/ 67913 h 891159"/>
                <a:gd name="connsiteX68" fmla="*/ 259747 w 506782"/>
                <a:gd name="connsiteY68" fmla="*/ 301562 h 891159"/>
                <a:gd name="connsiteX69" fmla="*/ 282893 w 506782"/>
                <a:gd name="connsiteY69" fmla="*/ 324707 h 891159"/>
                <a:gd name="connsiteX70" fmla="*/ 305943 w 506782"/>
                <a:gd name="connsiteY70" fmla="*/ 301562 h 891159"/>
                <a:gd name="connsiteX71" fmla="*/ 305943 w 506782"/>
                <a:gd name="connsiteY71" fmla="*/ 102679 h 891159"/>
                <a:gd name="connsiteX72" fmla="*/ 324136 w 506782"/>
                <a:gd name="connsiteY72" fmla="*/ 84487 h 891159"/>
                <a:gd name="connsiteX73" fmla="*/ 342329 w 506782"/>
                <a:gd name="connsiteY73" fmla="*/ 102679 h 891159"/>
                <a:gd name="connsiteX74" fmla="*/ 342329 w 506782"/>
                <a:gd name="connsiteY74" fmla="*/ 374999 h 891159"/>
                <a:gd name="connsiteX75" fmla="*/ 360521 w 506782"/>
                <a:gd name="connsiteY75" fmla="*/ 397669 h 891159"/>
                <a:gd name="connsiteX76" fmla="*/ 386429 w 506782"/>
                <a:gd name="connsiteY76" fmla="*/ 384715 h 891159"/>
                <a:gd name="connsiteX77" fmla="*/ 432911 w 506782"/>
                <a:gd name="connsiteY77" fmla="*/ 283464 h 891159"/>
                <a:gd name="connsiteX78" fmla="*/ 446056 w 506782"/>
                <a:gd name="connsiteY78" fmla="*/ 274987 h 891159"/>
                <a:gd name="connsiteX79" fmla="*/ 457200 w 506782"/>
                <a:gd name="connsiteY79" fmla="*/ 280225 h 891159"/>
                <a:gd name="connsiteX80" fmla="*/ 460248 w 506782"/>
                <a:gd name="connsiteY80" fmla="*/ 292227 h 891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06782" h="891159">
                  <a:moveTo>
                    <a:pt x="492824" y="250793"/>
                  </a:moveTo>
                  <a:cubicBezTo>
                    <a:pt x="481298" y="236792"/>
                    <a:pt x="464249" y="228695"/>
                    <a:pt x="446056" y="228695"/>
                  </a:cubicBezTo>
                  <a:cubicBezTo>
                    <a:pt x="422434" y="228695"/>
                    <a:pt x="400812" y="242602"/>
                    <a:pt x="390906" y="264128"/>
                  </a:cubicBezTo>
                  <a:lnTo>
                    <a:pt x="388525" y="269272"/>
                  </a:lnTo>
                  <a:lnTo>
                    <a:pt x="388525" y="102679"/>
                  </a:lnTo>
                  <a:cubicBezTo>
                    <a:pt x="388525" y="67151"/>
                    <a:pt x="359664" y="38195"/>
                    <a:pt x="324136" y="38195"/>
                  </a:cubicBezTo>
                  <a:cubicBezTo>
                    <a:pt x="316040" y="38195"/>
                    <a:pt x="308229" y="39815"/>
                    <a:pt x="301085" y="42577"/>
                  </a:cubicBezTo>
                  <a:cubicBezTo>
                    <a:pt x="298418" y="36004"/>
                    <a:pt x="294799" y="30004"/>
                    <a:pt x="290322" y="24575"/>
                  </a:cubicBezTo>
                  <a:cubicBezTo>
                    <a:pt x="277844" y="9620"/>
                    <a:pt x="259080" y="0"/>
                    <a:pt x="238125" y="0"/>
                  </a:cubicBezTo>
                  <a:cubicBezTo>
                    <a:pt x="212408" y="0"/>
                    <a:pt x="189929" y="14383"/>
                    <a:pt x="178499" y="35623"/>
                  </a:cubicBezTo>
                  <a:cubicBezTo>
                    <a:pt x="170307" y="31909"/>
                    <a:pt x="161354" y="29813"/>
                    <a:pt x="151829" y="29813"/>
                  </a:cubicBezTo>
                  <a:cubicBezTo>
                    <a:pt x="116110" y="29813"/>
                    <a:pt x="87059" y="58865"/>
                    <a:pt x="87059" y="94678"/>
                  </a:cubicBezTo>
                  <a:lnTo>
                    <a:pt x="87059" y="95059"/>
                  </a:lnTo>
                  <a:cubicBezTo>
                    <a:pt x="82487" y="93916"/>
                    <a:pt x="77915" y="93345"/>
                    <a:pt x="73057" y="93345"/>
                  </a:cubicBezTo>
                  <a:cubicBezTo>
                    <a:pt x="39910" y="93345"/>
                    <a:pt x="12859" y="120301"/>
                    <a:pt x="12859" y="153543"/>
                  </a:cubicBezTo>
                  <a:lnTo>
                    <a:pt x="12859" y="332422"/>
                  </a:lnTo>
                  <a:cubicBezTo>
                    <a:pt x="12859" y="415099"/>
                    <a:pt x="23908" y="497395"/>
                    <a:pt x="45625" y="577025"/>
                  </a:cubicBezTo>
                  <a:lnTo>
                    <a:pt x="56102" y="615791"/>
                  </a:lnTo>
                  <a:cubicBezTo>
                    <a:pt x="59436" y="627698"/>
                    <a:pt x="61151" y="640080"/>
                    <a:pt x="61246" y="652462"/>
                  </a:cubicBezTo>
                  <a:lnTo>
                    <a:pt x="61532" y="685514"/>
                  </a:lnTo>
                  <a:cubicBezTo>
                    <a:pt x="26289" y="693896"/>
                    <a:pt x="0" y="725614"/>
                    <a:pt x="0" y="763334"/>
                  </a:cubicBezTo>
                  <a:lnTo>
                    <a:pt x="0" y="868109"/>
                  </a:lnTo>
                  <a:cubicBezTo>
                    <a:pt x="0" y="871728"/>
                    <a:pt x="857" y="875062"/>
                    <a:pt x="2286" y="878110"/>
                  </a:cubicBezTo>
                  <a:cubicBezTo>
                    <a:pt x="6001" y="885825"/>
                    <a:pt x="14002" y="891159"/>
                    <a:pt x="23146" y="891159"/>
                  </a:cubicBezTo>
                  <a:cubicBezTo>
                    <a:pt x="35909" y="891159"/>
                    <a:pt x="46292" y="880872"/>
                    <a:pt x="46292" y="868109"/>
                  </a:cubicBezTo>
                  <a:lnTo>
                    <a:pt x="46292" y="763334"/>
                  </a:lnTo>
                  <a:cubicBezTo>
                    <a:pt x="46292" y="744760"/>
                    <a:pt x="61341" y="729615"/>
                    <a:pt x="79915" y="729615"/>
                  </a:cubicBezTo>
                  <a:lnTo>
                    <a:pt x="342519" y="729615"/>
                  </a:lnTo>
                  <a:cubicBezTo>
                    <a:pt x="361093" y="729615"/>
                    <a:pt x="376238" y="744760"/>
                    <a:pt x="376238" y="763334"/>
                  </a:cubicBezTo>
                  <a:lnTo>
                    <a:pt x="376238" y="784670"/>
                  </a:lnTo>
                  <a:cubicBezTo>
                    <a:pt x="376238" y="797433"/>
                    <a:pt x="386620" y="807815"/>
                    <a:pt x="399383" y="807815"/>
                  </a:cubicBezTo>
                  <a:cubicBezTo>
                    <a:pt x="412147" y="807815"/>
                    <a:pt x="422434" y="797433"/>
                    <a:pt x="422434" y="784670"/>
                  </a:cubicBezTo>
                  <a:lnTo>
                    <a:pt x="422434" y="763334"/>
                  </a:lnTo>
                  <a:cubicBezTo>
                    <a:pt x="422434" y="725329"/>
                    <a:pt x="395859" y="693515"/>
                    <a:pt x="360235" y="685419"/>
                  </a:cubicBezTo>
                  <a:lnTo>
                    <a:pt x="360235" y="677609"/>
                  </a:lnTo>
                  <a:cubicBezTo>
                    <a:pt x="360235" y="651034"/>
                    <a:pt x="367570" y="625126"/>
                    <a:pt x="381286" y="602456"/>
                  </a:cubicBezTo>
                  <a:lnTo>
                    <a:pt x="443770" y="499872"/>
                  </a:lnTo>
                  <a:cubicBezTo>
                    <a:pt x="466725" y="462248"/>
                    <a:pt x="482537" y="421291"/>
                    <a:pt x="490823" y="378047"/>
                  </a:cubicBezTo>
                  <a:lnTo>
                    <a:pt x="505682" y="300990"/>
                  </a:lnTo>
                  <a:cubicBezTo>
                    <a:pt x="509111" y="283083"/>
                    <a:pt x="504444" y="264795"/>
                    <a:pt x="492824" y="250793"/>
                  </a:cubicBezTo>
                  <a:close/>
                  <a:moveTo>
                    <a:pt x="460248" y="292227"/>
                  </a:moveTo>
                  <a:lnTo>
                    <a:pt x="445389" y="369284"/>
                  </a:lnTo>
                  <a:cubicBezTo>
                    <a:pt x="438150" y="407098"/>
                    <a:pt x="424339" y="442912"/>
                    <a:pt x="404336" y="475774"/>
                  </a:cubicBezTo>
                  <a:lnTo>
                    <a:pt x="341852" y="578453"/>
                  </a:lnTo>
                  <a:cubicBezTo>
                    <a:pt x="323660" y="608267"/>
                    <a:pt x="314039" y="642557"/>
                    <a:pt x="314039" y="677609"/>
                  </a:cubicBezTo>
                  <a:lnTo>
                    <a:pt x="314039" y="683419"/>
                  </a:lnTo>
                  <a:lnTo>
                    <a:pt x="107728" y="683419"/>
                  </a:lnTo>
                  <a:lnTo>
                    <a:pt x="107442" y="652082"/>
                  </a:lnTo>
                  <a:cubicBezTo>
                    <a:pt x="107347" y="635603"/>
                    <a:pt x="105061" y="619316"/>
                    <a:pt x="100775" y="603599"/>
                  </a:cubicBezTo>
                  <a:lnTo>
                    <a:pt x="98203" y="594074"/>
                  </a:lnTo>
                  <a:lnTo>
                    <a:pt x="90202" y="564928"/>
                  </a:lnTo>
                  <a:cubicBezTo>
                    <a:pt x="69533" y="489204"/>
                    <a:pt x="59055" y="411004"/>
                    <a:pt x="59055" y="332422"/>
                  </a:cubicBezTo>
                  <a:lnTo>
                    <a:pt x="59055" y="153543"/>
                  </a:lnTo>
                  <a:cubicBezTo>
                    <a:pt x="59055" y="145828"/>
                    <a:pt x="65342" y="139637"/>
                    <a:pt x="73057" y="139637"/>
                  </a:cubicBezTo>
                  <a:cubicBezTo>
                    <a:pt x="80772" y="139637"/>
                    <a:pt x="87059" y="145828"/>
                    <a:pt x="87059" y="153543"/>
                  </a:cubicBezTo>
                  <a:lnTo>
                    <a:pt x="87059" y="319945"/>
                  </a:lnTo>
                  <a:cubicBezTo>
                    <a:pt x="87059" y="332708"/>
                    <a:pt x="97346" y="343091"/>
                    <a:pt x="110109" y="343091"/>
                  </a:cubicBezTo>
                  <a:cubicBezTo>
                    <a:pt x="122873" y="343091"/>
                    <a:pt x="133255" y="332708"/>
                    <a:pt x="133255" y="319945"/>
                  </a:cubicBezTo>
                  <a:lnTo>
                    <a:pt x="133255" y="94678"/>
                  </a:lnTo>
                  <a:cubicBezTo>
                    <a:pt x="133255" y="84391"/>
                    <a:pt x="141542" y="76105"/>
                    <a:pt x="151829" y="76105"/>
                  </a:cubicBezTo>
                  <a:cubicBezTo>
                    <a:pt x="162116" y="76105"/>
                    <a:pt x="170307" y="84391"/>
                    <a:pt x="170307" y="94678"/>
                  </a:cubicBezTo>
                  <a:lnTo>
                    <a:pt x="170307" y="295466"/>
                  </a:lnTo>
                  <a:cubicBezTo>
                    <a:pt x="170307" y="307467"/>
                    <a:pt x="179451" y="317373"/>
                    <a:pt x="191167" y="318516"/>
                  </a:cubicBezTo>
                  <a:cubicBezTo>
                    <a:pt x="191929" y="318611"/>
                    <a:pt x="192691" y="318611"/>
                    <a:pt x="193453" y="318611"/>
                  </a:cubicBezTo>
                  <a:cubicBezTo>
                    <a:pt x="206216" y="318611"/>
                    <a:pt x="216599" y="308229"/>
                    <a:pt x="216599" y="295466"/>
                  </a:cubicBezTo>
                  <a:lnTo>
                    <a:pt x="216599" y="67913"/>
                  </a:lnTo>
                  <a:cubicBezTo>
                    <a:pt x="216599" y="55912"/>
                    <a:pt x="226219" y="46291"/>
                    <a:pt x="238125" y="46291"/>
                  </a:cubicBezTo>
                  <a:cubicBezTo>
                    <a:pt x="250031" y="46291"/>
                    <a:pt x="259747" y="55912"/>
                    <a:pt x="259747" y="67913"/>
                  </a:cubicBezTo>
                  <a:lnTo>
                    <a:pt x="259747" y="301562"/>
                  </a:lnTo>
                  <a:cubicBezTo>
                    <a:pt x="259747" y="314420"/>
                    <a:pt x="270129" y="324707"/>
                    <a:pt x="282893" y="324707"/>
                  </a:cubicBezTo>
                  <a:cubicBezTo>
                    <a:pt x="295656" y="324707"/>
                    <a:pt x="305943" y="314420"/>
                    <a:pt x="305943" y="301562"/>
                  </a:cubicBezTo>
                  <a:lnTo>
                    <a:pt x="305943" y="102679"/>
                  </a:lnTo>
                  <a:cubicBezTo>
                    <a:pt x="305943" y="92678"/>
                    <a:pt x="314135" y="84487"/>
                    <a:pt x="324136" y="84487"/>
                  </a:cubicBezTo>
                  <a:cubicBezTo>
                    <a:pt x="334137" y="84487"/>
                    <a:pt x="342329" y="92678"/>
                    <a:pt x="342329" y="102679"/>
                  </a:cubicBezTo>
                  <a:lnTo>
                    <a:pt x="342329" y="374999"/>
                  </a:lnTo>
                  <a:cubicBezTo>
                    <a:pt x="342329" y="385953"/>
                    <a:pt x="349853" y="395288"/>
                    <a:pt x="360521" y="397669"/>
                  </a:cubicBezTo>
                  <a:cubicBezTo>
                    <a:pt x="371189" y="399955"/>
                    <a:pt x="381857" y="394525"/>
                    <a:pt x="386429" y="384715"/>
                  </a:cubicBezTo>
                  <a:lnTo>
                    <a:pt x="432911" y="283464"/>
                  </a:lnTo>
                  <a:cubicBezTo>
                    <a:pt x="435293" y="278321"/>
                    <a:pt x="440436" y="274987"/>
                    <a:pt x="446056" y="274987"/>
                  </a:cubicBezTo>
                  <a:cubicBezTo>
                    <a:pt x="451961" y="274987"/>
                    <a:pt x="455581" y="278321"/>
                    <a:pt x="457200" y="280225"/>
                  </a:cubicBezTo>
                  <a:cubicBezTo>
                    <a:pt x="458819" y="282226"/>
                    <a:pt x="461391" y="286417"/>
                    <a:pt x="460248" y="292227"/>
                  </a:cubicBezTo>
                  <a:close/>
                </a:path>
              </a:pathLst>
            </a:custGeom>
            <a:grpFill/>
            <a:ln w="9525" cap="flat">
              <a:noFill/>
              <a:prstDash val="solid"/>
              <a:miter/>
            </a:ln>
          </p:spPr>
          <p:txBody>
            <a:bodyPr rtlCol="0" anchor="ctr"/>
            <a:lstStyle/>
            <a:p>
              <a:endParaRPr lang="fr-FR"/>
            </a:p>
          </p:txBody>
        </p:sp>
      </p:grpSp>
      <p:sp>
        <p:nvSpPr>
          <p:cNvPr id="28" name="Forme libre : forme 27">
            <a:extLst>
              <a:ext uri="{FF2B5EF4-FFF2-40B4-BE49-F238E27FC236}">
                <a16:creationId xmlns:a16="http://schemas.microsoft.com/office/drawing/2014/main" id="{C4DDEC94-5BB5-4BCE-80F1-A4D1EB8E868F}"/>
              </a:ext>
            </a:extLst>
          </p:cNvPr>
          <p:cNvSpPr/>
          <p:nvPr/>
        </p:nvSpPr>
        <p:spPr>
          <a:xfrm>
            <a:off x="3792323" y="2134939"/>
            <a:ext cx="1722023" cy="1722032"/>
          </a:xfrm>
          <a:custGeom>
            <a:avLst/>
            <a:gdLst>
              <a:gd name="connsiteX0" fmla="*/ 1721229 w 1722023"/>
              <a:gd name="connsiteY0" fmla="*/ 561522 h 1722032"/>
              <a:gd name="connsiteX1" fmla="*/ 1710466 w 1722023"/>
              <a:gd name="connsiteY1" fmla="*/ 612862 h 1722032"/>
              <a:gd name="connsiteX2" fmla="*/ 1708370 w 1722023"/>
              <a:gd name="connsiteY2" fmla="*/ 619148 h 1722032"/>
              <a:gd name="connsiteX3" fmla="*/ 1635790 w 1722023"/>
              <a:gd name="connsiteY3" fmla="*/ 834318 h 1722032"/>
              <a:gd name="connsiteX4" fmla="*/ 1531015 w 1722023"/>
              <a:gd name="connsiteY4" fmla="*/ 1144928 h 1722032"/>
              <a:gd name="connsiteX5" fmla="*/ 1527586 w 1722023"/>
              <a:gd name="connsiteY5" fmla="*/ 1155025 h 1722032"/>
              <a:gd name="connsiteX6" fmla="*/ 1527586 w 1722023"/>
              <a:gd name="connsiteY6" fmla="*/ 1155025 h 1722032"/>
              <a:gd name="connsiteX7" fmla="*/ 1513679 w 1722023"/>
              <a:gd name="connsiteY7" fmla="*/ 1196078 h 1722032"/>
              <a:gd name="connsiteX8" fmla="*/ 1511488 w 1722023"/>
              <a:gd name="connsiteY8" fmla="*/ 1202650 h 1722032"/>
              <a:gd name="connsiteX9" fmla="*/ 1494343 w 1722023"/>
              <a:gd name="connsiteY9" fmla="*/ 1253609 h 1722032"/>
              <a:gd name="connsiteX10" fmla="*/ 1392235 w 1722023"/>
              <a:gd name="connsiteY10" fmla="*/ 1556218 h 1722032"/>
              <a:gd name="connsiteX11" fmla="*/ 1386521 w 1722023"/>
              <a:gd name="connsiteY11" fmla="*/ 1573172 h 1722032"/>
              <a:gd name="connsiteX12" fmla="*/ 1372043 w 1722023"/>
              <a:gd name="connsiteY12" fmla="*/ 1606605 h 1722032"/>
              <a:gd name="connsiteX13" fmla="*/ 1330037 w 1722023"/>
              <a:gd name="connsiteY13" fmla="*/ 1661660 h 1722032"/>
              <a:gd name="connsiteX14" fmla="*/ 1157254 w 1722023"/>
              <a:gd name="connsiteY14" fmla="*/ 1720905 h 1722032"/>
              <a:gd name="connsiteX15" fmla="*/ 1109153 w 1722023"/>
              <a:gd name="connsiteY15" fmla="*/ 1710523 h 1722032"/>
              <a:gd name="connsiteX16" fmla="*/ 882267 w 1722023"/>
              <a:gd name="connsiteY16" fmla="*/ 1633942 h 1722032"/>
              <a:gd name="connsiteX17" fmla="*/ 820640 w 1722023"/>
              <a:gd name="connsiteY17" fmla="*/ 1613177 h 1722032"/>
              <a:gd name="connsiteX18" fmla="*/ 758347 w 1722023"/>
              <a:gd name="connsiteY18" fmla="*/ 1592127 h 1722032"/>
              <a:gd name="connsiteX19" fmla="*/ 754442 w 1722023"/>
              <a:gd name="connsiteY19" fmla="*/ 1590794 h 1722032"/>
              <a:gd name="connsiteX20" fmla="*/ 720818 w 1722023"/>
              <a:gd name="connsiteY20" fmla="*/ 1579459 h 1722032"/>
              <a:gd name="connsiteX21" fmla="*/ 692815 w 1722023"/>
              <a:gd name="connsiteY21" fmla="*/ 1570029 h 1722032"/>
              <a:gd name="connsiteX22" fmla="*/ 656810 w 1722023"/>
              <a:gd name="connsiteY22" fmla="*/ 1557837 h 1722032"/>
              <a:gd name="connsiteX23" fmla="*/ 587373 w 1722023"/>
              <a:gd name="connsiteY23" fmla="*/ 1534406 h 1722032"/>
              <a:gd name="connsiteX24" fmla="*/ 555845 w 1722023"/>
              <a:gd name="connsiteY24" fmla="*/ 1523833 h 1722032"/>
              <a:gd name="connsiteX25" fmla="*/ 555750 w 1722023"/>
              <a:gd name="connsiteY25" fmla="*/ 1523833 h 1722032"/>
              <a:gd name="connsiteX26" fmla="*/ 491456 w 1722023"/>
              <a:gd name="connsiteY26" fmla="*/ 1502021 h 1722032"/>
              <a:gd name="connsiteX27" fmla="*/ 471835 w 1722023"/>
              <a:gd name="connsiteY27" fmla="*/ 1495448 h 1722032"/>
              <a:gd name="connsiteX28" fmla="*/ 413542 w 1722023"/>
              <a:gd name="connsiteY28" fmla="*/ 1475827 h 1722032"/>
              <a:gd name="connsiteX29" fmla="*/ 148937 w 1722023"/>
              <a:gd name="connsiteY29" fmla="*/ 1386482 h 1722032"/>
              <a:gd name="connsiteX30" fmla="*/ 3490 w 1722023"/>
              <a:gd name="connsiteY30" fmla="*/ 1140642 h 1722032"/>
              <a:gd name="connsiteX31" fmla="*/ 11491 w 1722023"/>
              <a:gd name="connsiteY31" fmla="*/ 1109114 h 1722032"/>
              <a:gd name="connsiteX32" fmla="*/ 57688 w 1722023"/>
              <a:gd name="connsiteY32" fmla="*/ 972240 h 1722032"/>
              <a:gd name="connsiteX33" fmla="*/ 182656 w 1722023"/>
              <a:gd name="connsiteY33" fmla="*/ 601908 h 1722032"/>
              <a:gd name="connsiteX34" fmla="*/ 203515 w 1722023"/>
              <a:gd name="connsiteY34" fmla="*/ 539996 h 1722032"/>
              <a:gd name="connsiteX35" fmla="*/ 229614 w 1722023"/>
              <a:gd name="connsiteY35" fmla="*/ 462843 h 1722032"/>
              <a:gd name="connsiteX36" fmla="*/ 335532 w 1722023"/>
              <a:gd name="connsiteY36" fmla="*/ 148899 h 1722032"/>
              <a:gd name="connsiteX37" fmla="*/ 336961 w 1722023"/>
              <a:gd name="connsiteY37" fmla="*/ 144994 h 1722032"/>
              <a:gd name="connsiteX38" fmla="*/ 612900 w 1722023"/>
              <a:gd name="connsiteY38" fmla="*/ 11549 h 1722032"/>
              <a:gd name="connsiteX39" fmla="*/ 774444 w 1722023"/>
              <a:gd name="connsiteY39" fmla="*/ 66032 h 1722032"/>
              <a:gd name="connsiteX40" fmla="*/ 839690 w 1722023"/>
              <a:gd name="connsiteY40" fmla="*/ 88034 h 1722032"/>
              <a:gd name="connsiteX41" fmla="*/ 1229453 w 1722023"/>
              <a:gd name="connsiteY41" fmla="*/ 219575 h 1722032"/>
              <a:gd name="connsiteX42" fmla="*/ 1410524 w 1722023"/>
              <a:gd name="connsiteY42" fmla="*/ 280630 h 1722032"/>
              <a:gd name="connsiteX43" fmla="*/ 1475865 w 1722023"/>
              <a:gd name="connsiteY43" fmla="*/ 302728 h 1722032"/>
              <a:gd name="connsiteX44" fmla="*/ 1573115 w 1722023"/>
              <a:gd name="connsiteY44" fmla="*/ 335494 h 1722032"/>
              <a:gd name="connsiteX45" fmla="*/ 1646839 w 1722023"/>
              <a:gd name="connsiteY45" fmla="*/ 377785 h 1722032"/>
              <a:gd name="connsiteX46" fmla="*/ 1721229 w 1722023"/>
              <a:gd name="connsiteY46" fmla="*/ 561522 h 17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22023" h="1722032">
                <a:moveTo>
                  <a:pt x="1721229" y="561522"/>
                </a:moveTo>
                <a:cubicBezTo>
                  <a:pt x="1719705" y="578667"/>
                  <a:pt x="1716181" y="595812"/>
                  <a:pt x="1710466" y="612862"/>
                </a:cubicBezTo>
                <a:lnTo>
                  <a:pt x="1708370" y="619148"/>
                </a:lnTo>
                <a:lnTo>
                  <a:pt x="1635790" y="834318"/>
                </a:lnTo>
                <a:lnTo>
                  <a:pt x="1531015" y="1144928"/>
                </a:lnTo>
                <a:lnTo>
                  <a:pt x="1527586" y="1155025"/>
                </a:lnTo>
                <a:lnTo>
                  <a:pt x="1527586" y="1155025"/>
                </a:lnTo>
                <a:lnTo>
                  <a:pt x="1513679" y="1196078"/>
                </a:lnTo>
                <a:lnTo>
                  <a:pt x="1511488" y="1202650"/>
                </a:lnTo>
                <a:lnTo>
                  <a:pt x="1494343" y="1253609"/>
                </a:lnTo>
                <a:lnTo>
                  <a:pt x="1392235" y="1556218"/>
                </a:lnTo>
                <a:lnTo>
                  <a:pt x="1386521" y="1573172"/>
                </a:lnTo>
                <a:cubicBezTo>
                  <a:pt x="1382520" y="1584888"/>
                  <a:pt x="1377662" y="1596032"/>
                  <a:pt x="1372043" y="1606605"/>
                </a:cubicBezTo>
                <a:cubicBezTo>
                  <a:pt x="1360898" y="1627465"/>
                  <a:pt x="1346611" y="1645943"/>
                  <a:pt x="1330037" y="1661660"/>
                </a:cubicBezTo>
                <a:cubicBezTo>
                  <a:pt x="1284508" y="1704998"/>
                  <a:pt x="1221452" y="1727477"/>
                  <a:pt x="1157254" y="1720905"/>
                </a:cubicBezTo>
                <a:cubicBezTo>
                  <a:pt x="1141157" y="1719286"/>
                  <a:pt x="1125059" y="1715857"/>
                  <a:pt x="1109153" y="1710523"/>
                </a:cubicBezTo>
                <a:lnTo>
                  <a:pt x="882267" y="1633942"/>
                </a:lnTo>
                <a:lnTo>
                  <a:pt x="820640" y="1613177"/>
                </a:lnTo>
                <a:lnTo>
                  <a:pt x="758347" y="1592127"/>
                </a:lnTo>
                <a:lnTo>
                  <a:pt x="754442" y="1590794"/>
                </a:lnTo>
                <a:lnTo>
                  <a:pt x="720818" y="1579459"/>
                </a:lnTo>
                <a:lnTo>
                  <a:pt x="692815" y="1570029"/>
                </a:lnTo>
                <a:lnTo>
                  <a:pt x="656810" y="1557837"/>
                </a:lnTo>
                <a:lnTo>
                  <a:pt x="587373" y="1534406"/>
                </a:lnTo>
                <a:lnTo>
                  <a:pt x="555845" y="1523833"/>
                </a:lnTo>
                <a:lnTo>
                  <a:pt x="555750" y="1523833"/>
                </a:lnTo>
                <a:lnTo>
                  <a:pt x="491456" y="1502021"/>
                </a:lnTo>
                <a:lnTo>
                  <a:pt x="471835" y="1495448"/>
                </a:lnTo>
                <a:lnTo>
                  <a:pt x="413542" y="1475827"/>
                </a:lnTo>
                <a:lnTo>
                  <a:pt x="148937" y="1386482"/>
                </a:lnTo>
                <a:cubicBezTo>
                  <a:pt x="44829" y="1351430"/>
                  <a:pt x="-15560" y="1245608"/>
                  <a:pt x="3490" y="1140642"/>
                </a:cubicBezTo>
                <a:cubicBezTo>
                  <a:pt x="5300" y="1130069"/>
                  <a:pt x="7967" y="1119592"/>
                  <a:pt x="11491" y="1109114"/>
                </a:cubicBezTo>
                <a:lnTo>
                  <a:pt x="57688" y="972240"/>
                </a:lnTo>
                <a:lnTo>
                  <a:pt x="182656" y="601908"/>
                </a:lnTo>
                <a:lnTo>
                  <a:pt x="203515" y="539996"/>
                </a:lnTo>
                <a:lnTo>
                  <a:pt x="229614" y="462843"/>
                </a:lnTo>
                <a:lnTo>
                  <a:pt x="335532" y="148899"/>
                </a:lnTo>
                <a:cubicBezTo>
                  <a:pt x="336008" y="147566"/>
                  <a:pt x="336389" y="146232"/>
                  <a:pt x="336961" y="144994"/>
                </a:cubicBezTo>
                <a:cubicBezTo>
                  <a:pt x="376966" y="32980"/>
                  <a:pt x="499648" y="-26647"/>
                  <a:pt x="612900" y="11549"/>
                </a:cubicBezTo>
                <a:lnTo>
                  <a:pt x="774444" y="66032"/>
                </a:lnTo>
                <a:lnTo>
                  <a:pt x="839690" y="88034"/>
                </a:lnTo>
                <a:lnTo>
                  <a:pt x="1229453" y="219575"/>
                </a:lnTo>
                <a:lnTo>
                  <a:pt x="1410524" y="280630"/>
                </a:lnTo>
                <a:lnTo>
                  <a:pt x="1475865" y="302728"/>
                </a:lnTo>
                <a:lnTo>
                  <a:pt x="1573115" y="335494"/>
                </a:lnTo>
                <a:cubicBezTo>
                  <a:pt x="1601119" y="344924"/>
                  <a:pt x="1625884" y="359497"/>
                  <a:pt x="1646839" y="377785"/>
                </a:cubicBezTo>
                <a:cubicBezTo>
                  <a:pt x="1698941" y="423219"/>
                  <a:pt x="1727230" y="491609"/>
                  <a:pt x="1721229" y="561522"/>
                </a:cubicBezTo>
                <a:close/>
              </a:path>
            </a:pathLst>
          </a:custGeom>
          <a:solidFill>
            <a:schemeClr val="tx2"/>
          </a:solidFill>
          <a:ln w="9525" cap="flat">
            <a:noFill/>
            <a:prstDash val="solid"/>
            <a:miter/>
          </a:ln>
        </p:spPr>
        <p:txBody>
          <a:bodyPr rtlCol="0" anchor="ctr"/>
          <a:lstStyle/>
          <a:p>
            <a:endParaRPr lang="fr-FR"/>
          </a:p>
        </p:txBody>
      </p:sp>
      <p:grpSp>
        <p:nvGrpSpPr>
          <p:cNvPr id="29" name="Graphique 37">
            <a:extLst>
              <a:ext uri="{FF2B5EF4-FFF2-40B4-BE49-F238E27FC236}">
                <a16:creationId xmlns:a16="http://schemas.microsoft.com/office/drawing/2014/main" id="{EB3872BD-184B-4D45-B8C2-CF2605487C8F}"/>
              </a:ext>
            </a:extLst>
          </p:cNvPr>
          <p:cNvGrpSpPr/>
          <p:nvPr/>
        </p:nvGrpSpPr>
        <p:grpSpPr>
          <a:xfrm>
            <a:off x="3792098" y="2258597"/>
            <a:ext cx="1721453" cy="1598374"/>
            <a:chOff x="3792098" y="2258597"/>
            <a:chExt cx="1721453" cy="1598374"/>
          </a:xfrm>
          <a:solidFill>
            <a:schemeClr val="bg2"/>
          </a:solidFill>
        </p:grpSpPr>
        <p:sp>
          <p:nvSpPr>
            <p:cNvPr id="30" name="Forme libre : forme 29">
              <a:extLst>
                <a:ext uri="{FF2B5EF4-FFF2-40B4-BE49-F238E27FC236}">
                  <a16:creationId xmlns:a16="http://schemas.microsoft.com/office/drawing/2014/main" id="{110C3240-3457-4038-81FA-49096EEBAE3C}"/>
                </a:ext>
              </a:extLst>
            </p:cNvPr>
            <p:cNvSpPr/>
            <p:nvPr/>
          </p:nvSpPr>
          <p:spPr>
            <a:xfrm>
              <a:off x="3994600" y="2258597"/>
              <a:ext cx="462724" cy="461581"/>
            </a:xfrm>
            <a:custGeom>
              <a:avLst/>
              <a:gdLst>
                <a:gd name="connsiteX0" fmla="*/ 462725 w 462724"/>
                <a:gd name="connsiteY0" fmla="*/ 230791 h 461581"/>
                <a:gd name="connsiteX1" fmla="*/ 231362 w 462724"/>
                <a:gd name="connsiteY1" fmla="*/ 461582 h 461581"/>
                <a:gd name="connsiteX2" fmla="*/ 0 w 462724"/>
                <a:gd name="connsiteY2" fmla="*/ 230791 h 461581"/>
                <a:gd name="connsiteX3" fmla="*/ 231362 w 462724"/>
                <a:gd name="connsiteY3" fmla="*/ 0 h 461581"/>
                <a:gd name="connsiteX4" fmla="*/ 462725 w 462724"/>
                <a:gd name="connsiteY4" fmla="*/ 230791 h 46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24" h="461581">
                  <a:moveTo>
                    <a:pt x="462725" y="230791"/>
                  </a:moveTo>
                  <a:cubicBezTo>
                    <a:pt x="462725" y="358253"/>
                    <a:pt x="359140" y="461582"/>
                    <a:pt x="231362" y="461582"/>
                  </a:cubicBezTo>
                  <a:cubicBezTo>
                    <a:pt x="103584" y="461582"/>
                    <a:pt x="0" y="358253"/>
                    <a:pt x="0" y="230791"/>
                  </a:cubicBezTo>
                  <a:cubicBezTo>
                    <a:pt x="0" y="103329"/>
                    <a:pt x="103584" y="0"/>
                    <a:pt x="231362" y="0"/>
                  </a:cubicBezTo>
                  <a:cubicBezTo>
                    <a:pt x="359140" y="0"/>
                    <a:pt x="462725" y="103329"/>
                    <a:pt x="462725" y="230791"/>
                  </a:cubicBezTo>
                  <a:close/>
                </a:path>
              </a:pathLst>
            </a:custGeom>
            <a:grpFill/>
            <a:ln w="9525" cap="flat">
              <a:noFill/>
              <a:prstDash val="solid"/>
              <a:miter/>
            </a:ln>
          </p:spPr>
          <p:txBody>
            <a:bodyPr rtlCol="0" anchor="ctr"/>
            <a:lstStyle/>
            <a:p>
              <a:endParaRPr lang="fr-FR"/>
            </a:p>
          </p:txBody>
        </p:sp>
        <p:sp>
          <p:nvSpPr>
            <p:cNvPr id="31" name="Forme libre : forme 30">
              <a:extLst>
                <a:ext uri="{FF2B5EF4-FFF2-40B4-BE49-F238E27FC236}">
                  <a16:creationId xmlns:a16="http://schemas.microsoft.com/office/drawing/2014/main" id="{5772726A-AFC9-4775-9E41-572D7E8E33B7}"/>
                </a:ext>
              </a:extLst>
            </p:cNvPr>
            <p:cNvSpPr/>
            <p:nvPr/>
          </p:nvSpPr>
          <p:spPr>
            <a:xfrm>
              <a:off x="4977675" y="2258597"/>
              <a:ext cx="462724" cy="461581"/>
            </a:xfrm>
            <a:custGeom>
              <a:avLst/>
              <a:gdLst>
                <a:gd name="connsiteX0" fmla="*/ 462724 w 462724"/>
                <a:gd name="connsiteY0" fmla="*/ 230791 h 461581"/>
                <a:gd name="connsiteX1" fmla="*/ 231362 w 462724"/>
                <a:gd name="connsiteY1" fmla="*/ 461582 h 461581"/>
                <a:gd name="connsiteX2" fmla="*/ 0 w 462724"/>
                <a:gd name="connsiteY2" fmla="*/ 230791 h 461581"/>
                <a:gd name="connsiteX3" fmla="*/ 231362 w 462724"/>
                <a:gd name="connsiteY3" fmla="*/ 0 h 461581"/>
                <a:gd name="connsiteX4" fmla="*/ 462724 w 462724"/>
                <a:gd name="connsiteY4" fmla="*/ 230791 h 46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24" h="461581">
                  <a:moveTo>
                    <a:pt x="462724" y="230791"/>
                  </a:moveTo>
                  <a:cubicBezTo>
                    <a:pt x="462724" y="358253"/>
                    <a:pt x="359140" y="461582"/>
                    <a:pt x="231362" y="461582"/>
                  </a:cubicBezTo>
                  <a:cubicBezTo>
                    <a:pt x="103584" y="461582"/>
                    <a:pt x="0" y="358253"/>
                    <a:pt x="0" y="230791"/>
                  </a:cubicBezTo>
                  <a:cubicBezTo>
                    <a:pt x="0" y="103329"/>
                    <a:pt x="103584" y="0"/>
                    <a:pt x="231362" y="0"/>
                  </a:cubicBezTo>
                  <a:cubicBezTo>
                    <a:pt x="359140" y="0"/>
                    <a:pt x="462724" y="103329"/>
                    <a:pt x="462724" y="230791"/>
                  </a:cubicBezTo>
                  <a:close/>
                </a:path>
              </a:pathLst>
            </a:custGeom>
            <a:grpFill/>
            <a:ln w="9525" cap="flat">
              <a:noFill/>
              <a:prstDash val="solid"/>
              <a:miter/>
            </a:ln>
          </p:spPr>
          <p:txBody>
            <a:bodyPr rtlCol="0" anchor="ctr"/>
            <a:lstStyle/>
            <a:p>
              <a:endParaRPr lang="fr-FR"/>
            </a:p>
          </p:txBody>
        </p:sp>
        <p:sp>
          <p:nvSpPr>
            <p:cNvPr id="32" name="Forme libre : forme 31">
              <a:extLst>
                <a:ext uri="{FF2B5EF4-FFF2-40B4-BE49-F238E27FC236}">
                  <a16:creationId xmlns:a16="http://schemas.microsoft.com/office/drawing/2014/main" id="{312615D5-0B94-41DB-A55C-A938550FB161}"/>
                </a:ext>
              </a:extLst>
            </p:cNvPr>
            <p:cNvSpPr/>
            <p:nvPr/>
          </p:nvSpPr>
          <p:spPr>
            <a:xfrm>
              <a:off x="3792098" y="2673982"/>
              <a:ext cx="433863" cy="663606"/>
            </a:xfrm>
            <a:custGeom>
              <a:avLst/>
              <a:gdLst>
                <a:gd name="connsiteX0" fmla="*/ 86868 w 433863"/>
                <a:gd name="connsiteY0" fmla="*/ 663607 h 663606"/>
                <a:gd name="connsiteX1" fmla="*/ 433864 w 433863"/>
                <a:gd name="connsiteY1" fmla="*/ 663607 h 663606"/>
                <a:gd name="connsiteX2" fmla="*/ 433864 w 433863"/>
                <a:gd name="connsiteY2" fmla="*/ 605885 h 663606"/>
                <a:gd name="connsiteX3" fmla="*/ 202502 w 433863"/>
                <a:gd name="connsiteY3" fmla="*/ 605885 h 663606"/>
                <a:gd name="connsiteX4" fmla="*/ 202502 w 433863"/>
                <a:gd name="connsiteY4" fmla="*/ 432816 h 663606"/>
                <a:gd name="connsiteX5" fmla="*/ 173545 w 433863"/>
                <a:gd name="connsiteY5" fmla="*/ 403955 h 663606"/>
                <a:gd name="connsiteX6" fmla="*/ 144590 w 433863"/>
                <a:gd name="connsiteY6" fmla="*/ 432816 h 663606"/>
                <a:gd name="connsiteX7" fmla="*/ 144590 w 433863"/>
                <a:gd name="connsiteY7" fmla="*/ 605885 h 663606"/>
                <a:gd name="connsiteX8" fmla="*/ 86773 w 433863"/>
                <a:gd name="connsiteY8" fmla="*/ 605885 h 663606"/>
                <a:gd name="connsiteX9" fmla="*/ 57817 w 433863"/>
                <a:gd name="connsiteY9" fmla="*/ 577025 h 663606"/>
                <a:gd name="connsiteX10" fmla="*/ 57817 w 433863"/>
                <a:gd name="connsiteY10" fmla="*/ 227933 h 663606"/>
                <a:gd name="connsiteX11" fmla="*/ 229838 w 433863"/>
                <a:gd name="connsiteY11" fmla="*/ 56293 h 663606"/>
                <a:gd name="connsiteX12" fmla="*/ 276130 w 433863"/>
                <a:gd name="connsiteY12" fmla="*/ 56293 h 663606"/>
                <a:gd name="connsiteX13" fmla="*/ 212503 w 433863"/>
                <a:gd name="connsiteY13" fmla="*/ 0 h 663606"/>
                <a:gd name="connsiteX14" fmla="*/ 0 w 433863"/>
                <a:gd name="connsiteY14" fmla="*/ 227933 h 663606"/>
                <a:gd name="connsiteX15" fmla="*/ 0 w 433863"/>
                <a:gd name="connsiteY15" fmla="*/ 577025 h 663606"/>
                <a:gd name="connsiteX16" fmla="*/ 86773 w 433863"/>
                <a:gd name="connsiteY16" fmla="*/ 663607 h 66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3863" h="663606">
                  <a:moveTo>
                    <a:pt x="86868" y="663607"/>
                  </a:moveTo>
                  <a:lnTo>
                    <a:pt x="433864" y="663607"/>
                  </a:lnTo>
                  <a:lnTo>
                    <a:pt x="433864" y="605885"/>
                  </a:lnTo>
                  <a:lnTo>
                    <a:pt x="202502" y="605885"/>
                  </a:lnTo>
                  <a:lnTo>
                    <a:pt x="202502" y="432816"/>
                  </a:lnTo>
                  <a:cubicBezTo>
                    <a:pt x="202502" y="416909"/>
                    <a:pt x="189452" y="403955"/>
                    <a:pt x="173545" y="403955"/>
                  </a:cubicBezTo>
                  <a:cubicBezTo>
                    <a:pt x="157639" y="403955"/>
                    <a:pt x="144590" y="416909"/>
                    <a:pt x="144590" y="432816"/>
                  </a:cubicBezTo>
                  <a:lnTo>
                    <a:pt x="144590" y="605885"/>
                  </a:lnTo>
                  <a:lnTo>
                    <a:pt x="86773" y="605885"/>
                  </a:lnTo>
                  <a:cubicBezTo>
                    <a:pt x="70866" y="605885"/>
                    <a:pt x="57817" y="592931"/>
                    <a:pt x="57817" y="577025"/>
                  </a:cubicBezTo>
                  <a:lnTo>
                    <a:pt x="57817" y="227933"/>
                  </a:lnTo>
                  <a:cubicBezTo>
                    <a:pt x="57817" y="132683"/>
                    <a:pt x="134398" y="56293"/>
                    <a:pt x="229838" y="56293"/>
                  </a:cubicBezTo>
                  <a:lnTo>
                    <a:pt x="276130" y="56293"/>
                  </a:lnTo>
                  <a:cubicBezTo>
                    <a:pt x="251555" y="40386"/>
                    <a:pt x="229838" y="21717"/>
                    <a:pt x="212503" y="0"/>
                  </a:cubicBezTo>
                  <a:cubicBezTo>
                    <a:pt x="93917" y="8668"/>
                    <a:pt x="0" y="108204"/>
                    <a:pt x="0" y="227933"/>
                  </a:cubicBezTo>
                  <a:lnTo>
                    <a:pt x="0" y="577025"/>
                  </a:lnTo>
                  <a:cubicBezTo>
                    <a:pt x="0" y="624650"/>
                    <a:pt x="39053" y="663607"/>
                    <a:pt x="86773" y="663607"/>
                  </a:cubicBezTo>
                  <a:close/>
                </a:path>
              </a:pathLst>
            </a:custGeom>
            <a:grpFill/>
            <a:ln w="9525" cap="flat">
              <a:noFill/>
              <a:prstDash val="solid"/>
              <a:miter/>
            </a:ln>
          </p:spPr>
          <p:txBody>
            <a:bodyPr rtlCol="0" anchor="ctr"/>
            <a:lstStyle/>
            <a:p>
              <a:endParaRPr lang="fr-FR"/>
            </a:p>
          </p:txBody>
        </p:sp>
        <p:sp>
          <p:nvSpPr>
            <p:cNvPr id="33" name="Forme libre : forme 32">
              <a:extLst>
                <a:ext uri="{FF2B5EF4-FFF2-40B4-BE49-F238E27FC236}">
                  <a16:creationId xmlns:a16="http://schemas.microsoft.com/office/drawing/2014/main" id="{46940281-2E54-4871-A3B4-0545643B082B}"/>
                </a:ext>
              </a:extLst>
            </p:cNvPr>
            <p:cNvSpPr/>
            <p:nvPr/>
          </p:nvSpPr>
          <p:spPr>
            <a:xfrm>
              <a:off x="4283683" y="3063555"/>
              <a:ext cx="607314" cy="663606"/>
            </a:xfrm>
            <a:custGeom>
              <a:avLst/>
              <a:gdLst>
                <a:gd name="connsiteX0" fmla="*/ 95 w 607314"/>
                <a:gd name="connsiteY0" fmla="*/ 227933 h 663606"/>
                <a:gd name="connsiteX1" fmla="*/ 95 w 607314"/>
                <a:gd name="connsiteY1" fmla="*/ 577025 h 663606"/>
                <a:gd name="connsiteX2" fmla="*/ 86868 w 607314"/>
                <a:gd name="connsiteY2" fmla="*/ 663607 h 663606"/>
                <a:gd name="connsiteX3" fmla="*/ 607314 w 607314"/>
                <a:gd name="connsiteY3" fmla="*/ 663607 h 663606"/>
                <a:gd name="connsiteX4" fmla="*/ 607314 w 607314"/>
                <a:gd name="connsiteY4" fmla="*/ 605885 h 663606"/>
                <a:gd name="connsiteX5" fmla="*/ 202502 w 607314"/>
                <a:gd name="connsiteY5" fmla="*/ 605885 h 663606"/>
                <a:gd name="connsiteX6" fmla="*/ 202502 w 607314"/>
                <a:gd name="connsiteY6" fmla="*/ 432816 h 663606"/>
                <a:gd name="connsiteX7" fmla="*/ 173546 w 607314"/>
                <a:gd name="connsiteY7" fmla="*/ 403955 h 663606"/>
                <a:gd name="connsiteX8" fmla="*/ 144590 w 607314"/>
                <a:gd name="connsiteY8" fmla="*/ 432816 h 663606"/>
                <a:gd name="connsiteX9" fmla="*/ 144590 w 607314"/>
                <a:gd name="connsiteY9" fmla="*/ 605885 h 663606"/>
                <a:gd name="connsiteX10" fmla="*/ 86773 w 607314"/>
                <a:gd name="connsiteY10" fmla="*/ 605885 h 663606"/>
                <a:gd name="connsiteX11" fmla="*/ 57817 w 607314"/>
                <a:gd name="connsiteY11" fmla="*/ 577025 h 663606"/>
                <a:gd name="connsiteX12" fmla="*/ 57817 w 607314"/>
                <a:gd name="connsiteY12" fmla="*/ 227933 h 663606"/>
                <a:gd name="connsiteX13" fmla="*/ 229838 w 607314"/>
                <a:gd name="connsiteY13" fmla="*/ 56293 h 663606"/>
                <a:gd name="connsiteX14" fmla="*/ 261652 w 607314"/>
                <a:gd name="connsiteY14" fmla="*/ 56293 h 663606"/>
                <a:gd name="connsiteX15" fmla="*/ 205264 w 607314"/>
                <a:gd name="connsiteY15" fmla="*/ 0 h 663606"/>
                <a:gd name="connsiteX16" fmla="*/ 0 w 607314"/>
                <a:gd name="connsiteY16" fmla="*/ 227933 h 66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7314" h="663606">
                  <a:moveTo>
                    <a:pt x="95" y="227933"/>
                  </a:moveTo>
                  <a:lnTo>
                    <a:pt x="95" y="577025"/>
                  </a:lnTo>
                  <a:cubicBezTo>
                    <a:pt x="95" y="624650"/>
                    <a:pt x="39148" y="663607"/>
                    <a:pt x="86868" y="663607"/>
                  </a:cubicBezTo>
                  <a:lnTo>
                    <a:pt x="607314" y="663607"/>
                  </a:lnTo>
                  <a:lnTo>
                    <a:pt x="607314" y="605885"/>
                  </a:lnTo>
                  <a:lnTo>
                    <a:pt x="202502" y="605885"/>
                  </a:lnTo>
                  <a:lnTo>
                    <a:pt x="202502" y="432816"/>
                  </a:lnTo>
                  <a:cubicBezTo>
                    <a:pt x="202502" y="416909"/>
                    <a:pt x="189452" y="403955"/>
                    <a:pt x="173546" y="403955"/>
                  </a:cubicBezTo>
                  <a:cubicBezTo>
                    <a:pt x="157639" y="403955"/>
                    <a:pt x="144590" y="416909"/>
                    <a:pt x="144590" y="432816"/>
                  </a:cubicBezTo>
                  <a:lnTo>
                    <a:pt x="144590" y="605885"/>
                  </a:lnTo>
                  <a:lnTo>
                    <a:pt x="86773" y="605885"/>
                  </a:lnTo>
                  <a:cubicBezTo>
                    <a:pt x="70866" y="605885"/>
                    <a:pt x="57817" y="592931"/>
                    <a:pt x="57817" y="577025"/>
                  </a:cubicBezTo>
                  <a:lnTo>
                    <a:pt x="57817" y="227933"/>
                  </a:lnTo>
                  <a:cubicBezTo>
                    <a:pt x="57817" y="132683"/>
                    <a:pt x="134398" y="56293"/>
                    <a:pt x="229838" y="56293"/>
                  </a:cubicBezTo>
                  <a:lnTo>
                    <a:pt x="261652" y="56293"/>
                  </a:lnTo>
                  <a:cubicBezTo>
                    <a:pt x="239935" y="40386"/>
                    <a:pt x="221171" y="21717"/>
                    <a:pt x="205264" y="0"/>
                  </a:cubicBezTo>
                  <a:cubicBezTo>
                    <a:pt x="89630" y="12954"/>
                    <a:pt x="0" y="111062"/>
                    <a:pt x="0" y="227933"/>
                  </a:cubicBezTo>
                  <a:close/>
                </a:path>
              </a:pathLst>
            </a:custGeom>
            <a:grpFill/>
            <a:ln w="9525" cap="flat">
              <a:noFill/>
              <a:prstDash val="solid"/>
              <a:miter/>
            </a:ln>
          </p:spPr>
          <p:txBody>
            <a:bodyPr rtlCol="0" anchor="ctr"/>
            <a:lstStyle/>
            <a:p>
              <a:endParaRPr lang="fr-FR"/>
            </a:p>
          </p:txBody>
        </p:sp>
        <p:sp>
          <p:nvSpPr>
            <p:cNvPr id="35" name="Forme libre : forme 34">
              <a:extLst>
                <a:ext uri="{FF2B5EF4-FFF2-40B4-BE49-F238E27FC236}">
                  <a16:creationId xmlns:a16="http://schemas.microsoft.com/office/drawing/2014/main" id="{1D77B05F-779F-4672-B350-A9CAC74589F1}"/>
                </a:ext>
              </a:extLst>
            </p:cNvPr>
            <p:cNvSpPr/>
            <p:nvPr/>
          </p:nvSpPr>
          <p:spPr>
            <a:xfrm>
              <a:off x="4383506" y="2674173"/>
              <a:ext cx="127254" cy="63436"/>
            </a:xfrm>
            <a:custGeom>
              <a:avLst/>
              <a:gdLst>
                <a:gd name="connsiteX0" fmla="*/ 0 w 127254"/>
                <a:gd name="connsiteY0" fmla="*/ 57626 h 63436"/>
                <a:gd name="connsiteX1" fmla="*/ 46292 w 127254"/>
                <a:gd name="connsiteY1" fmla="*/ 57626 h 63436"/>
                <a:gd name="connsiteX2" fmla="*/ 89630 w 127254"/>
                <a:gd name="connsiteY2" fmla="*/ 63437 h 63436"/>
                <a:gd name="connsiteX3" fmla="*/ 127254 w 127254"/>
                <a:gd name="connsiteY3" fmla="*/ 14383 h 63436"/>
                <a:gd name="connsiteX4" fmla="*/ 63627 w 127254"/>
                <a:gd name="connsiteY4" fmla="*/ 0 h 63436"/>
                <a:gd name="connsiteX5" fmla="*/ 0 w 127254"/>
                <a:gd name="connsiteY5" fmla="*/ 57721 h 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54" h="63436">
                  <a:moveTo>
                    <a:pt x="0" y="57626"/>
                  </a:moveTo>
                  <a:lnTo>
                    <a:pt x="46292" y="57626"/>
                  </a:lnTo>
                  <a:cubicBezTo>
                    <a:pt x="60769" y="57626"/>
                    <a:pt x="75248" y="59055"/>
                    <a:pt x="89630" y="63437"/>
                  </a:cubicBezTo>
                  <a:cubicBezTo>
                    <a:pt x="101155" y="46101"/>
                    <a:pt x="112776" y="30290"/>
                    <a:pt x="127254" y="14383"/>
                  </a:cubicBezTo>
                  <a:cubicBezTo>
                    <a:pt x="106966" y="7144"/>
                    <a:pt x="86773" y="1429"/>
                    <a:pt x="63627" y="0"/>
                  </a:cubicBezTo>
                  <a:cubicBezTo>
                    <a:pt x="46292" y="21622"/>
                    <a:pt x="24575" y="41815"/>
                    <a:pt x="0" y="57721"/>
                  </a:cubicBezTo>
                  <a:close/>
                </a:path>
              </a:pathLst>
            </a:custGeom>
            <a:grpFill/>
            <a:ln w="9525" cap="flat">
              <a:noFill/>
              <a:prstDash val="solid"/>
              <a:miter/>
            </a:ln>
          </p:spPr>
          <p:txBody>
            <a:bodyPr rtlCol="0" anchor="ctr"/>
            <a:lstStyle/>
            <a:p>
              <a:endParaRPr lang="fr-FR"/>
            </a:p>
          </p:txBody>
        </p:sp>
        <p:sp>
          <p:nvSpPr>
            <p:cNvPr id="37" name="Forme libre : forme 36">
              <a:extLst>
                <a:ext uri="{FF2B5EF4-FFF2-40B4-BE49-F238E27FC236}">
                  <a16:creationId xmlns:a16="http://schemas.microsoft.com/office/drawing/2014/main" id="{EF535838-142A-445A-A235-CDED40737CF8}"/>
                </a:ext>
              </a:extLst>
            </p:cNvPr>
            <p:cNvSpPr/>
            <p:nvPr/>
          </p:nvSpPr>
          <p:spPr>
            <a:xfrm>
              <a:off x="4924240" y="2673982"/>
              <a:ext cx="127254" cy="63531"/>
            </a:xfrm>
            <a:custGeom>
              <a:avLst/>
              <a:gdLst>
                <a:gd name="connsiteX0" fmla="*/ 63627 w 127254"/>
                <a:gd name="connsiteY0" fmla="*/ 95 h 63531"/>
                <a:gd name="connsiteX1" fmla="*/ 0 w 127254"/>
                <a:gd name="connsiteY1" fmla="*/ 14478 h 63531"/>
                <a:gd name="connsiteX2" fmla="*/ 37624 w 127254"/>
                <a:gd name="connsiteY2" fmla="*/ 63532 h 63531"/>
                <a:gd name="connsiteX3" fmla="*/ 80963 w 127254"/>
                <a:gd name="connsiteY3" fmla="*/ 57722 h 63531"/>
                <a:gd name="connsiteX4" fmla="*/ 127254 w 127254"/>
                <a:gd name="connsiteY4" fmla="*/ 57722 h 63531"/>
                <a:gd name="connsiteX5" fmla="*/ 63627 w 127254"/>
                <a:gd name="connsiteY5" fmla="*/ 0 h 6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54" h="63531">
                  <a:moveTo>
                    <a:pt x="63627" y="95"/>
                  </a:moveTo>
                  <a:cubicBezTo>
                    <a:pt x="41910" y="1524"/>
                    <a:pt x="20288" y="7334"/>
                    <a:pt x="0" y="14478"/>
                  </a:cubicBezTo>
                  <a:cubicBezTo>
                    <a:pt x="14478" y="28861"/>
                    <a:pt x="27432" y="44768"/>
                    <a:pt x="37624" y="63532"/>
                  </a:cubicBezTo>
                  <a:cubicBezTo>
                    <a:pt x="50673" y="60674"/>
                    <a:pt x="65056" y="57722"/>
                    <a:pt x="80963" y="57722"/>
                  </a:cubicBezTo>
                  <a:lnTo>
                    <a:pt x="127254" y="57722"/>
                  </a:lnTo>
                  <a:cubicBezTo>
                    <a:pt x="102680" y="41815"/>
                    <a:pt x="80963" y="21622"/>
                    <a:pt x="63627" y="0"/>
                  </a:cubicBezTo>
                  <a:close/>
                </a:path>
              </a:pathLst>
            </a:custGeom>
            <a:grpFill/>
            <a:ln w="9525" cap="flat">
              <a:noFill/>
              <a:prstDash val="solid"/>
              <a:miter/>
            </a:ln>
          </p:spPr>
          <p:txBody>
            <a:bodyPr rtlCol="0" anchor="ctr"/>
            <a:lstStyle/>
            <a:p>
              <a:endParaRPr lang="fr-FR"/>
            </a:p>
          </p:txBody>
        </p:sp>
        <p:sp>
          <p:nvSpPr>
            <p:cNvPr id="39" name="Forme libre : forme 38">
              <a:extLst>
                <a:ext uri="{FF2B5EF4-FFF2-40B4-BE49-F238E27FC236}">
                  <a16:creationId xmlns:a16="http://schemas.microsoft.com/office/drawing/2014/main" id="{DB861A59-9E93-44F2-857D-1B01722B4B32}"/>
                </a:ext>
              </a:extLst>
            </p:cNvPr>
            <p:cNvSpPr/>
            <p:nvPr/>
          </p:nvSpPr>
          <p:spPr>
            <a:xfrm>
              <a:off x="4587072" y="3168806"/>
              <a:ext cx="227534" cy="399573"/>
            </a:xfrm>
            <a:custGeom>
              <a:avLst/>
              <a:gdLst>
                <a:gd name="connsiteX0" fmla="*/ 58180 w 227534"/>
                <a:gd name="connsiteY0" fmla="*/ 0 h 399573"/>
                <a:gd name="connsiteX1" fmla="*/ 364 w 227534"/>
                <a:gd name="connsiteY1" fmla="*/ 263938 h 399573"/>
                <a:gd name="connsiteX2" fmla="*/ 7603 w 227534"/>
                <a:gd name="connsiteY2" fmla="*/ 289941 h 399573"/>
                <a:gd name="connsiteX3" fmla="*/ 108853 w 227534"/>
                <a:gd name="connsiteY3" fmla="*/ 390906 h 399573"/>
                <a:gd name="connsiteX4" fmla="*/ 129142 w 227534"/>
                <a:gd name="connsiteY4" fmla="*/ 399574 h 399573"/>
                <a:gd name="connsiteX5" fmla="*/ 149430 w 227534"/>
                <a:gd name="connsiteY5" fmla="*/ 390906 h 399573"/>
                <a:gd name="connsiteX6" fmla="*/ 227535 w 227534"/>
                <a:gd name="connsiteY6" fmla="*/ 312991 h 399573"/>
                <a:gd name="connsiteX7" fmla="*/ 194293 w 227534"/>
                <a:gd name="connsiteY7" fmla="*/ 188976 h 399573"/>
                <a:gd name="connsiteX8" fmla="*/ 217438 w 227534"/>
                <a:gd name="connsiteY8" fmla="*/ 83629 h 399573"/>
                <a:gd name="connsiteX9" fmla="*/ 202960 w 227534"/>
                <a:gd name="connsiteY9" fmla="*/ 0 h 399573"/>
                <a:gd name="connsiteX10" fmla="*/ 145144 w 227534"/>
                <a:gd name="connsiteY10" fmla="*/ 8668 h 399573"/>
                <a:gd name="connsiteX11" fmla="*/ 200103 w 227534"/>
                <a:gd name="connsiteY11" fmla="*/ 259652 h 399573"/>
                <a:gd name="connsiteX12" fmla="*/ 130666 w 227534"/>
                <a:gd name="connsiteY12" fmla="*/ 328898 h 399573"/>
                <a:gd name="connsiteX13" fmla="*/ 61228 w 227534"/>
                <a:gd name="connsiteY13" fmla="*/ 259652 h 399573"/>
                <a:gd name="connsiteX14" fmla="*/ 116188 w 227534"/>
                <a:gd name="connsiteY14" fmla="*/ 8668 h 399573"/>
                <a:gd name="connsiteX15" fmla="*/ 58371 w 227534"/>
                <a:gd name="connsiteY15" fmla="*/ 0 h 39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534" h="399573">
                  <a:moveTo>
                    <a:pt x="58180" y="0"/>
                  </a:moveTo>
                  <a:lnTo>
                    <a:pt x="364" y="263938"/>
                  </a:lnTo>
                  <a:cubicBezTo>
                    <a:pt x="-1065" y="274034"/>
                    <a:pt x="1792" y="284131"/>
                    <a:pt x="7603" y="289941"/>
                  </a:cubicBezTo>
                  <a:lnTo>
                    <a:pt x="108853" y="390906"/>
                  </a:lnTo>
                  <a:cubicBezTo>
                    <a:pt x="114664" y="396716"/>
                    <a:pt x="121903" y="399574"/>
                    <a:pt x="129142" y="399574"/>
                  </a:cubicBezTo>
                  <a:cubicBezTo>
                    <a:pt x="136381" y="399574"/>
                    <a:pt x="143620" y="396716"/>
                    <a:pt x="149430" y="390906"/>
                  </a:cubicBezTo>
                  <a:lnTo>
                    <a:pt x="227535" y="312991"/>
                  </a:lnTo>
                  <a:cubicBezTo>
                    <a:pt x="207247" y="276892"/>
                    <a:pt x="194293" y="233648"/>
                    <a:pt x="194293" y="188976"/>
                  </a:cubicBezTo>
                  <a:cubicBezTo>
                    <a:pt x="194293" y="151448"/>
                    <a:pt x="202960" y="115443"/>
                    <a:pt x="217438" y="83629"/>
                  </a:cubicBezTo>
                  <a:lnTo>
                    <a:pt x="202960" y="0"/>
                  </a:lnTo>
                  <a:cubicBezTo>
                    <a:pt x="184196" y="4286"/>
                    <a:pt x="165337" y="7239"/>
                    <a:pt x="145144" y="8668"/>
                  </a:cubicBezTo>
                  <a:lnTo>
                    <a:pt x="200103" y="259652"/>
                  </a:lnTo>
                  <a:lnTo>
                    <a:pt x="130666" y="328898"/>
                  </a:lnTo>
                  <a:lnTo>
                    <a:pt x="61228" y="259652"/>
                  </a:lnTo>
                  <a:lnTo>
                    <a:pt x="116188" y="8668"/>
                  </a:lnTo>
                  <a:cubicBezTo>
                    <a:pt x="95899" y="7239"/>
                    <a:pt x="77135" y="4381"/>
                    <a:pt x="58371" y="0"/>
                  </a:cubicBezTo>
                  <a:close/>
                </a:path>
              </a:pathLst>
            </a:custGeom>
            <a:grpFill/>
            <a:ln w="9525" cap="flat">
              <a:noFill/>
              <a:prstDash val="solid"/>
              <a:miter/>
            </a:ln>
          </p:spPr>
          <p:txBody>
            <a:bodyPr rtlCol="0" anchor="ctr"/>
            <a:lstStyle/>
            <a:p>
              <a:endParaRPr lang="fr-FR"/>
            </a:p>
          </p:txBody>
        </p:sp>
        <p:sp>
          <p:nvSpPr>
            <p:cNvPr id="41" name="Forme libre : forme 40">
              <a:extLst>
                <a:ext uri="{FF2B5EF4-FFF2-40B4-BE49-F238E27FC236}">
                  <a16:creationId xmlns:a16="http://schemas.microsoft.com/office/drawing/2014/main" id="{2F619043-BE81-48F0-8D1D-DE022797A3F3}"/>
                </a:ext>
              </a:extLst>
            </p:cNvPr>
            <p:cNvSpPr/>
            <p:nvPr/>
          </p:nvSpPr>
          <p:spPr>
            <a:xfrm>
              <a:off x="4097678" y="2754088"/>
              <a:ext cx="260950" cy="399668"/>
            </a:xfrm>
            <a:custGeom>
              <a:avLst/>
              <a:gdLst>
                <a:gd name="connsiteX0" fmla="*/ 260396 w 260950"/>
                <a:gd name="connsiteY0" fmla="*/ 264033 h 399668"/>
                <a:gd name="connsiteX1" fmla="*/ 203437 w 260950"/>
                <a:gd name="connsiteY1" fmla="*/ 4000 h 399668"/>
                <a:gd name="connsiteX2" fmla="*/ 202770 w 260950"/>
                <a:gd name="connsiteY2" fmla="*/ 0 h 399668"/>
                <a:gd name="connsiteX3" fmla="*/ 202579 w 260950"/>
                <a:gd name="connsiteY3" fmla="*/ 0 h 399668"/>
                <a:gd name="connsiteX4" fmla="*/ 144763 w 260950"/>
                <a:gd name="connsiteY4" fmla="*/ 8668 h 399668"/>
                <a:gd name="connsiteX5" fmla="*/ 199722 w 260950"/>
                <a:gd name="connsiteY5" fmla="*/ 259652 h 399668"/>
                <a:gd name="connsiteX6" fmla="*/ 130380 w 260950"/>
                <a:gd name="connsiteY6" fmla="*/ 328803 h 399668"/>
                <a:gd name="connsiteX7" fmla="*/ 61038 w 260950"/>
                <a:gd name="connsiteY7" fmla="*/ 259652 h 399668"/>
                <a:gd name="connsiteX8" fmla="*/ 115997 w 260950"/>
                <a:gd name="connsiteY8" fmla="*/ 8668 h 399668"/>
                <a:gd name="connsiteX9" fmla="*/ 58180 w 260950"/>
                <a:gd name="connsiteY9" fmla="*/ 0 h 399668"/>
                <a:gd name="connsiteX10" fmla="*/ 57990 w 260950"/>
                <a:gd name="connsiteY10" fmla="*/ 0 h 399668"/>
                <a:gd name="connsiteX11" fmla="*/ 57323 w 260950"/>
                <a:gd name="connsiteY11" fmla="*/ 4000 h 399668"/>
                <a:gd name="connsiteX12" fmla="*/ 364 w 260950"/>
                <a:gd name="connsiteY12" fmla="*/ 264033 h 399668"/>
                <a:gd name="connsiteX13" fmla="*/ 7603 w 260950"/>
                <a:gd name="connsiteY13" fmla="*/ 290036 h 399668"/>
                <a:gd name="connsiteX14" fmla="*/ 108853 w 260950"/>
                <a:gd name="connsiteY14" fmla="*/ 391001 h 399668"/>
                <a:gd name="connsiteX15" fmla="*/ 129142 w 260950"/>
                <a:gd name="connsiteY15" fmla="*/ 399669 h 399668"/>
                <a:gd name="connsiteX16" fmla="*/ 130475 w 260950"/>
                <a:gd name="connsiteY16" fmla="*/ 399574 h 399668"/>
                <a:gd name="connsiteX17" fmla="*/ 131809 w 260950"/>
                <a:gd name="connsiteY17" fmla="*/ 399669 h 399668"/>
                <a:gd name="connsiteX18" fmla="*/ 152097 w 260950"/>
                <a:gd name="connsiteY18" fmla="*/ 391001 h 399668"/>
                <a:gd name="connsiteX19" fmla="*/ 253348 w 260950"/>
                <a:gd name="connsiteY19" fmla="*/ 290036 h 399668"/>
                <a:gd name="connsiteX20" fmla="*/ 260587 w 260950"/>
                <a:gd name="connsiteY20" fmla="*/ 264033 h 39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0950" h="399668">
                  <a:moveTo>
                    <a:pt x="260396" y="264033"/>
                  </a:moveTo>
                  <a:lnTo>
                    <a:pt x="203437" y="4000"/>
                  </a:lnTo>
                  <a:lnTo>
                    <a:pt x="202770" y="0"/>
                  </a:lnTo>
                  <a:lnTo>
                    <a:pt x="202579" y="0"/>
                  </a:lnTo>
                  <a:cubicBezTo>
                    <a:pt x="183815" y="4286"/>
                    <a:pt x="164956" y="7239"/>
                    <a:pt x="144763" y="8668"/>
                  </a:cubicBezTo>
                  <a:lnTo>
                    <a:pt x="199722" y="259652"/>
                  </a:lnTo>
                  <a:lnTo>
                    <a:pt x="130380" y="328803"/>
                  </a:lnTo>
                  <a:lnTo>
                    <a:pt x="61038" y="259652"/>
                  </a:lnTo>
                  <a:lnTo>
                    <a:pt x="115997" y="8668"/>
                  </a:lnTo>
                  <a:cubicBezTo>
                    <a:pt x="95804" y="7239"/>
                    <a:pt x="76945" y="4381"/>
                    <a:pt x="58180" y="0"/>
                  </a:cubicBezTo>
                  <a:lnTo>
                    <a:pt x="57990" y="0"/>
                  </a:lnTo>
                  <a:lnTo>
                    <a:pt x="57323" y="4000"/>
                  </a:lnTo>
                  <a:lnTo>
                    <a:pt x="364" y="264033"/>
                  </a:lnTo>
                  <a:cubicBezTo>
                    <a:pt x="-1065" y="274130"/>
                    <a:pt x="1792" y="284226"/>
                    <a:pt x="7603" y="290036"/>
                  </a:cubicBezTo>
                  <a:lnTo>
                    <a:pt x="108853" y="391001"/>
                  </a:lnTo>
                  <a:cubicBezTo>
                    <a:pt x="114664" y="396812"/>
                    <a:pt x="121903" y="399669"/>
                    <a:pt x="129142" y="399669"/>
                  </a:cubicBezTo>
                  <a:cubicBezTo>
                    <a:pt x="129618" y="399669"/>
                    <a:pt x="129999" y="399574"/>
                    <a:pt x="130475" y="399574"/>
                  </a:cubicBezTo>
                  <a:cubicBezTo>
                    <a:pt x="130951" y="399574"/>
                    <a:pt x="131332" y="399669"/>
                    <a:pt x="131809" y="399669"/>
                  </a:cubicBezTo>
                  <a:cubicBezTo>
                    <a:pt x="139048" y="399669"/>
                    <a:pt x="146287" y="396812"/>
                    <a:pt x="152097" y="391001"/>
                  </a:cubicBezTo>
                  <a:lnTo>
                    <a:pt x="253348" y="290036"/>
                  </a:lnTo>
                  <a:cubicBezTo>
                    <a:pt x="259158" y="284226"/>
                    <a:pt x="262015" y="274130"/>
                    <a:pt x="260587" y="264033"/>
                  </a:cubicBezTo>
                  <a:close/>
                </a:path>
              </a:pathLst>
            </a:custGeom>
            <a:grpFill/>
            <a:ln w="9525" cap="flat">
              <a:noFill/>
              <a:prstDash val="solid"/>
              <a:miter/>
            </a:ln>
          </p:spPr>
          <p:txBody>
            <a:bodyPr rtlCol="0" anchor="ctr"/>
            <a:lstStyle/>
            <a:p>
              <a:endParaRPr lang="fr-FR"/>
            </a:p>
          </p:txBody>
        </p:sp>
        <p:sp>
          <p:nvSpPr>
            <p:cNvPr id="42" name="Forme libre : forme 41">
              <a:extLst>
                <a:ext uri="{FF2B5EF4-FFF2-40B4-BE49-F238E27FC236}">
                  <a16:creationId xmlns:a16="http://schemas.microsoft.com/office/drawing/2014/main" id="{A27514A4-51E3-44EC-AD05-9D48DC7FAB53}"/>
                </a:ext>
              </a:extLst>
            </p:cNvPr>
            <p:cNvSpPr/>
            <p:nvPr/>
          </p:nvSpPr>
          <p:spPr>
            <a:xfrm>
              <a:off x="5086658" y="2754088"/>
              <a:ext cx="260950" cy="399668"/>
            </a:xfrm>
            <a:custGeom>
              <a:avLst/>
              <a:gdLst>
                <a:gd name="connsiteX0" fmla="*/ 260396 w 260950"/>
                <a:gd name="connsiteY0" fmla="*/ 264033 h 399668"/>
                <a:gd name="connsiteX1" fmla="*/ 203437 w 260950"/>
                <a:gd name="connsiteY1" fmla="*/ 4000 h 399668"/>
                <a:gd name="connsiteX2" fmla="*/ 202770 w 260950"/>
                <a:gd name="connsiteY2" fmla="*/ 0 h 399668"/>
                <a:gd name="connsiteX3" fmla="*/ 202579 w 260950"/>
                <a:gd name="connsiteY3" fmla="*/ 0 h 399668"/>
                <a:gd name="connsiteX4" fmla="*/ 144763 w 260950"/>
                <a:gd name="connsiteY4" fmla="*/ 8668 h 399668"/>
                <a:gd name="connsiteX5" fmla="*/ 199722 w 260950"/>
                <a:gd name="connsiteY5" fmla="*/ 259652 h 399668"/>
                <a:gd name="connsiteX6" fmla="*/ 130380 w 260950"/>
                <a:gd name="connsiteY6" fmla="*/ 328803 h 399668"/>
                <a:gd name="connsiteX7" fmla="*/ 61038 w 260950"/>
                <a:gd name="connsiteY7" fmla="*/ 259652 h 399668"/>
                <a:gd name="connsiteX8" fmla="*/ 115997 w 260950"/>
                <a:gd name="connsiteY8" fmla="*/ 8668 h 399668"/>
                <a:gd name="connsiteX9" fmla="*/ 58180 w 260950"/>
                <a:gd name="connsiteY9" fmla="*/ 0 h 399668"/>
                <a:gd name="connsiteX10" fmla="*/ 57990 w 260950"/>
                <a:gd name="connsiteY10" fmla="*/ 0 h 399668"/>
                <a:gd name="connsiteX11" fmla="*/ 57323 w 260950"/>
                <a:gd name="connsiteY11" fmla="*/ 4000 h 399668"/>
                <a:gd name="connsiteX12" fmla="*/ 364 w 260950"/>
                <a:gd name="connsiteY12" fmla="*/ 264033 h 399668"/>
                <a:gd name="connsiteX13" fmla="*/ 7603 w 260950"/>
                <a:gd name="connsiteY13" fmla="*/ 290036 h 399668"/>
                <a:gd name="connsiteX14" fmla="*/ 108853 w 260950"/>
                <a:gd name="connsiteY14" fmla="*/ 391001 h 399668"/>
                <a:gd name="connsiteX15" fmla="*/ 129142 w 260950"/>
                <a:gd name="connsiteY15" fmla="*/ 399669 h 399668"/>
                <a:gd name="connsiteX16" fmla="*/ 130475 w 260950"/>
                <a:gd name="connsiteY16" fmla="*/ 399574 h 399668"/>
                <a:gd name="connsiteX17" fmla="*/ 131809 w 260950"/>
                <a:gd name="connsiteY17" fmla="*/ 399669 h 399668"/>
                <a:gd name="connsiteX18" fmla="*/ 152097 w 260950"/>
                <a:gd name="connsiteY18" fmla="*/ 391001 h 399668"/>
                <a:gd name="connsiteX19" fmla="*/ 253348 w 260950"/>
                <a:gd name="connsiteY19" fmla="*/ 290036 h 399668"/>
                <a:gd name="connsiteX20" fmla="*/ 260587 w 260950"/>
                <a:gd name="connsiteY20" fmla="*/ 264033 h 39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0950" h="399668">
                  <a:moveTo>
                    <a:pt x="260396" y="264033"/>
                  </a:moveTo>
                  <a:lnTo>
                    <a:pt x="203437" y="4000"/>
                  </a:lnTo>
                  <a:lnTo>
                    <a:pt x="202770" y="0"/>
                  </a:lnTo>
                  <a:lnTo>
                    <a:pt x="202579" y="0"/>
                  </a:lnTo>
                  <a:cubicBezTo>
                    <a:pt x="183815" y="4286"/>
                    <a:pt x="164956" y="7239"/>
                    <a:pt x="144763" y="8668"/>
                  </a:cubicBezTo>
                  <a:lnTo>
                    <a:pt x="199722" y="259652"/>
                  </a:lnTo>
                  <a:lnTo>
                    <a:pt x="130380" y="328803"/>
                  </a:lnTo>
                  <a:lnTo>
                    <a:pt x="61038" y="259652"/>
                  </a:lnTo>
                  <a:lnTo>
                    <a:pt x="115997" y="8668"/>
                  </a:lnTo>
                  <a:cubicBezTo>
                    <a:pt x="95804" y="7239"/>
                    <a:pt x="76945" y="4381"/>
                    <a:pt x="58180" y="0"/>
                  </a:cubicBezTo>
                  <a:lnTo>
                    <a:pt x="57990" y="0"/>
                  </a:lnTo>
                  <a:lnTo>
                    <a:pt x="57323" y="4000"/>
                  </a:lnTo>
                  <a:lnTo>
                    <a:pt x="364" y="264033"/>
                  </a:lnTo>
                  <a:cubicBezTo>
                    <a:pt x="-1065" y="274130"/>
                    <a:pt x="1792" y="284226"/>
                    <a:pt x="7603" y="290036"/>
                  </a:cubicBezTo>
                  <a:lnTo>
                    <a:pt x="108853" y="391001"/>
                  </a:lnTo>
                  <a:cubicBezTo>
                    <a:pt x="114664" y="396812"/>
                    <a:pt x="121903" y="399669"/>
                    <a:pt x="129142" y="399669"/>
                  </a:cubicBezTo>
                  <a:cubicBezTo>
                    <a:pt x="129618" y="399669"/>
                    <a:pt x="129999" y="399574"/>
                    <a:pt x="130475" y="399574"/>
                  </a:cubicBezTo>
                  <a:cubicBezTo>
                    <a:pt x="130951" y="399574"/>
                    <a:pt x="131332" y="399669"/>
                    <a:pt x="131809" y="399669"/>
                  </a:cubicBezTo>
                  <a:cubicBezTo>
                    <a:pt x="139048" y="399669"/>
                    <a:pt x="146287" y="396812"/>
                    <a:pt x="152097" y="391001"/>
                  </a:cubicBezTo>
                  <a:lnTo>
                    <a:pt x="253348" y="290036"/>
                  </a:lnTo>
                  <a:cubicBezTo>
                    <a:pt x="259158" y="284226"/>
                    <a:pt x="262015" y="274130"/>
                    <a:pt x="260587" y="264033"/>
                  </a:cubicBezTo>
                  <a:close/>
                </a:path>
              </a:pathLst>
            </a:custGeom>
            <a:grpFill/>
            <a:ln w="9525" cap="flat">
              <a:noFill/>
              <a:prstDash val="solid"/>
              <a:miter/>
            </a:ln>
          </p:spPr>
          <p:txBody>
            <a:bodyPr rtlCol="0" anchor="ctr"/>
            <a:lstStyle/>
            <a:p>
              <a:endParaRPr lang="fr-FR"/>
            </a:p>
          </p:txBody>
        </p:sp>
        <p:sp>
          <p:nvSpPr>
            <p:cNvPr id="47" name="Forme libre : forme 46">
              <a:extLst>
                <a:ext uri="{FF2B5EF4-FFF2-40B4-BE49-F238E27FC236}">
                  <a16:creationId xmlns:a16="http://schemas.microsoft.com/office/drawing/2014/main" id="{360F7D09-746A-49C9-8E9C-A0E2B5288164}"/>
                </a:ext>
              </a:extLst>
            </p:cNvPr>
            <p:cNvSpPr/>
            <p:nvPr/>
          </p:nvSpPr>
          <p:spPr>
            <a:xfrm>
              <a:off x="4889569" y="3064983"/>
              <a:ext cx="166306" cy="57721"/>
            </a:xfrm>
            <a:custGeom>
              <a:avLst/>
              <a:gdLst>
                <a:gd name="connsiteX0" fmla="*/ 0 w 166306"/>
                <a:gd name="connsiteY0" fmla="*/ 56293 h 57721"/>
                <a:gd name="connsiteX1" fmla="*/ 31814 w 166306"/>
                <a:gd name="connsiteY1" fmla="*/ 56293 h 57721"/>
                <a:gd name="connsiteX2" fmla="*/ 56388 w 166306"/>
                <a:gd name="connsiteY2" fmla="*/ 57721 h 57721"/>
                <a:gd name="connsiteX3" fmla="*/ 144590 w 166306"/>
                <a:gd name="connsiteY3" fmla="*/ 41815 h 57721"/>
                <a:gd name="connsiteX4" fmla="*/ 166306 w 166306"/>
                <a:gd name="connsiteY4" fmla="*/ 43244 h 57721"/>
                <a:gd name="connsiteX5" fmla="*/ 56388 w 166306"/>
                <a:gd name="connsiteY5" fmla="*/ 0 h 57721"/>
                <a:gd name="connsiteX6" fmla="*/ 0 w 166306"/>
                <a:gd name="connsiteY6" fmla="*/ 56293 h 5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06" h="57721">
                  <a:moveTo>
                    <a:pt x="0" y="56293"/>
                  </a:moveTo>
                  <a:lnTo>
                    <a:pt x="31814" y="56293"/>
                  </a:lnTo>
                  <a:cubicBezTo>
                    <a:pt x="40481" y="56293"/>
                    <a:pt x="49149" y="57721"/>
                    <a:pt x="56388" y="57721"/>
                  </a:cubicBezTo>
                  <a:cubicBezTo>
                    <a:pt x="83820" y="47625"/>
                    <a:pt x="114205" y="41815"/>
                    <a:pt x="144590" y="41815"/>
                  </a:cubicBezTo>
                  <a:cubicBezTo>
                    <a:pt x="151828" y="41815"/>
                    <a:pt x="159068" y="41815"/>
                    <a:pt x="166306" y="43244"/>
                  </a:cubicBezTo>
                  <a:cubicBezTo>
                    <a:pt x="134493" y="20193"/>
                    <a:pt x="96869" y="4286"/>
                    <a:pt x="56388" y="0"/>
                  </a:cubicBezTo>
                  <a:cubicBezTo>
                    <a:pt x="41910" y="20193"/>
                    <a:pt x="21717" y="38957"/>
                    <a:pt x="0" y="56293"/>
                  </a:cubicBezTo>
                  <a:close/>
                </a:path>
              </a:pathLst>
            </a:custGeom>
            <a:grpFill/>
            <a:ln w="9525" cap="flat">
              <a:noFill/>
              <a:prstDash val="solid"/>
              <a:miter/>
            </a:ln>
          </p:spPr>
          <p:txBody>
            <a:bodyPr rtlCol="0" anchor="ctr"/>
            <a:lstStyle/>
            <a:p>
              <a:endParaRPr lang="fr-FR"/>
            </a:p>
          </p:txBody>
        </p:sp>
        <p:sp>
          <p:nvSpPr>
            <p:cNvPr id="48" name="Forme libre : forme 47">
              <a:extLst>
                <a:ext uri="{FF2B5EF4-FFF2-40B4-BE49-F238E27FC236}">
                  <a16:creationId xmlns:a16="http://schemas.microsoft.com/office/drawing/2014/main" id="{F92C729B-2873-4656-89EE-72DFDFDB4F40}"/>
                </a:ext>
              </a:extLst>
            </p:cNvPr>
            <p:cNvSpPr/>
            <p:nvPr/>
          </p:nvSpPr>
          <p:spPr>
            <a:xfrm>
              <a:off x="5274188" y="3279867"/>
              <a:ext cx="49149" cy="57721"/>
            </a:xfrm>
            <a:custGeom>
              <a:avLst/>
              <a:gdLst>
                <a:gd name="connsiteX0" fmla="*/ 0 w 49149"/>
                <a:gd name="connsiteY0" fmla="*/ 0 h 57721"/>
                <a:gd name="connsiteX1" fmla="*/ 49149 w 49149"/>
                <a:gd name="connsiteY1" fmla="*/ 0 h 57721"/>
                <a:gd name="connsiteX2" fmla="*/ 45720 w 49149"/>
                <a:gd name="connsiteY2" fmla="*/ 10097 h 57721"/>
                <a:gd name="connsiteX3" fmla="*/ 45720 w 49149"/>
                <a:gd name="connsiteY3" fmla="*/ 10097 h 57721"/>
                <a:gd name="connsiteX4" fmla="*/ 31813 w 49149"/>
                <a:gd name="connsiteY4" fmla="*/ 51149 h 57721"/>
                <a:gd name="connsiteX5" fmla="*/ 29623 w 49149"/>
                <a:gd name="connsiteY5" fmla="*/ 57722 h 57721"/>
                <a:gd name="connsiteX6" fmla="*/ 11525 w 49149"/>
                <a:gd name="connsiteY6" fmla="*/ 57722 h 57721"/>
                <a:gd name="connsiteX7" fmla="*/ 0 w 49149"/>
                <a:gd name="connsiteY7" fmla="*/ 0 h 5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49" h="57721">
                  <a:moveTo>
                    <a:pt x="0" y="0"/>
                  </a:moveTo>
                  <a:lnTo>
                    <a:pt x="49149" y="0"/>
                  </a:lnTo>
                  <a:lnTo>
                    <a:pt x="45720" y="10097"/>
                  </a:lnTo>
                  <a:lnTo>
                    <a:pt x="45720" y="10097"/>
                  </a:lnTo>
                  <a:lnTo>
                    <a:pt x="31813" y="51149"/>
                  </a:lnTo>
                  <a:lnTo>
                    <a:pt x="29623" y="57722"/>
                  </a:lnTo>
                  <a:lnTo>
                    <a:pt x="11525" y="57722"/>
                  </a:lnTo>
                  <a:cubicBezTo>
                    <a:pt x="10096" y="37529"/>
                    <a:pt x="5810" y="18764"/>
                    <a:pt x="0" y="0"/>
                  </a:cubicBezTo>
                  <a:close/>
                </a:path>
              </a:pathLst>
            </a:custGeom>
            <a:grpFill/>
            <a:ln w="9525" cap="flat">
              <a:noFill/>
              <a:prstDash val="solid"/>
              <a:miter/>
            </a:ln>
          </p:spPr>
          <p:txBody>
            <a:bodyPr rtlCol="0" anchor="ctr"/>
            <a:lstStyle/>
            <a:p>
              <a:endParaRPr lang="fr-FR"/>
            </a:p>
          </p:txBody>
        </p:sp>
        <p:sp>
          <p:nvSpPr>
            <p:cNvPr id="53" name="Forme libre : forme 52">
              <a:extLst>
                <a:ext uri="{FF2B5EF4-FFF2-40B4-BE49-F238E27FC236}">
                  <a16:creationId xmlns:a16="http://schemas.microsoft.com/office/drawing/2014/main" id="{81262E69-C1EC-4A20-B526-32CD7C3247B3}"/>
                </a:ext>
              </a:extLst>
            </p:cNvPr>
            <p:cNvSpPr/>
            <p:nvPr/>
          </p:nvSpPr>
          <p:spPr>
            <a:xfrm>
              <a:off x="5366676" y="2674077"/>
              <a:ext cx="146875" cy="80010"/>
            </a:xfrm>
            <a:custGeom>
              <a:avLst/>
              <a:gdLst>
                <a:gd name="connsiteX0" fmla="*/ 146875 w 146875"/>
                <a:gd name="connsiteY0" fmla="*/ 22384 h 80010"/>
                <a:gd name="connsiteX1" fmla="*/ 136112 w 146875"/>
                <a:gd name="connsiteY1" fmla="*/ 73723 h 80010"/>
                <a:gd name="connsiteX2" fmla="*/ 134017 w 146875"/>
                <a:gd name="connsiteY2" fmla="*/ 80010 h 80010"/>
                <a:gd name="connsiteX3" fmla="*/ 46292 w 146875"/>
                <a:gd name="connsiteY3" fmla="*/ 56198 h 80010"/>
                <a:gd name="connsiteX4" fmla="*/ 0 w 146875"/>
                <a:gd name="connsiteY4" fmla="*/ 56198 h 80010"/>
                <a:gd name="connsiteX5" fmla="*/ 63627 w 146875"/>
                <a:gd name="connsiteY5" fmla="*/ 0 h 80010"/>
                <a:gd name="connsiteX6" fmla="*/ 146875 w 146875"/>
                <a:gd name="connsiteY6" fmla="*/ 22384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875" h="80010">
                  <a:moveTo>
                    <a:pt x="146875" y="22384"/>
                  </a:moveTo>
                  <a:cubicBezTo>
                    <a:pt x="145351" y="39529"/>
                    <a:pt x="141827" y="56674"/>
                    <a:pt x="136112" y="73723"/>
                  </a:cubicBezTo>
                  <a:lnTo>
                    <a:pt x="134017" y="80010"/>
                  </a:lnTo>
                  <a:cubicBezTo>
                    <a:pt x="108394" y="64865"/>
                    <a:pt x="78391" y="56198"/>
                    <a:pt x="46292" y="56198"/>
                  </a:cubicBezTo>
                  <a:lnTo>
                    <a:pt x="0" y="56198"/>
                  </a:lnTo>
                  <a:cubicBezTo>
                    <a:pt x="23146" y="40386"/>
                    <a:pt x="44863" y="21622"/>
                    <a:pt x="63627" y="0"/>
                  </a:cubicBezTo>
                  <a:cubicBezTo>
                    <a:pt x="93250" y="2191"/>
                    <a:pt x="121444" y="10001"/>
                    <a:pt x="146875" y="22384"/>
                  </a:cubicBezTo>
                  <a:close/>
                </a:path>
              </a:pathLst>
            </a:custGeom>
            <a:grpFill/>
            <a:ln w="9525" cap="flat">
              <a:noFill/>
              <a:prstDash val="solid"/>
              <a:miter/>
            </a:ln>
          </p:spPr>
          <p:txBody>
            <a:bodyPr rtlCol="0" anchor="ctr"/>
            <a:lstStyle/>
            <a:p>
              <a:endParaRPr lang="fr-FR"/>
            </a:p>
          </p:txBody>
        </p:sp>
        <p:sp>
          <p:nvSpPr>
            <p:cNvPr id="54" name="Forme libre : forme 53">
              <a:extLst>
                <a:ext uri="{FF2B5EF4-FFF2-40B4-BE49-F238E27FC236}">
                  <a16:creationId xmlns:a16="http://schemas.microsoft.com/office/drawing/2014/main" id="{E1B56456-2692-4ADC-8FDA-3454607B4556}"/>
                </a:ext>
              </a:extLst>
            </p:cNvPr>
            <p:cNvSpPr/>
            <p:nvPr/>
          </p:nvSpPr>
          <p:spPr>
            <a:xfrm>
              <a:off x="4841848" y="3164520"/>
              <a:ext cx="387477" cy="692451"/>
            </a:xfrm>
            <a:custGeom>
              <a:avLst/>
              <a:gdLst>
                <a:gd name="connsiteX0" fmla="*/ 387477 w 387477"/>
                <a:gd name="connsiteY0" fmla="*/ 193262 h 692451"/>
                <a:gd name="connsiteX1" fmla="*/ 193738 w 387477"/>
                <a:gd name="connsiteY1" fmla="*/ 0 h 692451"/>
                <a:gd name="connsiteX2" fmla="*/ 0 w 387477"/>
                <a:gd name="connsiteY2" fmla="*/ 193262 h 692451"/>
                <a:gd name="connsiteX3" fmla="*/ 164878 w 387477"/>
                <a:gd name="connsiteY3" fmla="*/ 385096 h 692451"/>
                <a:gd name="connsiteX4" fmla="*/ 164878 w 387477"/>
                <a:gd name="connsiteY4" fmla="*/ 421196 h 692451"/>
                <a:gd name="connsiteX5" fmla="*/ 107061 w 387477"/>
                <a:gd name="connsiteY5" fmla="*/ 478917 h 692451"/>
                <a:gd name="connsiteX6" fmla="*/ 107061 w 387477"/>
                <a:gd name="connsiteY6" fmla="*/ 680847 h 692451"/>
                <a:gd name="connsiteX7" fmla="*/ 107728 w 387477"/>
                <a:gd name="connsiteY7" fmla="*/ 691325 h 692451"/>
                <a:gd name="connsiteX8" fmla="*/ 280511 w 387477"/>
                <a:gd name="connsiteY8" fmla="*/ 632079 h 692451"/>
                <a:gd name="connsiteX9" fmla="*/ 280511 w 387477"/>
                <a:gd name="connsiteY9" fmla="*/ 478917 h 692451"/>
                <a:gd name="connsiteX10" fmla="*/ 222695 w 387477"/>
                <a:gd name="connsiteY10" fmla="*/ 421196 h 692451"/>
                <a:gd name="connsiteX11" fmla="*/ 222695 w 387477"/>
                <a:gd name="connsiteY11" fmla="*/ 383667 h 692451"/>
                <a:gd name="connsiteX12" fmla="*/ 387477 w 387477"/>
                <a:gd name="connsiteY12" fmla="*/ 193262 h 692451"/>
                <a:gd name="connsiteX13" fmla="*/ 193738 w 387477"/>
                <a:gd name="connsiteY13" fmla="*/ 328898 h 692451"/>
                <a:gd name="connsiteX14" fmla="*/ 57912 w 387477"/>
                <a:gd name="connsiteY14" fmla="*/ 193262 h 692451"/>
                <a:gd name="connsiteX15" fmla="*/ 193738 w 387477"/>
                <a:gd name="connsiteY15" fmla="*/ 57626 h 692451"/>
                <a:gd name="connsiteX16" fmla="*/ 329660 w 387477"/>
                <a:gd name="connsiteY16" fmla="*/ 193262 h 692451"/>
                <a:gd name="connsiteX17" fmla="*/ 193738 w 387477"/>
                <a:gd name="connsiteY17" fmla="*/ 328898 h 69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7477" h="692451">
                  <a:moveTo>
                    <a:pt x="387477" y="193262"/>
                  </a:moveTo>
                  <a:cubicBezTo>
                    <a:pt x="387477" y="86487"/>
                    <a:pt x="300800" y="0"/>
                    <a:pt x="193738" y="0"/>
                  </a:cubicBezTo>
                  <a:cubicBezTo>
                    <a:pt x="86678" y="0"/>
                    <a:pt x="0" y="86487"/>
                    <a:pt x="0" y="193262"/>
                  </a:cubicBezTo>
                  <a:cubicBezTo>
                    <a:pt x="0" y="289941"/>
                    <a:pt x="72295" y="370713"/>
                    <a:pt x="164878" y="385096"/>
                  </a:cubicBezTo>
                  <a:lnTo>
                    <a:pt x="164878" y="421196"/>
                  </a:lnTo>
                  <a:cubicBezTo>
                    <a:pt x="133064" y="421196"/>
                    <a:pt x="107061" y="447104"/>
                    <a:pt x="107061" y="478917"/>
                  </a:cubicBezTo>
                  <a:lnTo>
                    <a:pt x="107061" y="680847"/>
                  </a:lnTo>
                  <a:cubicBezTo>
                    <a:pt x="107061" y="684371"/>
                    <a:pt x="107252" y="687896"/>
                    <a:pt x="107728" y="691325"/>
                  </a:cubicBezTo>
                  <a:cubicBezTo>
                    <a:pt x="171926" y="697897"/>
                    <a:pt x="234982" y="675418"/>
                    <a:pt x="280511" y="632079"/>
                  </a:cubicBezTo>
                  <a:lnTo>
                    <a:pt x="280511" y="478917"/>
                  </a:lnTo>
                  <a:cubicBezTo>
                    <a:pt x="280511" y="447104"/>
                    <a:pt x="254508" y="421196"/>
                    <a:pt x="222695" y="421196"/>
                  </a:cubicBezTo>
                  <a:lnTo>
                    <a:pt x="222695" y="383667"/>
                  </a:lnTo>
                  <a:cubicBezTo>
                    <a:pt x="316706" y="369284"/>
                    <a:pt x="387477" y="289941"/>
                    <a:pt x="387477" y="193262"/>
                  </a:cubicBezTo>
                  <a:close/>
                  <a:moveTo>
                    <a:pt x="193738" y="328898"/>
                  </a:moveTo>
                  <a:cubicBezTo>
                    <a:pt x="118586" y="328898"/>
                    <a:pt x="57912" y="268319"/>
                    <a:pt x="57912" y="193262"/>
                  </a:cubicBezTo>
                  <a:cubicBezTo>
                    <a:pt x="57912" y="118205"/>
                    <a:pt x="118586" y="57626"/>
                    <a:pt x="193738" y="57626"/>
                  </a:cubicBezTo>
                  <a:cubicBezTo>
                    <a:pt x="268891" y="57626"/>
                    <a:pt x="329660" y="118205"/>
                    <a:pt x="329660" y="193262"/>
                  </a:cubicBezTo>
                  <a:cubicBezTo>
                    <a:pt x="329660" y="268319"/>
                    <a:pt x="268986" y="328898"/>
                    <a:pt x="193738" y="328898"/>
                  </a:cubicBezTo>
                  <a:close/>
                </a:path>
              </a:pathLst>
            </a:custGeom>
            <a:solidFill>
              <a:schemeClr val="bg1"/>
            </a:solidFill>
            <a:ln w="9525" cap="flat">
              <a:noFill/>
              <a:prstDash val="solid"/>
              <a:miter/>
            </a:ln>
          </p:spPr>
          <p:txBody>
            <a:bodyPr rtlCol="0" anchor="ctr"/>
            <a:lstStyle/>
            <a:p>
              <a:endParaRPr lang="fr-FR"/>
            </a:p>
          </p:txBody>
        </p:sp>
        <p:sp>
          <p:nvSpPr>
            <p:cNvPr id="55" name="Forme libre : forme 54">
              <a:extLst>
                <a:ext uri="{FF2B5EF4-FFF2-40B4-BE49-F238E27FC236}">
                  <a16:creationId xmlns:a16="http://schemas.microsoft.com/office/drawing/2014/main" id="{B8361138-BC48-49E4-B723-9FDDE9803936}"/>
                </a:ext>
              </a:extLst>
            </p:cNvPr>
            <p:cNvSpPr/>
            <p:nvPr/>
          </p:nvSpPr>
          <p:spPr>
            <a:xfrm>
              <a:off x="4486185" y="2659600"/>
              <a:ext cx="462724" cy="461581"/>
            </a:xfrm>
            <a:custGeom>
              <a:avLst/>
              <a:gdLst>
                <a:gd name="connsiteX0" fmla="*/ 462725 w 462724"/>
                <a:gd name="connsiteY0" fmla="*/ 230791 h 461581"/>
                <a:gd name="connsiteX1" fmla="*/ 231362 w 462724"/>
                <a:gd name="connsiteY1" fmla="*/ 461582 h 461581"/>
                <a:gd name="connsiteX2" fmla="*/ 0 w 462724"/>
                <a:gd name="connsiteY2" fmla="*/ 230791 h 461581"/>
                <a:gd name="connsiteX3" fmla="*/ 231362 w 462724"/>
                <a:gd name="connsiteY3" fmla="*/ 0 h 461581"/>
                <a:gd name="connsiteX4" fmla="*/ 462725 w 462724"/>
                <a:gd name="connsiteY4" fmla="*/ 230791 h 461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724" h="461581">
                  <a:moveTo>
                    <a:pt x="462725" y="230791"/>
                  </a:moveTo>
                  <a:cubicBezTo>
                    <a:pt x="462725" y="358253"/>
                    <a:pt x="359140" y="461582"/>
                    <a:pt x="231362" y="461582"/>
                  </a:cubicBezTo>
                  <a:cubicBezTo>
                    <a:pt x="103584" y="461582"/>
                    <a:pt x="0" y="358253"/>
                    <a:pt x="0" y="230791"/>
                  </a:cubicBezTo>
                  <a:cubicBezTo>
                    <a:pt x="0" y="103329"/>
                    <a:pt x="103584" y="0"/>
                    <a:pt x="231362" y="0"/>
                  </a:cubicBezTo>
                  <a:cubicBezTo>
                    <a:pt x="359140" y="0"/>
                    <a:pt x="462725" y="103329"/>
                    <a:pt x="462725" y="230791"/>
                  </a:cubicBezTo>
                  <a:close/>
                </a:path>
              </a:pathLst>
            </a:custGeom>
            <a:grpFill/>
            <a:ln w="9525" cap="flat">
              <a:noFill/>
              <a:prstDash val="solid"/>
              <a:miter/>
            </a:ln>
          </p:spPr>
          <p:txBody>
            <a:bodyPr rtlCol="0" anchor="ctr"/>
            <a:lstStyle/>
            <a:p>
              <a:endParaRPr lang="fr-FR"/>
            </a:p>
          </p:txBody>
        </p:sp>
      </p:grpSp>
      <p:sp>
        <p:nvSpPr>
          <p:cNvPr id="64" name="Forme libre : forme 63">
            <a:extLst>
              <a:ext uri="{FF2B5EF4-FFF2-40B4-BE49-F238E27FC236}">
                <a16:creationId xmlns:a16="http://schemas.microsoft.com/office/drawing/2014/main" id="{A1E2B4D7-BF49-4E8C-9CE1-2290F8E6EE45}"/>
              </a:ext>
            </a:extLst>
          </p:cNvPr>
          <p:cNvSpPr/>
          <p:nvPr/>
        </p:nvSpPr>
        <p:spPr>
          <a:xfrm>
            <a:off x="9463132" y="2134929"/>
            <a:ext cx="1722090" cy="1722071"/>
          </a:xfrm>
          <a:custGeom>
            <a:avLst/>
            <a:gdLst>
              <a:gd name="connsiteX0" fmla="*/ 1710532 w 1722090"/>
              <a:gd name="connsiteY0" fmla="*/ 612872 h 1722071"/>
              <a:gd name="connsiteX1" fmla="*/ 1695863 w 1722090"/>
              <a:gd name="connsiteY1" fmla="*/ 656496 h 1722071"/>
              <a:gd name="connsiteX2" fmla="*/ 1667384 w 1722090"/>
              <a:gd name="connsiteY2" fmla="*/ 740792 h 1722071"/>
              <a:gd name="connsiteX3" fmla="*/ 1635856 w 1722090"/>
              <a:gd name="connsiteY3" fmla="*/ 834328 h 1722071"/>
              <a:gd name="connsiteX4" fmla="*/ 1573943 w 1722090"/>
              <a:gd name="connsiteY4" fmla="*/ 1017875 h 1722071"/>
              <a:gd name="connsiteX5" fmla="*/ 1549750 w 1722090"/>
              <a:gd name="connsiteY5" fmla="*/ 1089598 h 1722071"/>
              <a:gd name="connsiteX6" fmla="*/ 1527652 w 1722090"/>
              <a:gd name="connsiteY6" fmla="*/ 1155035 h 1722071"/>
              <a:gd name="connsiteX7" fmla="*/ 1527652 w 1722090"/>
              <a:gd name="connsiteY7" fmla="*/ 1155035 h 1722071"/>
              <a:gd name="connsiteX8" fmla="*/ 1513745 w 1722090"/>
              <a:gd name="connsiteY8" fmla="*/ 1196087 h 1722071"/>
              <a:gd name="connsiteX9" fmla="*/ 1494410 w 1722090"/>
              <a:gd name="connsiteY9" fmla="*/ 1253618 h 1722071"/>
              <a:gd name="connsiteX10" fmla="*/ 1392302 w 1722090"/>
              <a:gd name="connsiteY10" fmla="*/ 1556228 h 1722071"/>
              <a:gd name="connsiteX11" fmla="*/ 1386587 w 1722090"/>
              <a:gd name="connsiteY11" fmla="*/ 1573182 h 1722071"/>
              <a:gd name="connsiteX12" fmla="*/ 1372109 w 1722090"/>
              <a:gd name="connsiteY12" fmla="*/ 1606615 h 1722071"/>
              <a:gd name="connsiteX13" fmla="*/ 1109219 w 1722090"/>
              <a:gd name="connsiteY13" fmla="*/ 1710533 h 1722071"/>
              <a:gd name="connsiteX14" fmla="*/ 882333 w 1722090"/>
              <a:gd name="connsiteY14" fmla="*/ 1633952 h 1722071"/>
              <a:gd name="connsiteX15" fmla="*/ 820706 w 1722090"/>
              <a:gd name="connsiteY15" fmla="*/ 1613187 h 1722071"/>
              <a:gd name="connsiteX16" fmla="*/ 754508 w 1722090"/>
              <a:gd name="connsiteY16" fmla="*/ 1590803 h 1722071"/>
              <a:gd name="connsiteX17" fmla="*/ 720884 w 1722090"/>
              <a:gd name="connsiteY17" fmla="*/ 1579469 h 1722071"/>
              <a:gd name="connsiteX18" fmla="*/ 692881 w 1722090"/>
              <a:gd name="connsiteY18" fmla="*/ 1570039 h 1722071"/>
              <a:gd name="connsiteX19" fmla="*/ 656876 w 1722090"/>
              <a:gd name="connsiteY19" fmla="*/ 1557847 h 1722071"/>
              <a:gd name="connsiteX20" fmla="*/ 471901 w 1722090"/>
              <a:gd name="connsiteY20" fmla="*/ 1495458 h 1722071"/>
              <a:gd name="connsiteX21" fmla="*/ 413608 w 1722090"/>
              <a:gd name="connsiteY21" fmla="*/ 1475837 h 1722071"/>
              <a:gd name="connsiteX22" fmla="*/ 149003 w 1722090"/>
              <a:gd name="connsiteY22" fmla="*/ 1386492 h 1722071"/>
              <a:gd name="connsiteX23" fmla="*/ 11558 w 1722090"/>
              <a:gd name="connsiteY23" fmla="*/ 1109124 h 1722071"/>
              <a:gd name="connsiteX24" fmla="*/ 39275 w 1722090"/>
              <a:gd name="connsiteY24" fmla="*/ 1027114 h 1722071"/>
              <a:gd name="connsiteX25" fmla="*/ 57944 w 1722090"/>
              <a:gd name="connsiteY25" fmla="*/ 971774 h 1722071"/>
              <a:gd name="connsiteX26" fmla="*/ 237872 w 1722090"/>
              <a:gd name="connsiteY26" fmla="*/ 438469 h 1722071"/>
              <a:gd name="connsiteX27" fmla="*/ 256541 w 1722090"/>
              <a:gd name="connsiteY27" fmla="*/ 383224 h 1722071"/>
              <a:gd name="connsiteX28" fmla="*/ 335598 w 1722090"/>
              <a:gd name="connsiteY28" fmla="*/ 148909 h 1722071"/>
              <a:gd name="connsiteX29" fmla="*/ 612966 w 1722090"/>
              <a:gd name="connsiteY29" fmla="*/ 11558 h 1722071"/>
              <a:gd name="connsiteX30" fmla="*/ 774510 w 1722090"/>
              <a:gd name="connsiteY30" fmla="*/ 66041 h 1722071"/>
              <a:gd name="connsiteX31" fmla="*/ 839756 w 1722090"/>
              <a:gd name="connsiteY31" fmla="*/ 88044 h 1722071"/>
              <a:gd name="connsiteX32" fmla="*/ 1410590 w 1722090"/>
              <a:gd name="connsiteY32" fmla="*/ 280640 h 1722071"/>
              <a:gd name="connsiteX33" fmla="*/ 1475931 w 1722090"/>
              <a:gd name="connsiteY33" fmla="*/ 302738 h 1722071"/>
              <a:gd name="connsiteX34" fmla="*/ 1573181 w 1722090"/>
              <a:gd name="connsiteY34" fmla="*/ 335504 h 1722071"/>
              <a:gd name="connsiteX35" fmla="*/ 1710532 w 1722090"/>
              <a:gd name="connsiteY35" fmla="*/ 612872 h 172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22090" h="1722071">
                <a:moveTo>
                  <a:pt x="1710532" y="612872"/>
                </a:moveTo>
                <a:lnTo>
                  <a:pt x="1695863" y="656496"/>
                </a:lnTo>
                <a:lnTo>
                  <a:pt x="1667384" y="740792"/>
                </a:lnTo>
                <a:lnTo>
                  <a:pt x="1635856" y="834328"/>
                </a:lnTo>
                <a:lnTo>
                  <a:pt x="1573943" y="1017875"/>
                </a:lnTo>
                <a:lnTo>
                  <a:pt x="1549750" y="1089598"/>
                </a:lnTo>
                <a:lnTo>
                  <a:pt x="1527652" y="1155035"/>
                </a:lnTo>
                <a:lnTo>
                  <a:pt x="1527652" y="1155035"/>
                </a:lnTo>
                <a:lnTo>
                  <a:pt x="1513745" y="1196087"/>
                </a:lnTo>
                <a:lnTo>
                  <a:pt x="1494410" y="1253618"/>
                </a:lnTo>
                <a:lnTo>
                  <a:pt x="1392302" y="1556228"/>
                </a:lnTo>
                <a:lnTo>
                  <a:pt x="1386587" y="1573182"/>
                </a:lnTo>
                <a:cubicBezTo>
                  <a:pt x="1382586" y="1584898"/>
                  <a:pt x="1377728" y="1596042"/>
                  <a:pt x="1372109" y="1606615"/>
                </a:cubicBezTo>
                <a:cubicBezTo>
                  <a:pt x="1322579" y="1699198"/>
                  <a:pt x="1211993" y="1745204"/>
                  <a:pt x="1109219" y="1710533"/>
                </a:cubicBezTo>
                <a:lnTo>
                  <a:pt x="882333" y="1633952"/>
                </a:lnTo>
                <a:lnTo>
                  <a:pt x="820706" y="1613187"/>
                </a:lnTo>
                <a:lnTo>
                  <a:pt x="754508" y="1590803"/>
                </a:lnTo>
                <a:lnTo>
                  <a:pt x="720884" y="1579469"/>
                </a:lnTo>
                <a:lnTo>
                  <a:pt x="692881" y="1570039"/>
                </a:lnTo>
                <a:lnTo>
                  <a:pt x="656876" y="1557847"/>
                </a:lnTo>
                <a:lnTo>
                  <a:pt x="471901" y="1495458"/>
                </a:lnTo>
                <a:lnTo>
                  <a:pt x="413608" y="1475837"/>
                </a:lnTo>
                <a:lnTo>
                  <a:pt x="149003" y="1386492"/>
                </a:lnTo>
                <a:cubicBezTo>
                  <a:pt x="34418" y="1347916"/>
                  <a:pt x="-27114" y="1223710"/>
                  <a:pt x="11558" y="1109124"/>
                </a:cubicBezTo>
                <a:lnTo>
                  <a:pt x="39275" y="1027114"/>
                </a:lnTo>
                <a:lnTo>
                  <a:pt x="57944" y="971774"/>
                </a:lnTo>
                <a:lnTo>
                  <a:pt x="237872" y="438469"/>
                </a:lnTo>
                <a:lnTo>
                  <a:pt x="256541" y="383224"/>
                </a:lnTo>
                <a:lnTo>
                  <a:pt x="335598" y="148909"/>
                </a:lnTo>
                <a:cubicBezTo>
                  <a:pt x="374174" y="34418"/>
                  <a:pt x="498380" y="-27113"/>
                  <a:pt x="612966" y="11558"/>
                </a:cubicBezTo>
                <a:lnTo>
                  <a:pt x="774510" y="66041"/>
                </a:lnTo>
                <a:lnTo>
                  <a:pt x="839756" y="88044"/>
                </a:lnTo>
                <a:lnTo>
                  <a:pt x="1410590" y="280640"/>
                </a:lnTo>
                <a:lnTo>
                  <a:pt x="1475931" y="302738"/>
                </a:lnTo>
                <a:lnTo>
                  <a:pt x="1573181" y="335504"/>
                </a:lnTo>
                <a:cubicBezTo>
                  <a:pt x="1687672" y="374175"/>
                  <a:pt x="1749203" y="498381"/>
                  <a:pt x="1710532" y="612872"/>
                </a:cubicBezTo>
                <a:close/>
              </a:path>
            </a:pathLst>
          </a:custGeom>
          <a:solidFill>
            <a:schemeClr val="tx2"/>
          </a:solidFill>
          <a:ln w="9525" cap="flat">
            <a:noFill/>
            <a:prstDash val="solid"/>
            <a:miter/>
          </a:ln>
        </p:spPr>
        <p:txBody>
          <a:bodyPr rtlCol="0" anchor="ctr"/>
          <a:lstStyle/>
          <a:p>
            <a:endParaRPr lang="fr-FR"/>
          </a:p>
        </p:txBody>
      </p:sp>
      <p:grpSp>
        <p:nvGrpSpPr>
          <p:cNvPr id="65" name="Graphique 39">
            <a:extLst>
              <a:ext uri="{FF2B5EF4-FFF2-40B4-BE49-F238E27FC236}">
                <a16:creationId xmlns:a16="http://schemas.microsoft.com/office/drawing/2014/main" id="{2AEC155D-0957-4160-B07C-3F7D816AD468}"/>
              </a:ext>
            </a:extLst>
          </p:cNvPr>
          <p:cNvGrpSpPr/>
          <p:nvPr/>
        </p:nvGrpSpPr>
        <p:grpSpPr>
          <a:xfrm>
            <a:off x="9368819" y="2499669"/>
            <a:ext cx="1790175" cy="1077759"/>
            <a:chOff x="9368819" y="2499669"/>
            <a:chExt cx="1790175" cy="1077759"/>
          </a:xfrm>
        </p:grpSpPr>
        <p:sp>
          <p:nvSpPr>
            <p:cNvPr id="66" name="Forme libre : forme 65">
              <a:extLst>
                <a:ext uri="{FF2B5EF4-FFF2-40B4-BE49-F238E27FC236}">
                  <a16:creationId xmlns:a16="http://schemas.microsoft.com/office/drawing/2014/main" id="{C0A3DD97-B6BF-4A85-9B4B-735EF39C0BAE}"/>
                </a:ext>
              </a:extLst>
            </p:cNvPr>
            <p:cNvSpPr/>
            <p:nvPr/>
          </p:nvSpPr>
          <p:spPr>
            <a:xfrm>
              <a:off x="9368819" y="2500216"/>
              <a:ext cx="1547205" cy="1077212"/>
            </a:xfrm>
            <a:custGeom>
              <a:avLst/>
              <a:gdLst>
                <a:gd name="connsiteX0" fmla="*/ 384476 w 1547205"/>
                <a:gd name="connsiteY0" fmla="*/ 740503 h 1077212"/>
                <a:gd name="connsiteX1" fmla="*/ 387143 w 1547205"/>
                <a:gd name="connsiteY1" fmla="*/ 722406 h 1077212"/>
                <a:gd name="connsiteX2" fmla="*/ 384476 w 1547205"/>
                <a:gd name="connsiteY2" fmla="*/ 740503 h 1077212"/>
                <a:gd name="connsiteX3" fmla="*/ 845677 w 1547205"/>
                <a:gd name="connsiteY3" fmla="*/ 129475 h 1077212"/>
                <a:gd name="connsiteX4" fmla="*/ 743378 w 1547205"/>
                <a:gd name="connsiteY4" fmla="*/ 149953 h 1077212"/>
                <a:gd name="connsiteX5" fmla="*/ 604123 w 1547205"/>
                <a:gd name="connsiteY5" fmla="*/ 228535 h 1077212"/>
                <a:gd name="connsiteX6" fmla="*/ 545830 w 1547205"/>
                <a:gd name="connsiteY6" fmla="*/ 199960 h 1077212"/>
                <a:gd name="connsiteX7" fmla="*/ 567451 w 1547205"/>
                <a:gd name="connsiteY7" fmla="*/ 156907 h 1077212"/>
                <a:gd name="connsiteX8" fmla="*/ 568975 w 1547205"/>
                <a:gd name="connsiteY8" fmla="*/ 134713 h 1077212"/>
                <a:gd name="connsiteX9" fmla="*/ 554402 w 1547205"/>
                <a:gd name="connsiteY9" fmla="*/ 117949 h 1077212"/>
                <a:gd name="connsiteX10" fmla="*/ 350853 w 1547205"/>
                <a:gd name="connsiteY10" fmla="*/ 17937 h 1077212"/>
                <a:gd name="connsiteX11" fmla="*/ 320468 w 1547205"/>
                <a:gd name="connsiteY11" fmla="*/ 3078 h 1077212"/>
                <a:gd name="connsiteX12" fmla="*/ 281892 w 1547205"/>
                <a:gd name="connsiteY12" fmla="*/ 15841 h 1077212"/>
                <a:gd name="connsiteX13" fmla="*/ 3095 w 1547205"/>
                <a:gd name="connsiteY13" fmla="*/ 563243 h 1077212"/>
                <a:gd name="connsiteX14" fmla="*/ 15859 w 1547205"/>
                <a:gd name="connsiteY14" fmla="*/ 602105 h 1077212"/>
                <a:gd name="connsiteX15" fmla="*/ 133588 w 1547205"/>
                <a:gd name="connsiteY15" fmla="*/ 661827 h 1077212"/>
                <a:gd name="connsiteX16" fmla="*/ 251221 w 1547205"/>
                <a:gd name="connsiteY16" fmla="*/ 721549 h 1077212"/>
                <a:gd name="connsiteX17" fmla="*/ 264271 w 1547205"/>
                <a:gd name="connsiteY17" fmla="*/ 724787 h 1077212"/>
                <a:gd name="connsiteX18" fmla="*/ 273510 w 1547205"/>
                <a:gd name="connsiteY18" fmla="*/ 723358 h 1077212"/>
                <a:gd name="connsiteX19" fmla="*/ 290274 w 1547205"/>
                <a:gd name="connsiteY19" fmla="*/ 708785 h 1077212"/>
                <a:gd name="connsiteX20" fmla="*/ 308086 w 1547205"/>
                <a:gd name="connsiteY20" fmla="*/ 673352 h 1077212"/>
                <a:gd name="connsiteX21" fmla="*/ 387143 w 1547205"/>
                <a:gd name="connsiteY21" fmla="*/ 722406 h 1077212"/>
                <a:gd name="connsiteX22" fmla="*/ 420576 w 1547205"/>
                <a:gd name="connsiteY22" fmla="*/ 675162 h 1077212"/>
                <a:gd name="connsiteX23" fmla="*/ 334184 w 1547205"/>
                <a:gd name="connsiteY23" fmla="*/ 621346 h 1077212"/>
                <a:gd name="connsiteX24" fmla="*/ 519826 w 1547205"/>
                <a:gd name="connsiteY24" fmla="*/ 251585 h 1077212"/>
                <a:gd name="connsiteX25" fmla="*/ 592216 w 1547205"/>
                <a:gd name="connsiteY25" fmla="*/ 287209 h 1077212"/>
                <a:gd name="connsiteX26" fmla="*/ 605075 w 1547205"/>
                <a:gd name="connsiteY26" fmla="*/ 290161 h 1077212"/>
                <a:gd name="connsiteX27" fmla="*/ 619363 w 1547205"/>
                <a:gd name="connsiteY27" fmla="*/ 286351 h 1077212"/>
                <a:gd name="connsiteX28" fmla="*/ 771953 w 1547205"/>
                <a:gd name="connsiteY28" fmla="*/ 200245 h 1077212"/>
                <a:gd name="connsiteX29" fmla="*/ 837009 w 1547205"/>
                <a:gd name="connsiteY29" fmla="*/ 186720 h 1077212"/>
                <a:gd name="connsiteX30" fmla="*/ 901493 w 1547205"/>
                <a:gd name="connsiteY30" fmla="*/ 152335 h 1077212"/>
                <a:gd name="connsiteX31" fmla="*/ 845677 w 1547205"/>
                <a:gd name="connsiteY31" fmla="*/ 129475 h 1077212"/>
                <a:gd name="connsiteX32" fmla="*/ 480869 w 1547205"/>
                <a:gd name="connsiteY32" fmla="*/ 200245 h 1077212"/>
                <a:gd name="connsiteX33" fmla="*/ 251602 w 1547205"/>
                <a:gd name="connsiteY33" fmla="*/ 656969 h 1077212"/>
                <a:gd name="connsiteX34" fmla="*/ 152257 w 1547205"/>
                <a:gd name="connsiteY34" fmla="*/ 606487 h 1077212"/>
                <a:gd name="connsiteX35" fmla="*/ 67865 w 1547205"/>
                <a:gd name="connsiteY35" fmla="*/ 563624 h 1077212"/>
                <a:gd name="connsiteX36" fmla="*/ 320659 w 1547205"/>
                <a:gd name="connsiteY36" fmla="*/ 67467 h 1077212"/>
                <a:gd name="connsiteX37" fmla="*/ 332184 w 1547205"/>
                <a:gd name="connsiteY37" fmla="*/ 73182 h 1077212"/>
                <a:gd name="connsiteX38" fmla="*/ 502681 w 1547205"/>
                <a:gd name="connsiteY38" fmla="*/ 157002 h 1077212"/>
                <a:gd name="connsiteX39" fmla="*/ 480869 w 1547205"/>
                <a:gd name="connsiteY39" fmla="*/ 200245 h 1077212"/>
                <a:gd name="connsiteX40" fmla="*/ 1546717 w 1547205"/>
                <a:gd name="connsiteY40" fmla="*/ 706023 h 1077212"/>
                <a:gd name="connsiteX41" fmla="*/ 1542430 w 1547205"/>
                <a:gd name="connsiteY41" fmla="*/ 684211 h 1077212"/>
                <a:gd name="connsiteX42" fmla="*/ 1489281 w 1547205"/>
                <a:gd name="connsiteY42" fmla="*/ 702594 h 1077212"/>
                <a:gd name="connsiteX43" fmla="*/ 1487186 w 1547205"/>
                <a:gd name="connsiteY43" fmla="*/ 702118 h 1077212"/>
                <a:gd name="connsiteX44" fmla="*/ 1489091 w 1547205"/>
                <a:gd name="connsiteY44" fmla="*/ 711547 h 1077212"/>
                <a:gd name="connsiteX45" fmla="*/ 1464040 w 1547205"/>
                <a:gd name="connsiteY45" fmla="*/ 770983 h 1077212"/>
                <a:gd name="connsiteX46" fmla="*/ 1436417 w 1547205"/>
                <a:gd name="connsiteY46" fmla="*/ 783747 h 1077212"/>
                <a:gd name="connsiteX47" fmla="*/ 1224962 w 1547205"/>
                <a:gd name="connsiteY47" fmla="*/ 597724 h 1077212"/>
                <a:gd name="connsiteX48" fmla="*/ 1184576 w 1547205"/>
                <a:gd name="connsiteY48" fmla="*/ 591056 h 1077212"/>
                <a:gd name="connsiteX49" fmla="*/ 1177623 w 1547205"/>
                <a:gd name="connsiteY49" fmla="*/ 631347 h 1077212"/>
                <a:gd name="connsiteX50" fmla="*/ 1364789 w 1547205"/>
                <a:gd name="connsiteY50" fmla="*/ 818037 h 1077212"/>
                <a:gd name="connsiteX51" fmla="*/ 1299448 w 1547205"/>
                <a:gd name="connsiteY51" fmla="*/ 873472 h 1077212"/>
                <a:gd name="connsiteX52" fmla="*/ 1114377 w 1547205"/>
                <a:gd name="connsiteY52" fmla="*/ 715834 h 1077212"/>
                <a:gd name="connsiteX53" fmla="*/ 1074467 w 1547205"/>
                <a:gd name="connsiteY53" fmla="*/ 706594 h 1077212"/>
                <a:gd name="connsiteX54" fmla="*/ 1065133 w 1547205"/>
                <a:gd name="connsiteY54" fmla="*/ 746409 h 1077212"/>
                <a:gd name="connsiteX55" fmla="*/ 1214008 w 1547205"/>
                <a:gd name="connsiteY55" fmla="*/ 905095 h 1077212"/>
                <a:gd name="connsiteX56" fmla="*/ 1144666 w 1547205"/>
                <a:gd name="connsiteY56" fmla="*/ 952339 h 1077212"/>
                <a:gd name="connsiteX57" fmla="*/ 1144571 w 1547205"/>
                <a:gd name="connsiteY57" fmla="*/ 952339 h 1077212"/>
                <a:gd name="connsiteX58" fmla="*/ 1005316 w 1547205"/>
                <a:gd name="connsiteY58" fmla="*/ 834610 h 1077212"/>
                <a:gd name="connsiteX59" fmla="*/ 965692 w 1547205"/>
                <a:gd name="connsiteY59" fmla="*/ 824038 h 1077212"/>
                <a:gd name="connsiteX60" fmla="*/ 955024 w 1547205"/>
                <a:gd name="connsiteY60" fmla="*/ 863662 h 1077212"/>
                <a:gd name="connsiteX61" fmla="*/ 1065704 w 1547205"/>
                <a:gd name="connsiteY61" fmla="*/ 984534 h 1077212"/>
                <a:gd name="connsiteX62" fmla="*/ 1023699 w 1547205"/>
                <a:gd name="connsiteY62" fmla="*/ 1018252 h 1077212"/>
                <a:gd name="connsiteX63" fmla="*/ 897778 w 1547205"/>
                <a:gd name="connsiteY63" fmla="*/ 964531 h 1077212"/>
                <a:gd name="connsiteX64" fmla="*/ 863203 w 1547205"/>
                <a:gd name="connsiteY64" fmla="*/ 1011394 h 1077212"/>
                <a:gd name="connsiteX65" fmla="*/ 1011793 w 1547205"/>
                <a:gd name="connsiteY65" fmla="*/ 1077212 h 1077212"/>
                <a:gd name="connsiteX66" fmla="*/ 1034748 w 1547205"/>
                <a:gd name="connsiteY66" fmla="*/ 1074926 h 1077212"/>
                <a:gd name="connsiteX67" fmla="*/ 1119616 w 1547205"/>
                <a:gd name="connsiteY67" fmla="*/ 1007203 h 1077212"/>
                <a:gd name="connsiteX68" fmla="*/ 1144571 w 1547205"/>
                <a:gd name="connsiteY68" fmla="*/ 1010347 h 1077212"/>
                <a:gd name="connsiteX69" fmla="*/ 1144952 w 1547205"/>
                <a:gd name="connsiteY69" fmla="*/ 1010347 h 1077212"/>
                <a:gd name="connsiteX70" fmla="*/ 1268301 w 1547205"/>
                <a:gd name="connsiteY70" fmla="*/ 927670 h 1077212"/>
                <a:gd name="connsiteX71" fmla="*/ 1296114 w 1547205"/>
                <a:gd name="connsiteY71" fmla="*/ 931384 h 1077212"/>
                <a:gd name="connsiteX72" fmla="*/ 1303162 w 1547205"/>
                <a:gd name="connsiteY72" fmla="*/ 931003 h 1077212"/>
                <a:gd name="connsiteX73" fmla="*/ 1418701 w 1547205"/>
                <a:gd name="connsiteY73" fmla="*/ 839373 h 1077212"/>
                <a:gd name="connsiteX74" fmla="*/ 1434322 w 1547205"/>
                <a:gd name="connsiteY74" fmla="*/ 841564 h 1077212"/>
                <a:gd name="connsiteX75" fmla="*/ 1438037 w 1547205"/>
                <a:gd name="connsiteY75" fmla="*/ 841564 h 1077212"/>
                <a:gd name="connsiteX76" fmla="*/ 1508521 w 1547205"/>
                <a:gd name="connsiteY76" fmla="*/ 807845 h 1077212"/>
                <a:gd name="connsiteX77" fmla="*/ 1546717 w 1547205"/>
                <a:gd name="connsiteY77" fmla="*/ 706023 h 107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47205" h="1077212">
                  <a:moveTo>
                    <a:pt x="384476" y="740503"/>
                  </a:moveTo>
                  <a:lnTo>
                    <a:pt x="387143" y="722406"/>
                  </a:lnTo>
                  <a:cubicBezTo>
                    <a:pt x="385714" y="728311"/>
                    <a:pt x="384762" y="734407"/>
                    <a:pt x="384476" y="740503"/>
                  </a:cubicBezTo>
                  <a:close/>
                  <a:moveTo>
                    <a:pt x="845677" y="129475"/>
                  </a:moveTo>
                  <a:cubicBezTo>
                    <a:pt x="812053" y="124426"/>
                    <a:pt x="775763" y="131570"/>
                    <a:pt x="743378" y="149953"/>
                  </a:cubicBezTo>
                  <a:lnTo>
                    <a:pt x="604123" y="228535"/>
                  </a:lnTo>
                  <a:lnTo>
                    <a:pt x="545830" y="199960"/>
                  </a:lnTo>
                  <a:lnTo>
                    <a:pt x="567451" y="156907"/>
                  </a:lnTo>
                  <a:cubicBezTo>
                    <a:pt x="570880" y="149953"/>
                    <a:pt x="571547" y="142048"/>
                    <a:pt x="568975" y="134713"/>
                  </a:cubicBezTo>
                  <a:cubicBezTo>
                    <a:pt x="566594" y="127379"/>
                    <a:pt x="561165" y="121283"/>
                    <a:pt x="554402" y="117949"/>
                  </a:cubicBezTo>
                  <a:lnTo>
                    <a:pt x="350853" y="17937"/>
                  </a:lnTo>
                  <a:lnTo>
                    <a:pt x="320468" y="3078"/>
                  </a:lnTo>
                  <a:cubicBezTo>
                    <a:pt x="306276" y="-4066"/>
                    <a:pt x="289131" y="1649"/>
                    <a:pt x="281892" y="15841"/>
                  </a:cubicBezTo>
                  <a:lnTo>
                    <a:pt x="3095" y="563243"/>
                  </a:lnTo>
                  <a:cubicBezTo>
                    <a:pt x="-4049" y="577531"/>
                    <a:pt x="1571" y="594771"/>
                    <a:pt x="15859" y="602105"/>
                  </a:cubicBezTo>
                  <a:lnTo>
                    <a:pt x="133588" y="661827"/>
                  </a:lnTo>
                  <a:lnTo>
                    <a:pt x="251221" y="721549"/>
                  </a:lnTo>
                  <a:cubicBezTo>
                    <a:pt x="255317" y="723644"/>
                    <a:pt x="259889" y="724787"/>
                    <a:pt x="264271" y="724787"/>
                  </a:cubicBezTo>
                  <a:cubicBezTo>
                    <a:pt x="267414" y="724787"/>
                    <a:pt x="270367" y="724311"/>
                    <a:pt x="273510" y="723358"/>
                  </a:cubicBezTo>
                  <a:cubicBezTo>
                    <a:pt x="280749" y="720977"/>
                    <a:pt x="286845" y="715738"/>
                    <a:pt x="290274" y="708785"/>
                  </a:cubicBezTo>
                  <a:lnTo>
                    <a:pt x="308086" y="673352"/>
                  </a:lnTo>
                  <a:lnTo>
                    <a:pt x="387143" y="722406"/>
                  </a:lnTo>
                  <a:lnTo>
                    <a:pt x="420576" y="675162"/>
                  </a:lnTo>
                  <a:lnTo>
                    <a:pt x="334184" y="621346"/>
                  </a:lnTo>
                  <a:lnTo>
                    <a:pt x="519826" y="251585"/>
                  </a:lnTo>
                  <a:lnTo>
                    <a:pt x="592216" y="287209"/>
                  </a:lnTo>
                  <a:cubicBezTo>
                    <a:pt x="596312" y="289209"/>
                    <a:pt x="600789" y="290161"/>
                    <a:pt x="605075" y="290161"/>
                  </a:cubicBezTo>
                  <a:cubicBezTo>
                    <a:pt x="609933" y="290161"/>
                    <a:pt x="614791" y="288828"/>
                    <a:pt x="619363" y="286351"/>
                  </a:cubicBezTo>
                  <a:lnTo>
                    <a:pt x="771953" y="200245"/>
                  </a:lnTo>
                  <a:cubicBezTo>
                    <a:pt x="793003" y="188434"/>
                    <a:pt x="816149" y="183672"/>
                    <a:pt x="837009" y="186720"/>
                  </a:cubicBezTo>
                  <a:lnTo>
                    <a:pt x="901493" y="152335"/>
                  </a:lnTo>
                  <a:cubicBezTo>
                    <a:pt x="886158" y="140619"/>
                    <a:pt x="867584" y="132808"/>
                    <a:pt x="845677" y="129475"/>
                  </a:cubicBezTo>
                  <a:close/>
                  <a:moveTo>
                    <a:pt x="480869" y="200245"/>
                  </a:moveTo>
                  <a:lnTo>
                    <a:pt x="251602" y="656969"/>
                  </a:lnTo>
                  <a:lnTo>
                    <a:pt x="152257" y="606487"/>
                  </a:lnTo>
                  <a:lnTo>
                    <a:pt x="67865" y="563624"/>
                  </a:lnTo>
                  <a:lnTo>
                    <a:pt x="320659" y="67467"/>
                  </a:lnTo>
                  <a:lnTo>
                    <a:pt x="332184" y="73182"/>
                  </a:lnTo>
                  <a:lnTo>
                    <a:pt x="502681" y="157002"/>
                  </a:lnTo>
                  <a:lnTo>
                    <a:pt x="480869" y="200245"/>
                  </a:lnTo>
                  <a:close/>
                  <a:moveTo>
                    <a:pt x="1546717" y="706023"/>
                  </a:moveTo>
                  <a:cubicBezTo>
                    <a:pt x="1546145" y="698593"/>
                    <a:pt x="1544526" y="691259"/>
                    <a:pt x="1542430" y="684211"/>
                  </a:cubicBezTo>
                  <a:lnTo>
                    <a:pt x="1489281" y="702594"/>
                  </a:lnTo>
                  <a:lnTo>
                    <a:pt x="1487186" y="702118"/>
                  </a:lnTo>
                  <a:cubicBezTo>
                    <a:pt x="1488233" y="705261"/>
                    <a:pt x="1488805" y="708404"/>
                    <a:pt x="1489091" y="711547"/>
                  </a:cubicBezTo>
                  <a:cubicBezTo>
                    <a:pt x="1490710" y="728788"/>
                    <a:pt x="1482328" y="748790"/>
                    <a:pt x="1464040" y="770983"/>
                  </a:cubicBezTo>
                  <a:cubicBezTo>
                    <a:pt x="1456229" y="780223"/>
                    <a:pt x="1447752" y="784223"/>
                    <a:pt x="1436417" y="783747"/>
                  </a:cubicBezTo>
                  <a:cubicBezTo>
                    <a:pt x="1377077" y="781651"/>
                    <a:pt x="1275254" y="668590"/>
                    <a:pt x="1224962" y="597724"/>
                  </a:cubicBezTo>
                  <a:cubicBezTo>
                    <a:pt x="1215628" y="584960"/>
                    <a:pt x="1197435" y="581912"/>
                    <a:pt x="1184576" y="591056"/>
                  </a:cubicBezTo>
                  <a:cubicBezTo>
                    <a:pt x="1171337" y="600391"/>
                    <a:pt x="1168384" y="618298"/>
                    <a:pt x="1177623" y="631347"/>
                  </a:cubicBezTo>
                  <a:cubicBezTo>
                    <a:pt x="1189529" y="648016"/>
                    <a:pt x="1276016" y="766888"/>
                    <a:pt x="1364789" y="818037"/>
                  </a:cubicBezTo>
                  <a:cubicBezTo>
                    <a:pt x="1345549" y="853184"/>
                    <a:pt x="1323641" y="871853"/>
                    <a:pt x="1299448" y="873472"/>
                  </a:cubicBezTo>
                  <a:cubicBezTo>
                    <a:pt x="1231630" y="878140"/>
                    <a:pt x="1140571" y="758220"/>
                    <a:pt x="1114377" y="715834"/>
                  </a:cubicBezTo>
                  <a:cubicBezTo>
                    <a:pt x="1106090" y="702308"/>
                    <a:pt x="1088088" y="698117"/>
                    <a:pt x="1074467" y="706594"/>
                  </a:cubicBezTo>
                  <a:cubicBezTo>
                    <a:pt x="1060942" y="714976"/>
                    <a:pt x="1056751" y="732883"/>
                    <a:pt x="1065133" y="746409"/>
                  </a:cubicBezTo>
                  <a:cubicBezTo>
                    <a:pt x="1073991" y="760792"/>
                    <a:pt x="1135904" y="857470"/>
                    <a:pt x="1214008" y="905095"/>
                  </a:cubicBezTo>
                  <a:cubicBezTo>
                    <a:pt x="1192006" y="936242"/>
                    <a:pt x="1168765" y="952339"/>
                    <a:pt x="1144666" y="952339"/>
                  </a:cubicBezTo>
                  <a:lnTo>
                    <a:pt x="1144571" y="952339"/>
                  </a:lnTo>
                  <a:cubicBezTo>
                    <a:pt x="1086564" y="952339"/>
                    <a:pt x="1024461" y="867472"/>
                    <a:pt x="1005316" y="834610"/>
                  </a:cubicBezTo>
                  <a:cubicBezTo>
                    <a:pt x="997219" y="820990"/>
                    <a:pt x="979503" y="816132"/>
                    <a:pt x="965692" y="824038"/>
                  </a:cubicBezTo>
                  <a:cubicBezTo>
                    <a:pt x="951785" y="832229"/>
                    <a:pt x="947023" y="849850"/>
                    <a:pt x="955024" y="863662"/>
                  </a:cubicBezTo>
                  <a:cubicBezTo>
                    <a:pt x="961501" y="874425"/>
                    <a:pt x="1004458" y="945577"/>
                    <a:pt x="1065704" y="984534"/>
                  </a:cubicBezTo>
                  <a:cubicBezTo>
                    <a:pt x="1054274" y="1003584"/>
                    <a:pt x="1040558" y="1015014"/>
                    <a:pt x="1023699" y="1018252"/>
                  </a:cubicBezTo>
                  <a:cubicBezTo>
                    <a:pt x="983122" y="1026158"/>
                    <a:pt x="929020" y="990439"/>
                    <a:pt x="897778" y="964531"/>
                  </a:cubicBezTo>
                  <a:lnTo>
                    <a:pt x="863203" y="1011394"/>
                  </a:lnTo>
                  <a:cubicBezTo>
                    <a:pt x="895397" y="1037683"/>
                    <a:pt x="953119" y="1077212"/>
                    <a:pt x="1011793" y="1077212"/>
                  </a:cubicBezTo>
                  <a:cubicBezTo>
                    <a:pt x="1019317" y="1077212"/>
                    <a:pt x="1027128" y="1076450"/>
                    <a:pt x="1034748" y="1074926"/>
                  </a:cubicBezTo>
                  <a:cubicBezTo>
                    <a:pt x="1070753" y="1067973"/>
                    <a:pt x="1099137" y="1045303"/>
                    <a:pt x="1119616" y="1007203"/>
                  </a:cubicBezTo>
                  <a:cubicBezTo>
                    <a:pt x="1127807" y="1008918"/>
                    <a:pt x="1135904" y="1010347"/>
                    <a:pt x="1144571" y="1010347"/>
                  </a:cubicBezTo>
                  <a:lnTo>
                    <a:pt x="1144952" y="1010347"/>
                  </a:lnTo>
                  <a:cubicBezTo>
                    <a:pt x="1191910" y="1010061"/>
                    <a:pt x="1233249" y="982153"/>
                    <a:pt x="1268301" y="927670"/>
                  </a:cubicBezTo>
                  <a:cubicBezTo>
                    <a:pt x="1277350" y="929765"/>
                    <a:pt x="1286684" y="931384"/>
                    <a:pt x="1296114" y="931384"/>
                  </a:cubicBezTo>
                  <a:cubicBezTo>
                    <a:pt x="1298400" y="931384"/>
                    <a:pt x="1300781" y="931194"/>
                    <a:pt x="1303162" y="931003"/>
                  </a:cubicBezTo>
                  <a:cubicBezTo>
                    <a:pt x="1350121" y="928146"/>
                    <a:pt x="1388887" y="897094"/>
                    <a:pt x="1418701" y="839373"/>
                  </a:cubicBezTo>
                  <a:cubicBezTo>
                    <a:pt x="1423940" y="840325"/>
                    <a:pt x="1429274" y="841468"/>
                    <a:pt x="1434322" y="841564"/>
                  </a:cubicBezTo>
                  <a:lnTo>
                    <a:pt x="1438037" y="841564"/>
                  </a:lnTo>
                  <a:cubicBezTo>
                    <a:pt x="1465754" y="841564"/>
                    <a:pt x="1489853" y="830038"/>
                    <a:pt x="1508521" y="807845"/>
                  </a:cubicBezTo>
                  <a:cubicBezTo>
                    <a:pt x="1537096" y="773460"/>
                    <a:pt x="1549955" y="739170"/>
                    <a:pt x="1546717" y="706023"/>
                  </a:cubicBezTo>
                  <a:close/>
                </a:path>
              </a:pathLst>
            </a:custGeom>
            <a:solidFill>
              <a:schemeClr val="bg2"/>
            </a:solidFill>
            <a:ln w="9525" cap="flat">
              <a:noFill/>
              <a:prstDash val="solid"/>
              <a:miter/>
            </a:ln>
          </p:spPr>
          <p:txBody>
            <a:bodyPr rtlCol="0" anchor="ctr"/>
            <a:lstStyle/>
            <a:p>
              <a:endParaRPr lang="fr-FR"/>
            </a:p>
          </p:txBody>
        </p:sp>
        <p:sp>
          <p:nvSpPr>
            <p:cNvPr id="67" name="Forme libre : forme 66">
              <a:extLst>
                <a:ext uri="{FF2B5EF4-FFF2-40B4-BE49-F238E27FC236}">
                  <a16:creationId xmlns:a16="http://schemas.microsoft.com/office/drawing/2014/main" id="{B5C1DC65-3B17-4820-999A-0C3E7D92C29B}"/>
                </a:ext>
              </a:extLst>
            </p:cNvPr>
            <p:cNvSpPr/>
            <p:nvPr/>
          </p:nvSpPr>
          <p:spPr>
            <a:xfrm>
              <a:off x="10088840" y="2499669"/>
              <a:ext cx="1070155" cy="726001"/>
            </a:xfrm>
            <a:custGeom>
              <a:avLst/>
              <a:gdLst>
                <a:gd name="connsiteX0" fmla="*/ 1041675 w 1070155"/>
                <a:gd name="connsiteY0" fmla="*/ 376053 h 726001"/>
                <a:gd name="connsiteX1" fmla="*/ 1070155 w 1070155"/>
                <a:gd name="connsiteY1" fmla="*/ 291757 h 726001"/>
                <a:gd name="connsiteX2" fmla="*/ 960713 w 1070155"/>
                <a:gd name="connsiteY2" fmla="*/ 18199 h 726001"/>
                <a:gd name="connsiteX3" fmla="*/ 923375 w 1070155"/>
                <a:gd name="connsiteY3" fmla="*/ 2006 h 726001"/>
                <a:gd name="connsiteX4" fmla="*/ 680202 w 1070155"/>
                <a:gd name="connsiteY4" fmla="*/ 95637 h 726001"/>
                <a:gd name="connsiteX5" fmla="*/ 664009 w 1070155"/>
                <a:gd name="connsiteY5" fmla="*/ 110781 h 726001"/>
                <a:gd name="connsiteX6" fmla="*/ 663533 w 1070155"/>
                <a:gd name="connsiteY6" fmla="*/ 132975 h 726001"/>
                <a:gd name="connsiteX7" fmla="*/ 678392 w 1070155"/>
                <a:gd name="connsiteY7" fmla="*/ 170980 h 726001"/>
                <a:gd name="connsiteX8" fmla="*/ 567902 w 1070155"/>
                <a:gd name="connsiteY8" fmla="*/ 200602 h 726001"/>
                <a:gd name="connsiteX9" fmla="*/ 405024 w 1070155"/>
                <a:gd name="connsiteY9" fmla="*/ 145929 h 726001"/>
                <a:gd name="connsiteX10" fmla="*/ 181568 w 1070155"/>
                <a:gd name="connsiteY10" fmla="*/ 152787 h 726001"/>
                <a:gd name="connsiteX11" fmla="*/ 181472 w 1070155"/>
                <a:gd name="connsiteY11" fmla="*/ 152787 h 726001"/>
                <a:gd name="connsiteX12" fmla="*/ 116988 w 1070155"/>
                <a:gd name="connsiteY12" fmla="*/ 187267 h 726001"/>
                <a:gd name="connsiteX13" fmla="*/ 14023 w 1070155"/>
                <a:gd name="connsiteY13" fmla="*/ 315760 h 726001"/>
                <a:gd name="connsiteX14" fmla="*/ 50789 w 1070155"/>
                <a:gd name="connsiteY14" fmla="*/ 476732 h 726001"/>
                <a:gd name="connsiteX15" fmla="*/ 141944 w 1070155"/>
                <a:gd name="connsiteY15" fmla="*/ 482257 h 726001"/>
                <a:gd name="connsiteX16" fmla="*/ 223097 w 1070155"/>
                <a:gd name="connsiteY16" fmla="*/ 385864 h 726001"/>
                <a:gd name="connsiteX17" fmla="*/ 246528 w 1070155"/>
                <a:gd name="connsiteY17" fmla="*/ 361384 h 726001"/>
                <a:gd name="connsiteX18" fmla="*/ 284914 w 1070155"/>
                <a:gd name="connsiteY18" fmla="*/ 362051 h 726001"/>
                <a:gd name="connsiteX19" fmla="*/ 461031 w 1070155"/>
                <a:gd name="connsiteY19" fmla="*/ 448443 h 726001"/>
                <a:gd name="connsiteX20" fmla="*/ 650865 w 1070155"/>
                <a:gd name="connsiteY20" fmla="*/ 585984 h 726001"/>
                <a:gd name="connsiteX21" fmla="*/ 744305 w 1070155"/>
                <a:gd name="connsiteY21" fmla="*/ 671899 h 726001"/>
                <a:gd name="connsiteX22" fmla="*/ 767165 w 1070155"/>
                <a:gd name="connsiteY22" fmla="*/ 702665 h 726001"/>
                <a:gd name="connsiteX23" fmla="*/ 769260 w 1070155"/>
                <a:gd name="connsiteY23" fmla="*/ 703141 h 726001"/>
                <a:gd name="connsiteX24" fmla="*/ 822410 w 1070155"/>
                <a:gd name="connsiteY24" fmla="*/ 684758 h 726001"/>
                <a:gd name="connsiteX25" fmla="*/ 874511 w 1070155"/>
                <a:gd name="connsiteY25" fmla="*/ 669042 h 726001"/>
                <a:gd name="connsiteX26" fmla="*/ 889656 w 1070155"/>
                <a:gd name="connsiteY26" fmla="*/ 707428 h 726001"/>
                <a:gd name="connsiteX27" fmla="*/ 904992 w 1070155"/>
                <a:gd name="connsiteY27" fmla="*/ 723525 h 726001"/>
                <a:gd name="connsiteX28" fmla="*/ 916517 w 1070155"/>
                <a:gd name="connsiteY28" fmla="*/ 726001 h 726001"/>
                <a:gd name="connsiteX29" fmla="*/ 924042 w 1070155"/>
                <a:gd name="connsiteY29" fmla="*/ 724858 h 726001"/>
                <a:gd name="connsiteX30" fmla="*/ 948235 w 1070155"/>
                <a:gd name="connsiteY30" fmla="*/ 653135 h 726001"/>
                <a:gd name="connsiteX31" fmla="*/ 932805 w 1070155"/>
                <a:gd name="connsiteY31" fmla="*/ 659326 h 726001"/>
                <a:gd name="connsiteX32" fmla="*/ 728207 w 1070155"/>
                <a:gd name="connsiteY32" fmla="*/ 138976 h 726001"/>
                <a:gd name="connsiteX33" fmla="*/ 917660 w 1070155"/>
                <a:gd name="connsiteY33" fmla="*/ 66109 h 726001"/>
                <a:gd name="connsiteX34" fmla="*/ 1041675 w 1070155"/>
                <a:gd name="connsiteY34" fmla="*/ 376053 h 726001"/>
                <a:gd name="connsiteX35" fmla="*/ 853176 w 1070155"/>
                <a:gd name="connsiteY35" fmla="*/ 615130 h 726001"/>
                <a:gd name="connsiteX36" fmla="*/ 788596 w 1070155"/>
                <a:gd name="connsiteY36" fmla="*/ 634371 h 726001"/>
                <a:gd name="connsiteX37" fmla="*/ 781262 w 1070155"/>
                <a:gd name="connsiteY37" fmla="*/ 627322 h 726001"/>
                <a:gd name="connsiteX38" fmla="*/ 692203 w 1070155"/>
                <a:gd name="connsiteY38" fmla="*/ 545693 h 726001"/>
                <a:gd name="connsiteX39" fmla="*/ 486368 w 1070155"/>
                <a:gd name="connsiteY39" fmla="*/ 396532 h 726001"/>
                <a:gd name="connsiteX40" fmla="*/ 310346 w 1070155"/>
                <a:gd name="connsiteY40" fmla="*/ 310235 h 726001"/>
                <a:gd name="connsiteX41" fmla="*/ 223097 w 1070155"/>
                <a:gd name="connsiteY41" fmla="*/ 308521 h 726001"/>
                <a:gd name="connsiteX42" fmla="*/ 168899 w 1070155"/>
                <a:gd name="connsiteY42" fmla="*/ 365385 h 726001"/>
                <a:gd name="connsiteX43" fmla="*/ 120227 w 1070155"/>
                <a:gd name="connsiteY43" fmla="*/ 428821 h 726001"/>
                <a:gd name="connsiteX44" fmla="*/ 76221 w 1070155"/>
                <a:gd name="connsiteY44" fmla="*/ 424821 h 726001"/>
                <a:gd name="connsiteX45" fmla="*/ 67935 w 1070155"/>
                <a:gd name="connsiteY45" fmla="*/ 336619 h 726001"/>
                <a:gd name="connsiteX46" fmla="*/ 167566 w 1070155"/>
                <a:gd name="connsiteY46" fmla="*/ 223462 h 726001"/>
                <a:gd name="connsiteX47" fmla="*/ 386546 w 1070155"/>
                <a:gd name="connsiteY47" fmla="*/ 200793 h 726001"/>
                <a:gd name="connsiteX48" fmla="*/ 557710 w 1070155"/>
                <a:gd name="connsiteY48" fmla="*/ 258229 h 726001"/>
                <a:gd name="connsiteX49" fmla="*/ 574284 w 1070155"/>
                <a:gd name="connsiteY49" fmla="*/ 258705 h 726001"/>
                <a:gd name="connsiteX50" fmla="*/ 699918 w 1070155"/>
                <a:gd name="connsiteY50" fmla="*/ 225081 h 726001"/>
                <a:gd name="connsiteX51" fmla="*/ 853176 w 1070155"/>
                <a:gd name="connsiteY51" fmla="*/ 615130 h 72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70155" h="726001">
                  <a:moveTo>
                    <a:pt x="1041675" y="376053"/>
                  </a:moveTo>
                  <a:lnTo>
                    <a:pt x="1070155" y="291757"/>
                  </a:lnTo>
                  <a:lnTo>
                    <a:pt x="960713" y="18199"/>
                  </a:lnTo>
                  <a:cubicBezTo>
                    <a:pt x="954902" y="3435"/>
                    <a:pt x="938139" y="-3804"/>
                    <a:pt x="923375" y="2006"/>
                  </a:cubicBezTo>
                  <a:lnTo>
                    <a:pt x="680202" y="95637"/>
                  </a:lnTo>
                  <a:cubicBezTo>
                    <a:pt x="673058" y="98399"/>
                    <a:pt x="667248" y="103828"/>
                    <a:pt x="664009" y="110781"/>
                  </a:cubicBezTo>
                  <a:cubicBezTo>
                    <a:pt x="661056" y="118021"/>
                    <a:pt x="660771" y="125926"/>
                    <a:pt x="663533" y="132975"/>
                  </a:cubicBezTo>
                  <a:lnTo>
                    <a:pt x="678392" y="170980"/>
                  </a:lnTo>
                  <a:lnTo>
                    <a:pt x="567902" y="200602"/>
                  </a:lnTo>
                  <a:lnTo>
                    <a:pt x="405024" y="145929"/>
                  </a:lnTo>
                  <a:cubicBezTo>
                    <a:pt x="331491" y="121354"/>
                    <a:pt x="252434" y="124402"/>
                    <a:pt x="181568" y="152787"/>
                  </a:cubicBezTo>
                  <a:lnTo>
                    <a:pt x="181472" y="152787"/>
                  </a:lnTo>
                  <a:lnTo>
                    <a:pt x="116988" y="187267"/>
                  </a:lnTo>
                  <a:cubicBezTo>
                    <a:pt x="69744" y="220414"/>
                    <a:pt x="33645" y="265182"/>
                    <a:pt x="14023" y="315760"/>
                  </a:cubicBezTo>
                  <a:cubicBezTo>
                    <a:pt x="-23029" y="411295"/>
                    <a:pt x="21833" y="462825"/>
                    <a:pt x="50789" y="476732"/>
                  </a:cubicBezTo>
                  <a:cubicBezTo>
                    <a:pt x="83174" y="491782"/>
                    <a:pt x="113750" y="493687"/>
                    <a:pt x="141944" y="482257"/>
                  </a:cubicBezTo>
                  <a:cubicBezTo>
                    <a:pt x="185187" y="464921"/>
                    <a:pt x="209952" y="420344"/>
                    <a:pt x="223097" y="385864"/>
                  </a:cubicBezTo>
                  <a:cubicBezTo>
                    <a:pt x="227288" y="374910"/>
                    <a:pt x="235479" y="366242"/>
                    <a:pt x="246528" y="361384"/>
                  </a:cubicBezTo>
                  <a:cubicBezTo>
                    <a:pt x="258816" y="355860"/>
                    <a:pt x="272722" y="356146"/>
                    <a:pt x="284914" y="362051"/>
                  </a:cubicBezTo>
                  <a:lnTo>
                    <a:pt x="461031" y="448443"/>
                  </a:lnTo>
                  <a:cubicBezTo>
                    <a:pt x="531993" y="483400"/>
                    <a:pt x="595715" y="529596"/>
                    <a:pt x="650865" y="585984"/>
                  </a:cubicBezTo>
                  <a:cubicBezTo>
                    <a:pt x="679630" y="615702"/>
                    <a:pt x="711253" y="644467"/>
                    <a:pt x="744305" y="671899"/>
                  </a:cubicBezTo>
                  <a:cubicBezTo>
                    <a:pt x="756211" y="681520"/>
                    <a:pt x="763926" y="691807"/>
                    <a:pt x="767165" y="702665"/>
                  </a:cubicBezTo>
                  <a:lnTo>
                    <a:pt x="769260" y="703141"/>
                  </a:lnTo>
                  <a:lnTo>
                    <a:pt x="822410" y="684758"/>
                  </a:lnTo>
                  <a:lnTo>
                    <a:pt x="874511" y="669042"/>
                  </a:lnTo>
                  <a:lnTo>
                    <a:pt x="889656" y="707428"/>
                  </a:lnTo>
                  <a:cubicBezTo>
                    <a:pt x="892419" y="714667"/>
                    <a:pt x="898038" y="720477"/>
                    <a:pt x="904992" y="723525"/>
                  </a:cubicBezTo>
                  <a:cubicBezTo>
                    <a:pt x="908706" y="725049"/>
                    <a:pt x="912516" y="726001"/>
                    <a:pt x="916517" y="726001"/>
                  </a:cubicBezTo>
                  <a:cubicBezTo>
                    <a:pt x="919089" y="726001"/>
                    <a:pt x="921565" y="725525"/>
                    <a:pt x="924042" y="724858"/>
                  </a:cubicBezTo>
                  <a:lnTo>
                    <a:pt x="948235" y="653135"/>
                  </a:lnTo>
                  <a:lnTo>
                    <a:pt x="932805" y="659326"/>
                  </a:lnTo>
                  <a:lnTo>
                    <a:pt x="728207" y="138976"/>
                  </a:lnTo>
                  <a:lnTo>
                    <a:pt x="917660" y="66109"/>
                  </a:lnTo>
                  <a:lnTo>
                    <a:pt x="1041675" y="376053"/>
                  </a:lnTo>
                  <a:close/>
                  <a:moveTo>
                    <a:pt x="853176" y="615130"/>
                  </a:moveTo>
                  <a:lnTo>
                    <a:pt x="788596" y="634371"/>
                  </a:lnTo>
                  <a:cubicBezTo>
                    <a:pt x="786215" y="632085"/>
                    <a:pt x="784024" y="629513"/>
                    <a:pt x="781262" y="627322"/>
                  </a:cubicBezTo>
                  <a:cubicBezTo>
                    <a:pt x="749734" y="601224"/>
                    <a:pt x="719635" y="573697"/>
                    <a:pt x="692203" y="545693"/>
                  </a:cubicBezTo>
                  <a:cubicBezTo>
                    <a:pt x="632481" y="484543"/>
                    <a:pt x="563235" y="434346"/>
                    <a:pt x="486368" y="396532"/>
                  </a:cubicBezTo>
                  <a:lnTo>
                    <a:pt x="310346" y="310235"/>
                  </a:lnTo>
                  <a:cubicBezTo>
                    <a:pt x="282914" y="296710"/>
                    <a:pt x="251005" y="296043"/>
                    <a:pt x="223097" y="308521"/>
                  </a:cubicBezTo>
                  <a:cubicBezTo>
                    <a:pt x="197856" y="319760"/>
                    <a:pt x="178615" y="339858"/>
                    <a:pt x="168899" y="365385"/>
                  </a:cubicBezTo>
                  <a:cubicBezTo>
                    <a:pt x="161565" y="384625"/>
                    <a:pt x="145468" y="418534"/>
                    <a:pt x="120227" y="428821"/>
                  </a:cubicBezTo>
                  <a:cubicBezTo>
                    <a:pt x="107273" y="433869"/>
                    <a:pt x="92795" y="432536"/>
                    <a:pt x="76221" y="424821"/>
                  </a:cubicBezTo>
                  <a:cubicBezTo>
                    <a:pt x="72792" y="422821"/>
                    <a:pt x="41931" y="403485"/>
                    <a:pt x="67935" y="336619"/>
                  </a:cubicBezTo>
                  <a:cubicBezTo>
                    <a:pt x="85841" y="290899"/>
                    <a:pt x="121084" y="250799"/>
                    <a:pt x="167566" y="223462"/>
                  </a:cubicBezTo>
                  <a:cubicBezTo>
                    <a:pt x="233860" y="184505"/>
                    <a:pt x="313584" y="176314"/>
                    <a:pt x="386546" y="200793"/>
                  </a:cubicBezTo>
                  <a:lnTo>
                    <a:pt x="557710" y="258229"/>
                  </a:lnTo>
                  <a:cubicBezTo>
                    <a:pt x="563139" y="260038"/>
                    <a:pt x="568854" y="260324"/>
                    <a:pt x="574284" y="258705"/>
                  </a:cubicBezTo>
                  <a:lnTo>
                    <a:pt x="699918" y="225081"/>
                  </a:lnTo>
                  <a:lnTo>
                    <a:pt x="853176" y="615130"/>
                  </a:lnTo>
                  <a:close/>
                </a:path>
              </a:pathLst>
            </a:custGeom>
            <a:solidFill>
              <a:srgbClr val="FFFFFF"/>
            </a:solidFill>
            <a:ln w="9525" cap="flat">
              <a:noFill/>
              <a:prstDash val="solid"/>
              <a:miter/>
            </a:ln>
          </p:spPr>
          <p:txBody>
            <a:bodyPr rtlCol="0" anchor="ctr"/>
            <a:lstStyle/>
            <a:p>
              <a:endParaRPr lang="fr-FR"/>
            </a:p>
          </p:txBody>
        </p:sp>
        <p:sp>
          <p:nvSpPr>
            <p:cNvPr id="68" name="Forme libre : forme 67">
              <a:extLst>
                <a:ext uri="{FF2B5EF4-FFF2-40B4-BE49-F238E27FC236}">
                  <a16:creationId xmlns:a16="http://schemas.microsoft.com/office/drawing/2014/main" id="{A6472C30-F85F-481A-A59A-BF47B246137B}"/>
                </a:ext>
              </a:extLst>
            </p:cNvPr>
            <p:cNvSpPr/>
            <p:nvPr/>
          </p:nvSpPr>
          <p:spPr>
            <a:xfrm>
              <a:off x="9753172" y="3160221"/>
              <a:ext cx="522540" cy="400919"/>
            </a:xfrm>
            <a:custGeom>
              <a:avLst/>
              <a:gdLst>
                <a:gd name="connsiteX0" fmla="*/ 521808 w 522540"/>
                <a:gd name="connsiteY0" fmla="*/ 257759 h 400919"/>
                <a:gd name="connsiteX1" fmla="*/ 485613 w 522540"/>
                <a:gd name="connsiteY1" fmla="*/ 197656 h 400919"/>
                <a:gd name="connsiteX2" fmla="*/ 435988 w 522540"/>
                <a:gd name="connsiteY2" fmla="*/ 179082 h 400919"/>
                <a:gd name="connsiteX3" fmla="*/ 435512 w 522540"/>
                <a:gd name="connsiteY3" fmla="*/ 168129 h 400919"/>
                <a:gd name="connsiteX4" fmla="*/ 401603 w 522540"/>
                <a:gd name="connsiteY4" fmla="*/ 110217 h 400919"/>
                <a:gd name="connsiteX5" fmla="*/ 301590 w 522540"/>
                <a:gd name="connsiteY5" fmla="*/ 105645 h 400919"/>
                <a:gd name="connsiteX6" fmla="*/ 267681 w 522540"/>
                <a:gd name="connsiteY6" fmla="*/ 65068 h 400919"/>
                <a:gd name="connsiteX7" fmla="*/ 179670 w 522540"/>
                <a:gd name="connsiteY7" fmla="*/ 60115 h 400919"/>
                <a:gd name="connsiteX8" fmla="*/ 154429 w 522540"/>
                <a:gd name="connsiteY8" fmla="*/ 30397 h 400919"/>
                <a:gd name="connsiteX9" fmla="*/ 134045 w 522540"/>
                <a:gd name="connsiteY9" fmla="*/ 15919 h 400919"/>
                <a:gd name="connsiteX10" fmla="*/ 36224 w 522540"/>
                <a:gd name="connsiteY10" fmla="*/ 15157 h 400919"/>
                <a:gd name="connsiteX11" fmla="*/ 2791 w 522540"/>
                <a:gd name="connsiteY11" fmla="*/ 62401 h 400919"/>
                <a:gd name="connsiteX12" fmla="*/ 124 w 522540"/>
                <a:gd name="connsiteY12" fmla="*/ 80499 h 400919"/>
                <a:gd name="connsiteX13" fmla="*/ 886 w 522540"/>
                <a:gd name="connsiteY13" fmla="*/ 96691 h 400919"/>
                <a:gd name="connsiteX14" fmla="*/ 34795 w 522540"/>
                <a:gd name="connsiteY14" fmla="*/ 151555 h 400919"/>
                <a:gd name="connsiteX15" fmla="*/ 55178 w 522540"/>
                <a:gd name="connsiteY15" fmla="*/ 166319 h 400919"/>
                <a:gd name="connsiteX16" fmla="*/ 104708 w 522540"/>
                <a:gd name="connsiteY16" fmla="*/ 182321 h 400919"/>
                <a:gd name="connsiteX17" fmla="*/ 104994 w 522540"/>
                <a:gd name="connsiteY17" fmla="*/ 182321 h 400919"/>
                <a:gd name="connsiteX18" fmla="*/ 106613 w 522540"/>
                <a:gd name="connsiteY18" fmla="*/ 197180 h 400919"/>
                <a:gd name="connsiteX19" fmla="*/ 145571 w 522540"/>
                <a:gd name="connsiteY19" fmla="*/ 253568 h 400919"/>
                <a:gd name="connsiteX20" fmla="*/ 193291 w 522540"/>
                <a:gd name="connsiteY20" fmla="*/ 267284 h 400919"/>
                <a:gd name="connsiteX21" fmla="*/ 199482 w 522540"/>
                <a:gd name="connsiteY21" fmla="*/ 266427 h 400919"/>
                <a:gd name="connsiteX22" fmla="*/ 199863 w 522540"/>
                <a:gd name="connsiteY22" fmla="*/ 272142 h 400919"/>
                <a:gd name="connsiteX23" fmla="*/ 233677 w 522540"/>
                <a:gd name="connsiteY23" fmla="*/ 330339 h 400919"/>
                <a:gd name="connsiteX24" fmla="*/ 286350 w 522540"/>
                <a:gd name="connsiteY24" fmla="*/ 347580 h 400919"/>
                <a:gd name="connsiteX25" fmla="*/ 314639 w 522540"/>
                <a:gd name="connsiteY25" fmla="*/ 342627 h 400919"/>
                <a:gd name="connsiteX26" fmla="*/ 344929 w 522540"/>
                <a:gd name="connsiteY26" fmla="*/ 381965 h 400919"/>
                <a:gd name="connsiteX27" fmla="*/ 401126 w 522540"/>
                <a:gd name="connsiteY27" fmla="*/ 400920 h 400919"/>
                <a:gd name="connsiteX28" fmla="*/ 463706 w 522540"/>
                <a:gd name="connsiteY28" fmla="*/ 371297 h 400919"/>
                <a:gd name="connsiteX29" fmla="*/ 478850 w 522540"/>
                <a:gd name="connsiteY29" fmla="*/ 351390 h 400919"/>
                <a:gd name="connsiteX30" fmla="*/ 513426 w 522540"/>
                <a:gd name="connsiteY30" fmla="*/ 304527 h 400919"/>
                <a:gd name="connsiteX31" fmla="*/ 521808 w 522540"/>
                <a:gd name="connsiteY31" fmla="*/ 257759 h 400919"/>
                <a:gd name="connsiteX32" fmla="*/ 126521 w 522540"/>
                <a:gd name="connsiteY32" fmla="*/ 113550 h 400919"/>
                <a:gd name="connsiteX33" fmla="*/ 89087 w 522540"/>
                <a:gd name="connsiteY33" fmla="*/ 119361 h 400919"/>
                <a:gd name="connsiteX34" fmla="*/ 68609 w 522540"/>
                <a:gd name="connsiteY34" fmla="*/ 104883 h 400919"/>
                <a:gd name="connsiteX35" fmla="*/ 58036 w 522540"/>
                <a:gd name="connsiteY35" fmla="*/ 87738 h 400919"/>
                <a:gd name="connsiteX36" fmla="*/ 62894 w 522540"/>
                <a:gd name="connsiteY36" fmla="*/ 68402 h 400919"/>
                <a:gd name="connsiteX37" fmla="*/ 84420 w 522540"/>
                <a:gd name="connsiteY37" fmla="*/ 57639 h 400919"/>
                <a:gd name="connsiteX38" fmla="*/ 100327 w 522540"/>
                <a:gd name="connsiteY38" fmla="*/ 62687 h 400919"/>
                <a:gd name="connsiteX39" fmla="*/ 120615 w 522540"/>
                <a:gd name="connsiteY39" fmla="*/ 77355 h 400919"/>
                <a:gd name="connsiteX40" fmla="*/ 131188 w 522540"/>
                <a:gd name="connsiteY40" fmla="*/ 94500 h 400919"/>
                <a:gd name="connsiteX41" fmla="*/ 126521 w 522540"/>
                <a:gd name="connsiteY41" fmla="*/ 113550 h 400919"/>
                <a:gd name="connsiteX42" fmla="*/ 243869 w 522540"/>
                <a:gd name="connsiteY42" fmla="*/ 164795 h 400919"/>
                <a:gd name="connsiteX43" fmla="*/ 227390 w 522540"/>
                <a:gd name="connsiteY43" fmla="*/ 190036 h 400919"/>
                <a:gd name="connsiteX44" fmla="*/ 176622 w 522540"/>
                <a:gd name="connsiteY44" fmla="*/ 204800 h 400919"/>
                <a:gd name="connsiteX45" fmla="*/ 163287 w 522540"/>
                <a:gd name="connsiteY45" fmla="*/ 184797 h 400919"/>
                <a:gd name="connsiteX46" fmla="*/ 169478 w 522540"/>
                <a:gd name="connsiteY46" fmla="*/ 153651 h 400919"/>
                <a:gd name="connsiteX47" fmla="*/ 185861 w 522540"/>
                <a:gd name="connsiteY47" fmla="*/ 128314 h 400919"/>
                <a:gd name="connsiteX48" fmla="*/ 236534 w 522540"/>
                <a:gd name="connsiteY48" fmla="*/ 113550 h 400919"/>
                <a:gd name="connsiteX49" fmla="*/ 250060 w 522540"/>
                <a:gd name="connsiteY49" fmla="*/ 133648 h 400919"/>
                <a:gd name="connsiteX50" fmla="*/ 243869 w 522540"/>
                <a:gd name="connsiteY50" fmla="*/ 164795 h 400919"/>
                <a:gd name="connsiteX51" fmla="*/ 323117 w 522540"/>
                <a:gd name="connsiteY51" fmla="*/ 265188 h 400919"/>
                <a:gd name="connsiteX52" fmla="*/ 315497 w 522540"/>
                <a:gd name="connsiteY52" fmla="*/ 274904 h 400919"/>
                <a:gd name="connsiteX53" fmla="*/ 268443 w 522540"/>
                <a:gd name="connsiteY53" fmla="*/ 284048 h 400919"/>
                <a:gd name="connsiteX54" fmla="*/ 257299 w 522540"/>
                <a:gd name="connsiteY54" fmla="*/ 264426 h 400919"/>
                <a:gd name="connsiteX55" fmla="*/ 264728 w 522540"/>
                <a:gd name="connsiteY55" fmla="*/ 237280 h 400919"/>
                <a:gd name="connsiteX56" fmla="*/ 319878 w 522540"/>
                <a:gd name="connsiteY56" fmla="*/ 165462 h 400919"/>
                <a:gd name="connsiteX57" fmla="*/ 366836 w 522540"/>
                <a:gd name="connsiteY57" fmla="*/ 156222 h 400919"/>
                <a:gd name="connsiteX58" fmla="*/ 378171 w 522540"/>
                <a:gd name="connsiteY58" fmla="*/ 175939 h 400919"/>
                <a:gd name="connsiteX59" fmla="*/ 370646 w 522540"/>
                <a:gd name="connsiteY59" fmla="*/ 202990 h 400919"/>
                <a:gd name="connsiteX60" fmla="*/ 366836 w 522540"/>
                <a:gd name="connsiteY60" fmla="*/ 208134 h 400919"/>
                <a:gd name="connsiteX61" fmla="*/ 323117 w 522540"/>
                <a:gd name="connsiteY61" fmla="*/ 265188 h 400919"/>
                <a:gd name="connsiteX62" fmla="*/ 461324 w 522540"/>
                <a:gd name="connsiteY62" fmla="*/ 279095 h 400919"/>
                <a:gd name="connsiteX63" fmla="*/ 417605 w 522540"/>
                <a:gd name="connsiteY63" fmla="*/ 336150 h 400919"/>
                <a:gd name="connsiteX64" fmla="*/ 379695 w 522540"/>
                <a:gd name="connsiteY64" fmla="*/ 335673 h 400919"/>
                <a:gd name="connsiteX65" fmla="*/ 365979 w 522540"/>
                <a:gd name="connsiteY65" fmla="*/ 313861 h 400919"/>
                <a:gd name="connsiteX66" fmla="*/ 369027 w 522540"/>
                <a:gd name="connsiteY66" fmla="*/ 300336 h 400919"/>
                <a:gd name="connsiteX67" fmla="*/ 411032 w 522540"/>
                <a:gd name="connsiteY67" fmla="*/ 245472 h 400919"/>
                <a:gd name="connsiteX68" fmla="*/ 412747 w 522540"/>
                <a:gd name="connsiteY68" fmla="*/ 243186 h 400919"/>
                <a:gd name="connsiteX69" fmla="*/ 429035 w 522540"/>
                <a:gd name="connsiteY69" fmla="*/ 236232 h 400919"/>
                <a:gd name="connsiteX70" fmla="*/ 450561 w 522540"/>
                <a:gd name="connsiteY70" fmla="*/ 243852 h 400919"/>
                <a:gd name="connsiteX71" fmla="*/ 464468 w 522540"/>
                <a:gd name="connsiteY71" fmla="*/ 265569 h 400919"/>
                <a:gd name="connsiteX72" fmla="*/ 461324 w 522540"/>
                <a:gd name="connsiteY72" fmla="*/ 279095 h 4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22540" h="400919">
                  <a:moveTo>
                    <a:pt x="521808" y="257759"/>
                  </a:moveTo>
                  <a:cubicBezTo>
                    <a:pt x="518665" y="234518"/>
                    <a:pt x="505425" y="212610"/>
                    <a:pt x="485613" y="197656"/>
                  </a:cubicBezTo>
                  <a:cubicBezTo>
                    <a:pt x="470278" y="186321"/>
                    <a:pt x="453038" y="180225"/>
                    <a:pt x="435988" y="179082"/>
                  </a:cubicBezTo>
                  <a:cubicBezTo>
                    <a:pt x="435988" y="175368"/>
                    <a:pt x="435988" y="171748"/>
                    <a:pt x="435512" y="168129"/>
                  </a:cubicBezTo>
                  <a:cubicBezTo>
                    <a:pt x="432273" y="144792"/>
                    <a:pt x="420272" y="124123"/>
                    <a:pt x="401603" y="110217"/>
                  </a:cubicBezTo>
                  <a:cubicBezTo>
                    <a:pt x="372170" y="88023"/>
                    <a:pt x="332642" y="87547"/>
                    <a:pt x="301590" y="105645"/>
                  </a:cubicBezTo>
                  <a:cubicBezTo>
                    <a:pt x="294637" y="88881"/>
                    <a:pt x="283016" y="74593"/>
                    <a:pt x="267681" y="65068"/>
                  </a:cubicBezTo>
                  <a:cubicBezTo>
                    <a:pt x="240725" y="47828"/>
                    <a:pt x="207864" y="47161"/>
                    <a:pt x="179670" y="60115"/>
                  </a:cubicBezTo>
                  <a:cubicBezTo>
                    <a:pt x="173765" y="48590"/>
                    <a:pt x="165287" y="38208"/>
                    <a:pt x="154429" y="30397"/>
                  </a:cubicBezTo>
                  <a:lnTo>
                    <a:pt x="134045" y="15919"/>
                  </a:lnTo>
                  <a:cubicBezTo>
                    <a:pt x="104232" y="-5798"/>
                    <a:pt x="64989" y="-4560"/>
                    <a:pt x="36224" y="15157"/>
                  </a:cubicBezTo>
                  <a:lnTo>
                    <a:pt x="2791" y="62401"/>
                  </a:lnTo>
                  <a:lnTo>
                    <a:pt x="124" y="80499"/>
                  </a:lnTo>
                  <a:cubicBezTo>
                    <a:pt x="-162" y="85833"/>
                    <a:pt x="29" y="91167"/>
                    <a:pt x="886" y="96691"/>
                  </a:cubicBezTo>
                  <a:cubicBezTo>
                    <a:pt x="4505" y="118884"/>
                    <a:pt x="16412" y="138411"/>
                    <a:pt x="34795" y="151555"/>
                  </a:cubicBezTo>
                  <a:lnTo>
                    <a:pt x="55178" y="166319"/>
                  </a:lnTo>
                  <a:cubicBezTo>
                    <a:pt x="70133" y="177082"/>
                    <a:pt x="87373" y="182321"/>
                    <a:pt x="104708" y="182321"/>
                  </a:cubicBezTo>
                  <a:lnTo>
                    <a:pt x="104994" y="182321"/>
                  </a:lnTo>
                  <a:cubicBezTo>
                    <a:pt x="105280" y="187179"/>
                    <a:pt x="105566" y="192227"/>
                    <a:pt x="106613" y="197180"/>
                  </a:cubicBezTo>
                  <a:cubicBezTo>
                    <a:pt x="111662" y="220611"/>
                    <a:pt x="125568" y="240614"/>
                    <a:pt x="145571" y="253568"/>
                  </a:cubicBezTo>
                  <a:cubicBezTo>
                    <a:pt x="160144" y="262807"/>
                    <a:pt x="176622" y="267284"/>
                    <a:pt x="193291" y="267284"/>
                  </a:cubicBezTo>
                  <a:cubicBezTo>
                    <a:pt x="195291" y="267284"/>
                    <a:pt x="197482" y="266522"/>
                    <a:pt x="199482" y="266427"/>
                  </a:cubicBezTo>
                  <a:cubicBezTo>
                    <a:pt x="199768" y="268427"/>
                    <a:pt x="199482" y="270237"/>
                    <a:pt x="199863" y="272142"/>
                  </a:cubicBezTo>
                  <a:cubicBezTo>
                    <a:pt x="203102" y="295668"/>
                    <a:pt x="215198" y="316147"/>
                    <a:pt x="233677" y="330339"/>
                  </a:cubicBezTo>
                  <a:cubicBezTo>
                    <a:pt x="249488" y="341960"/>
                    <a:pt x="267681" y="347580"/>
                    <a:pt x="286350" y="347580"/>
                  </a:cubicBezTo>
                  <a:cubicBezTo>
                    <a:pt x="295875" y="347580"/>
                    <a:pt x="305495" y="345484"/>
                    <a:pt x="314639" y="342627"/>
                  </a:cubicBezTo>
                  <a:cubicBezTo>
                    <a:pt x="321021" y="357771"/>
                    <a:pt x="331213" y="371678"/>
                    <a:pt x="344929" y="381965"/>
                  </a:cubicBezTo>
                  <a:cubicBezTo>
                    <a:pt x="362074" y="394633"/>
                    <a:pt x="381886" y="400920"/>
                    <a:pt x="401126" y="400920"/>
                  </a:cubicBezTo>
                  <a:cubicBezTo>
                    <a:pt x="425606" y="400920"/>
                    <a:pt x="448656" y="390918"/>
                    <a:pt x="463706" y="371297"/>
                  </a:cubicBezTo>
                  <a:lnTo>
                    <a:pt x="478850" y="351390"/>
                  </a:lnTo>
                  <a:lnTo>
                    <a:pt x="513426" y="304527"/>
                  </a:lnTo>
                  <a:cubicBezTo>
                    <a:pt x="520951" y="290525"/>
                    <a:pt x="524094" y="274332"/>
                    <a:pt x="521808" y="257759"/>
                  </a:cubicBezTo>
                  <a:close/>
                  <a:moveTo>
                    <a:pt x="126521" y="113550"/>
                  </a:moveTo>
                  <a:cubicBezTo>
                    <a:pt x="117758" y="125457"/>
                    <a:pt x="100994" y="127933"/>
                    <a:pt x="89087" y="119361"/>
                  </a:cubicBezTo>
                  <a:lnTo>
                    <a:pt x="68609" y="104883"/>
                  </a:lnTo>
                  <a:cubicBezTo>
                    <a:pt x="62989" y="100501"/>
                    <a:pt x="59274" y="94691"/>
                    <a:pt x="58036" y="87738"/>
                  </a:cubicBezTo>
                  <a:cubicBezTo>
                    <a:pt x="57083" y="80975"/>
                    <a:pt x="58798" y="74022"/>
                    <a:pt x="62894" y="68402"/>
                  </a:cubicBezTo>
                  <a:cubicBezTo>
                    <a:pt x="68132" y="61353"/>
                    <a:pt x="76229" y="57639"/>
                    <a:pt x="84420" y="57639"/>
                  </a:cubicBezTo>
                  <a:cubicBezTo>
                    <a:pt x="89945" y="57639"/>
                    <a:pt x="95469" y="59258"/>
                    <a:pt x="100327" y="62687"/>
                  </a:cubicBezTo>
                  <a:lnTo>
                    <a:pt x="120615" y="77355"/>
                  </a:lnTo>
                  <a:cubicBezTo>
                    <a:pt x="126235" y="81451"/>
                    <a:pt x="129950" y="87547"/>
                    <a:pt x="131188" y="94500"/>
                  </a:cubicBezTo>
                  <a:cubicBezTo>
                    <a:pt x="132236" y="101263"/>
                    <a:pt x="130426" y="108121"/>
                    <a:pt x="126521" y="113550"/>
                  </a:cubicBezTo>
                  <a:close/>
                  <a:moveTo>
                    <a:pt x="243869" y="164795"/>
                  </a:moveTo>
                  <a:lnTo>
                    <a:pt x="227390" y="190036"/>
                  </a:lnTo>
                  <a:cubicBezTo>
                    <a:pt x="215579" y="208324"/>
                    <a:pt x="192815" y="214896"/>
                    <a:pt x="176622" y="204800"/>
                  </a:cubicBezTo>
                  <a:cubicBezTo>
                    <a:pt x="167954" y="199180"/>
                    <a:pt x="164621" y="190893"/>
                    <a:pt x="163287" y="184797"/>
                  </a:cubicBezTo>
                  <a:cubicBezTo>
                    <a:pt x="161001" y="174510"/>
                    <a:pt x="163287" y="163080"/>
                    <a:pt x="169478" y="153651"/>
                  </a:cubicBezTo>
                  <a:lnTo>
                    <a:pt x="185861" y="128314"/>
                  </a:lnTo>
                  <a:cubicBezTo>
                    <a:pt x="197863" y="110121"/>
                    <a:pt x="220628" y="103454"/>
                    <a:pt x="236534" y="113550"/>
                  </a:cubicBezTo>
                  <a:cubicBezTo>
                    <a:pt x="245393" y="119265"/>
                    <a:pt x="248726" y="127743"/>
                    <a:pt x="250060" y="133648"/>
                  </a:cubicBezTo>
                  <a:cubicBezTo>
                    <a:pt x="252346" y="143935"/>
                    <a:pt x="249965" y="155270"/>
                    <a:pt x="243869" y="164795"/>
                  </a:cubicBezTo>
                  <a:close/>
                  <a:moveTo>
                    <a:pt x="323117" y="265188"/>
                  </a:moveTo>
                  <a:lnTo>
                    <a:pt x="315497" y="274904"/>
                  </a:lnTo>
                  <a:cubicBezTo>
                    <a:pt x="303686" y="290525"/>
                    <a:pt x="282540" y="294621"/>
                    <a:pt x="268443" y="284048"/>
                  </a:cubicBezTo>
                  <a:cubicBezTo>
                    <a:pt x="262347" y="279476"/>
                    <a:pt x="258251" y="272332"/>
                    <a:pt x="257299" y="264426"/>
                  </a:cubicBezTo>
                  <a:cubicBezTo>
                    <a:pt x="255870" y="254901"/>
                    <a:pt x="258632" y="245472"/>
                    <a:pt x="264728" y="237280"/>
                  </a:cubicBezTo>
                  <a:lnTo>
                    <a:pt x="319878" y="165462"/>
                  </a:lnTo>
                  <a:cubicBezTo>
                    <a:pt x="331689" y="149936"/>
                    <a:pt x="352644" y="145840"/>
                    <a:pt x="366836" y="156222"/>
                  </a:cubicBezTo>
                  <a:cubicBezTo>
                    <a:pt x="373028" y="161080"/>
                    <a:pt x="377028" y="168033"/>
                    <a:pt x="378171" y="175939"/>
                  </a:cubicBezTo>
                  <a:cubicBezTo>
                    <a:pt x="379505" y="185369"/>
                    <a:pt x="376742" y="195084"/>
                    <a:pt x="370646" y="202990"/>
                  </a:cubicBezTo>
                  <a:lnTo>
                    <a:pt x="366836" y="208134"/>
                  </a:lnTo>
                  <a:lnTo>
                    <a:pt x="323117" y="265188"/>
                  </a:lnTo>
                  <a:close/>
                  <a:moveTo>
                    <a:pt x="461324" y="279095"/>
                  </a:moveTo>
                  <a:lnTo>
                    <a:pt x="417605" y="336150"/>
                  </a:lnTo>
                  <a:cubicBezTo>
                    <a:pt x="410461" y="345865"/>
                    <a:pt x="392935" y="345484"/>
                    <a:pt x="379695" y="335673"/>
                  </a:cubicBezTo>
                  <a:cubicBezTo>
                    <a:pt x="372075" y="329958"/>
                    <a:pt x="367217" y="322053"/>
                    <a:pt x="365979" y="313861"/>
                  </a:cubicBezTo>
                  <a:cubicBezTo>
                    <a:pt x="365503" y="310146"/>
                    <a:pt x="365598" y="304908"/>
                    <a:pt x="369027" y="300336"/>
                  </a:cubicBezTo>
                  <a:lnTo>
                    <a:pt x="411032" y="245472"/>
                  </a:lnTo>
                  <a:lnTo>
                    <a:pt x="412747" y="243186"/>
                  </a:lnTo>
                  <a:cubicBezTo>
                    <a:pt x="416366" y="238614"/>
                    <a:pt x="422367" y="236232"/>
                    <a:pt x="429035" y="236232"/>
                  </a:cubicBezTo>
                  <a:cubicBezTo>
                    <a:pt x="436178" y="236232"/>
                    <a:pt x="443989" y="238899"/>
                    <a:pt x="450561" y="243852"/>
                  </a:cubicBezTo>
                  <a:cubicBezTo>
                    <a:pt x="458276" y="249663"/>
                    <a:pt x="463325" y="257568"/>
                    <a:pt x="464468" y="265569"/>
                  </a:cubicBezTo>
                  <a:cubicBezTo>
                    <a:pt x="464944" y="269284"/>
                    <a:pt x="464849" y="274713"/>
                    <a:pt x="461324" y="279095"/>
                  </a:cubicBezTo>
                  <a:close/>
                </a:path>
              </a:pathLst>
            </a:custGeom>
            <a:solidFill>
              <a:srgbClr val="FFFFFF"/>
            </a:solidFill>
            <a:ln w="9525" cap="flat">
              <a:noFill/>
              <a:prstDash val="solid"/>
              <a:miter/>
            </a:ln>
          </p:spPr>
          <p:txBody>
            <a:bodyPr rtlCol="0" anchor="ctr"/>
            <a:lstStyle/>
            <a:p>
              <a:endParaRPr lang="fr-FR"/>
            </a:p>
          </p:txBody>
        </p:sp>
      </p:grpSp>
      <p:sp>
        <p:nvSpPr>
          <p:cNvPr id="43" name="ZoneTexte 42">
            <a:extLst>
              <a:ext uri="{FF2B5EF4-FFF2-40B4-BE49-F238E27FC236}">
                <a16:creationId xmlns:a16="http://schemas.microsoft.com/office/drawing/2014/main" id="{F15CB8A1-04DC-49C9-815B-DC2C16845289}"/>
              </a:ext>
            </a:extLst>
          </p:cNvPr>
          <p:cNvSpPr txBox="1"/>
          <p:nvPr userDrawn="1"/>
        </p:nvSpPr>
        <p:spPr>
          <a:xfrm rot="17282745">
            <a:off x="1738337" y="2416482"/>
            <a:ext cx="2464224" cy="369332"/>
          </a:xfrm>
          <a:prstGeom prst="rect">
            <a:avLst/>
          </a:prstGeom>
          <a:noFill/>
        </p:spPr>
        <p:txBody>
          <a:bodyPr wrap="square" rtlCol="0">
            <a:spAutoFit/>
          </a:bodyPr>
          <a:lstStyle/>
          <a:p>
            <a:pPr algn="ctr"/>
            <a:r>
              <a:rPr lang="fr-FR" b="1">
                <a:solidFill>
                  <a:schemeClr val="bg2"/>
                </a:solidFill>
              </a:rPr>
              <a:t>INNOVATION </a:t>
            </a:r>
          </a:p>
        </p:txBody>
      </p:sp>
      <p:sp>
        <p:nvSpPr>
          <p:cNvPr id="44" name="ZoneTexte 43">
            <a:extLst>
              <a:ext uri="{FF2B5EF4-FFF2-40B4-BE49-F238E27FC236}">
                <a16:creationId xmlns:a16="http://schemas.microsoft.com/office/drawing/2014/main" id="{94897DA5-DCDE-4825-8219-59F8E6D11EE2}"/>
              </a:ext>
            </a:extLst>
          </p:cNvPr>
          <p:cNvSpPr txBox="1"/>
          <p:nvPr userDrawn="1"/>
        </p:nvSpPr>
        <p:spPr>
          <a:xfrm rot="17282745">
            <a:off x="4556880" y="2416483"/>
            <a:ext cx="2464224" cy="369332"/>
          </a:xfrm>
          <a:prstGeom prst="rect">
            <a:avLst/>
          </a:prstGeom>
          <a:noFill/>
        </p:spPr>
        <p:txBody>
          <a:bodyPr wrap="square" rtlCol="0">
            <a:spAutoFit/>
          </a:bodyPr>
          <a:lstStyle/>
          <a:p>
            <a:pPr algn="ctr"/>
            <a:r>
              <a:rPr lang="fr-FR" b="1">
                <a:solidFill>
                  <a:schemeClr val="bg2"/>
                </a:solidFill>
              </a:rPr>
              <a:t>EXPERTISE</a:t>
            </a:r>
          </a:p>
        </p:txBody>
      </p:sp>
      <p:sp>
        <p:nvSpPr>
          <p:cNvPr id="45" name="ZoneTexte 44">
            <a:extLst>
              <a:ext uri="{FF2B5EF4-FFF2-40B4-BE49-F238E27FC236}">
                <a16:creationId xmlns:a16="http://schemas.microsoft.com/office/drawing/2014/main" id="{E6E5FFF7-DE51-4D64-A724-9D5F55D39BB0}"/>
              </a:ext>
            </a:extLst>
          </p:cNvPr>
          <p:cNvSpPr txBox="1"/>
          <p:nvPr userDrawn="1"/>
        </p:nvSpPr>
        <p:spPr>
          <a:xfrm rot="17282745">
            <a:off x="7263770" y="2416484"/>
            <a:ext cx="2464224" cy="369332"/>
          </a:xfrm>
          <a:prstGeom prst="rect">
            <a:avLst/>
          </a:prstGeom>
          <a:noFill/>
        </p:spPr>
        <p:txBody>
          <a:bodyPr wrap="square" rtlCol="0">
            <a:spAutoFit/>
          </a:bodyPr>
          <a:lstStyle/>
          <a:p>
            <a:pPr algn="ctr"/>
            <a:r>
              <a:rPr lang="fr-FR" b="1">
                <a:solidFill>
                  <a:schemeClr val="bg2"/>
                </a:solidFill>
              </a:rPr>
              <a:t>INTEGRITY</a:t>
            </a:r>
          </a:p>
        </p:txBody>
      </p:sp>
      <p:sp>
        <p:nvSpPr>
          <p:cNvPr id="46" name="ZoneTexte 45">
            <a:extLst>
              <a:ext uri="{FF2B5EF4-FFF2-40B4-BE49-F238E27FC236}">
                <a16:creationId xmlns:a16="http://schemas.microsoft.com/office/drawing/2014/main" id="{EF843023-B714-4889-B4F5-D15B48F57C54}"/>
              </a:ext>
            </a:extLst>
          </p:cNvPr>
          <p:cNvSpPr txBox="1"/>
          <p:nvPr userDrawn="1"/>
        </p:nvSpPr>
        <p:spPr>
          <a:xfrm rot="17282745">
            <a:off x="10172809" y="2416485"/>
            <a:ext cx="2464224" cy="369332"/>
          </a:xfrm>
          <a:prstGeom prst="rect">
            <a:avLst/>
          </a:prstGeom>
          <a:noFill/>
        </p:spPr>
        <p:txBody>
          <a:bodyPr wrap="square" rtlCol="0">
            <a:spAutoFit/>
          </a:bodyPr>
          <a:lstStyle/>
          <a:p>
            <a:pPr algn="ctr"/>
            <a:r>
              <a:rPr lang="fr-FR" b="1">
                <a:solidFill>
                  <a:schemeClr val="bg2"/>
                </a:solidFill>
              </a:rPr>
              <a:t>ENGAGEMENT</a:t>
            </a:r>
          </a:p>
        </p:txBody>
      </p:sp>
      <p:sp>
        <p:nvSpPr>
          <p:cNvPr id="49" name="ZoneTexte 48">
            <a:extLst>
              <a:ext uri="{FF2B5EF4-FFF2-40B4-BE49-F238E27FC236}">
                <a16:creationId xmlns:a16="http://schemas.microsoft.com/office/drawing/2014/main" id="{B517094A-7279-4732-8051-1FE61F1EC737}"/>
              </a:ext>
            </a:extLst>
          </p:cNvPr>
          <p:cNvSpPr txBox="1"/>
          <p:nvPr userDrawn="1"/>
        </p:nvSpPr>
        <p:spPr>
          <a:xfrm>
            <a:off x="860524" y="4001863"/>
            <a:ext cx="2010692" cy="1323439"/>
          </a:xfrm>
          <a:prstGeom prst="rect">
            <a:avLst/>
          </a:prstGeom>
          <a:noFill/>
        </p:spPr>
        <p:txBody>
          <a:bodyPr wrap="square" rtlCol="0">
            <a:spAutoFit/>
          </a:bodyPr>
          <a:lstStyle/>
          <a:p>
            <a:pPr algn="ctr"/>
            <a:r>
              <a:rPr lang="en-US" sz="1000">
                <a:solidFill>
                  <a:schemeClr val="bg2"/>
                </a:solidFill>
              </a:rPr>
              <a:t>In today's increasingly competitive markets, innovation has become a strategic issue. TEAMWORK Consulting is constantly investing in new technologies, providing its partners with a range of cutting-edge tools.</a:t>
            </a:r>
            <a:endParaRPr lang="fr-FR" sz="1000">
              <a:solidFill>
                <a:schemeClr val="bg2"/>
              </a:solidFill>
            </a:endParaRPr>
          </a:p>
        </p:txBody>
      </p:sp>
      <p:sp>
        <p:nvSpPr>
          <p:cNvPr id="50" name="ZoneTexte 49">
            <a:extLst>
              <a:ext uri="{FF2B5EF4-FFF2-40B4-BE49-F238E27FC236}">
                <a16:creationId xmlns:a16="http://schemas.microsoft.com/office/drawing/2014/main" id="{F05D6522-F3AE-4BE1-A1FF-38F1FD6D1225}"/>
              </a:ext>
            </a:extLst>
          </p:cNvPr>
          <p:cNvSpPr txBox="1"/>
          <p:nvPr userDrawn="1"/>
        </p:nvSpPr>
        <p:spPr>
          <a:xfrm>
            <a:off x="3553607" y="4001863"/>
            <a:ext cx="2201198" cy="1169551"/>
          </a:xfrm>
          <a:prstGeom prst="rect">
            <a:avLst/>
          </a:prstGeom>
          <a:noFill/>
        </p:spPr>
        <p:txBody>
          <a:bodyPr wrap="square" rtlCol="0">
            <a:spAutoFit/>
          </a:bodyPr>
          <a:lstStyle/>
          <a:p>
            <a:pPr algn="ctr"/>
            <a:r>
              <a:rPr lang="en-US" sz="1000">
                <a:solidFill>
                  <a:schemeClr val="bg2"/>
                </a:solidFill>
              </a:rPr>
              <a:t>The seniority and experience of our consultants guarantee our partners real business expertise and perfect sector knowledge, essential for understanding the current and future challenges facing organizations.</a:t>
            </a:r>
            <a:endParaRPr lang="fr-FR" sz="1000">
              <a:solidFill>
                <a:schemeClr val="bg2"/>
              </a:solidFill>
            </a:endParaRPr>
          </a:p>
        </p:txBody>
      </p:sp>
      <p:sp>
        <p:nvSpPr>
          <p:cNvPr id="51" name="ZoneTexte 50">
            <a:extLst>
              <a:ext uri="{FF2B5EF4-FFF2-40B4-BE49-F238E27FC236}">
                <a16:creationId xmlns:a16="http://schemas.microsoft.com/office/drawing/2014/main" id="{28705F92-834D-47DB-942D-62B9CD44C5FD}"/>
              </a:ext>
            </a:extLst>
          </p:cNvPr>
          <p:cNvSpPr txBox="1"/>
          <p:nvPr userDrawn="1"/>
        </p:nvSpPr>
        <p:spPr>
          <a:xfrm>
            <a:off x="6437196" y="4001863"/>
            <a:ext cx="2010692" cy="1015663"/>
          </a:xfrm>
          <a:prstGeom prst="rect">
            <a:avLst/>
          </a:prstGeom>
          <a:noFill/>
        </p:spPr>
        <p:txBody>
          <a:bodyPr wrap="square" rtlCol="0">
            <a:spAutoFit/>
          </a:bodyPr>
          <a:lstStyle/>
          <a:p>
            <a:pPr algn="ctr"/>
            <a:r>
              <a:rPr lang="en-US" sz="1000">
                <a:solidFill>
                  <a:schemeClr val="bg2"/>
                </a:solidFill>
              </a:rPr>
              <a:t>TEAMWORK Consulting is committed to the success of its customers' projects, and sees this relationship as part of a truly sustainable and efficient partnership.</a:t>
            </a:r>
            <a:endParaRPr lang="fr-FR" sz="1000">
              <a:solidFill>
                <a:schemeClr val="bg2"/>
              </a:solidFill>
            </a:endParaRPr>
          </a:p>
        </p:txBody>
      </p:sp>
      <p:sp>
        <p:nvSpPr>
          <p:cNvPr id="52" name="ZoneTexte 51">
            <a:extLst>
              <a:ext uri="{FF2B5EF4-FFF2-40B4-BE49-F238E27FC236}">
                <a16:creationId xmlns:a16="http://schemas.microsoft.com/office/drawing/2014/main" id="{6C39CF58-DB55-411F-84A8-C44BC0196FBD}"/>
              </a:ext>
            </a:extLst>
          </p:cNvPr>
          <p:cNvSpPr txBox="1"/>
          <p:nvPr userDrawn="1"/>
        </p:nvSpPr>
        <p:spPr>
          <a:xfrm>
            <a:off x="9130279" y="4001863"/>
            <a:ext cx="2487868" cy="1169551"/>
          </a:xfrm>
          <a:prstGeom prst="rect">
            <a:avLst/>
          </a:prstGeom>
          <a:noFill/>
        </p:spPr>
        <p:txBody>
          <a:bodyPr wrap="square" rtlCol="0">
            <a:spAutoFit/>
          </a:bodyPr>
          <a:lstStyle/>
          <a:p>
            <a:pPr algn="ctr"/>
            <a:r>
              <a:rPr lang="en-US" sz="1000">
                <a:solidFill>
                  <a:schemeClr val="bg2"/>
                </a:solidFill>
              </a:rPr>
              <a:t>Transparency, trust and confidentiality are essential values in our quest for </a:t>
            </a:r>
            <a:r>
              <a:rPr lang="en-US" sz="1000" err="1">
                <a:solidFill>
                  <a:schemeClr val="bg2"/>
                </a:solidFill>
              </a:rPr>
              <a:t>excellence.Our</a:t>
            </a:r>
            <a:r>
              <a:rPr lang="en-US" sz="1000">
                <a:solidFill>
                  <a:schemeClr val="bg2"/>
                </a:solidFill>
              </a:rPr>
              <a:t> consultants and trainers have a minimum of 10 years' experience in organization, consulting and training for SMEs, large groups and multinationals.</a:t>
            </a:r>
            <a:endParaRPr lang="fr-FR" sz="1000">
              <a:solidFill>
                <a:schemeClr val="bg2"/>
              </a:solidFill>
            </a:endParaRPr>
          </a:p>
        </p:txBody>
      </p:sp>
    </p:spTree>
    <p:custDataLst>
      <p:tags r:id="rId1"/>
    </p:custDataLst>
    <p:extLst>
      <p:ext uri="{BB962C8B-B14F-4D97-AF65-F5344CB8AC3E}">
        <p14:creationId xmlns:p14="http://schemas.microsoft.com/office/powerpoint/2010/main" val="884191316"/>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0000">
                                          <p:cBhvr additive="base">
                                            <p:cTn id="11" dur="5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CEA21EB3-E060-4953-899E-65FD1C1AF965}"/>
              </a:ext>
            </a:extLst>
          </p:cNvPr>
          <p:cNvSpPr>
            <a:spLocks noGrp="1"/>
          </p:cNvSpPr>
          <p:nvPr>
            <p:ph type="ftr" sz="quarter" idx="11"/>
          </p:nvPr>
        </p:nvSpPr>
        <p:spPr/>
        <p:txBody>
          <a:bodyPr/>
          <a:lstStyle/>
          <a:p>
            <a:r>
              <a:rPr lang="fr-FR"/>
              <a:t>Présentation du template TWC</a:t>
            </a:r>
          </a:p>
        </p:txBody>
      </p:sp>
      <p:sp>
        <p:nvSpPr>
          <p:cNvPr id="6" name="Espace réservé du numéro de diapositive 5">
            <a:extLst>
              <a:ext uri="{FF2B5EF4-FFF2-40B4-BE49-F238E27FC236}">
                <a16:creationId xmlns:a16="http://schemas.microsoft.com/office/drawing/2014/main" id="{2C65FB54-2B57-4A1C-9A44-FD221182200F}"/>
              </a:ext>
            </a:extLst>
          </p:cNvPr>
          <p:cNvSpPr>
            <a:spLocks noGrp="1"/>
          </p:cNvSpPr>
          <p:nvPr>
            <p:ph type="sldNum" sz="quarter" idx="12"/>
          </p:nvPr>
        </p:nvSpPr>
        <p:spPr/>
        <p:txBody>
          <a:bodyPr/>
          <a:lstStyle/>
          <a:p>
            <a:fld id="{B1D0D88F-4194-403D-89CF-6C0E56587E1C}" type="slidenum">
              <a:rPr lang="fr-FR" smtClean="0"/>
              <a:t>‹#›</a:t>
            </a:fld>
            <a:endParaRPr lang="fr-FR"/>
          </a:p>
        </p:txBody>
      </p:sp>
      <p:sp>
        <p:nvSpPr>
          <p:cNvPr id="13" name="Graphique 7">
            <a:extLst>
              <a:ext uri="{FF2B5EF4-FFF2-40B4-BE49-F238E27FC236}">
                <a16:creationId xmlns:a16="http://schemas.microsoft.com/office/drawing/2014/main" id="{C59CC0BD-8C07-4366-8108-8E314144A59D}"/>
              </a:ext>
            </a:extLst>
          </p:cNvPr>
          <p:cNvSpPr/>
          <p:nvPr/>
        </p:nvSpPr>
        <p:spPr>
          <a:xfrm>
            <a:off x="1005860" y="2130200"/>
            <a:ext cx="1722023" cy="1722032"/>
          </a:xfrm>
          <a:custGeom>
            <a:avLst/>
            <a:gdLst>
              <a:gd name="connsiteX0" fmla="*/ 1721229 w 1722023"/>
              <a:gd name="connsiteY0" fmla="*/ 561522 h 1722032"/>
              <a:gd name="connsiteX1" fmla="*/ 1710466 w 1722023"/>
              <a:gd name="connsiteY1" fmla="*/ 612862 h 1722032"/>
              <a:gd name="connsiteX2" fmla="*/ 1708370 w 1722023"/>
              <a:gd name="connsiteY2" fmla="*/ 619148 h 1722032"/>
              <a:gd name="connsiteX3" fmla="*/ 1635790 w 1722023"/>
              <a:gd name="connsiteY3" fmla="*/ 834318 h 1722032"/>
              <a:gd name="connsiteX4" fmla="*/ 1531015 w 1722023"/>
              <a:gd name="connsiteY4" fmla="*/ 1144928 h 1722032"/>
              <a:gd name="connsiteX5" fmla="*/ 1527586 w 1722023"/>
              <a:gd name="connsiteY5" fmla="*/ 1155025 h 1722032"/>
              <a:gd name="connsiteX6" fmla="*/ 1527586 w 1722023"/>
              <a:gd name="connsiteY6" fmla="*/ 1155025 h 1722032"/>
              <a:gd name="connsiteX7" fmla="*/ 1513679 w 1722023"/>
              <a:gd name="connsiteY7" fmla="*/ 1196078 h 1722032"/>
              <a:gd name="connsiteX8" fmla="*/ 1511489 w 1722023"/>
              <a:gd name="connsiteY8" fmla="*/ 1202650 h 1722032"/>
              <a:gd name="connsiteX9" fmla="*/ 1494344 w 1722023"/>
              <a:gd name="connsiteY9" fmla="*/ 1253609 h 1722032"/>
              <a:gd name="connsiteX10" fmla="*/ 1392236 w 1722023"/>
              <a:gd name="connsiteY10" fmla="*/ 1556218 h 1722032"/>
              <a:gd name="connsiteX11" fmla="*/ 1386521 w 1722023"/>
              <a:gd name="connsiteY11" fmla="*/ 1573172 h 1722032"/>
              <a:gd name="connsiteX12" fmla="*/ 1372043 w 1722023"/>
              <a:gd name="connsiteY12" fmla="*/ 1606605 h 1722032"/>
              <a:gd name="connsiteX13" fmla="*/ 1330037 w 1722023"/>
              <a:gd name="connsiteY13" fmla="*/ 1661660 h 1722032"/>
              <a:gd name="connsiteX14" fmla="*/ 1157254 w 1722023"/>
              <a:gd name="connsiteY14" fmla="*/ 1720905 h 1722032"/>
              <a:gd name="connsiteX15" fmla="*/ 1109152 w 1722023"/>
              <a:gd name="connsiteY15" fmla="*/ 1710523 h 1722032"/>
              <a:gd name="connsiteX16" fmla="*/ 882267 w 1722023"/>
              <a:gd name="connsiteY16" fmla="*/ 1633942 h 1722032"/>
              <a:gd name="connsiteX17" fmla="*/ 820640 w 1722023"/>
              <a:gd name="connsiteY17" fmla="*/ 1613177 h 1722032"/>
              <a:gd name="connsiteX18" fmla="*/ 758347 w 1722023"/>
              <a:gd name="connsiteY18" fmla="*/ 1592127 h 1722032"/>
              <a:gd name="connsiteX19" fmla="*/ 754441 w 1722023"/>
              <a:gd name="connsiteY19" fmla="*/ 1590794 h 1722032"/>
              <a:gd name="connsiteX20" fmla="*/ 720818 w 1722023"/>
              <a:gd name="connsiteY20" fmla="*/ 1579459 h 1722032"/>
              <a:gd name="connsiteX21" fmla="*/ 692815 w 1722023"/>
              <a:gd name="connsiteY21" fmla="*/ 1570029 h 1722032"/>
              <a:gd name="connsiteX22" fmla="*/ 656810 w 1722023"/>
              <a:gd name="connsiteY22" fmla="*/ 1557837 h 1722032"/>
              <a:gd name="connsiteX23" fmla="*/ 587373 w 1722023"/>
              <a:gd name="connsiteY23" fmla="*/ 1534406 h 1722032"/>
              <a:gd name="connsiteX24" fmla="*/ 555845 w 1722023"/>
              <a:gd name="connsiteY24" fmla="*/ 1523833 h 1722032"/>
              <a:gd name="connsiteX25" fmla="*/ 555750 w 1722023"/>
              <a:gd name="connsiteY25" fmla="*/ 1523833 h 1722032"/>
              <a:gd name="connsiteX26" fmla="*/ 491456 w 1722023"/>
              <a:gd name="connsiteY26" fmla="*/ 1502021 h 1722032"/>
              <a:gd name="connsiteX27" fmla="*/ 471835 w 1722023"/>
              <a:gd name="connsiteY27" fmla="*/ 1495448 h 1722032"/>
              <a:gd name="connsiteX28" fmla="*/ 413542 w 1722023"/>
              <a:gd name="connsiteY28" fmla="*/ 1475827 h 1722032"/>
              <a:gd name="connsiteX29" fmla="*/ 148937 w 1722023"/>
              <a:gd name="connsiteY29" fmla="*/ 1386482 h 1722032"/>
              <a:gd name="connsiteX30" fmla="*/ 3490 w 1722023"/>
              <a:gd name="connsiteY30" fmla="*/ 1140642 h 1722032"/>
              <a:gd name="connsiteX31" fmla="*/ 11491 w 1722023"/>
              <a:gd name="connsiteY31" fmla="*/ 1109114 h 1722032"/>
              <a:gd name="connsiteX32" fmla="*/ 57688 w 1722023"/>
              <a:gd name="connsiteY32" fmla="*/ 972240 h 1722032"/>
              <a:gd name="connsiteX33" fmla="*/ 182656 w 1722023"/>
              <a:gd name="connsiteY33" fmla="*/ 601908 h 1722032"/>
              <a:gd name="connsiteX34" fmla="*/ 203515 w 1722023"/>
              <a:gd name="connsiteY34" fmla="*/ 539996 h 1722032"/>
              <a:gd name="connsiteX35" fmla="*/ 229614 w 1722023"/>
              <a:gd name="connsiteY35" fmla="*/ 462843 h 1722032"/>
              <a:gd name="connsiteX36" fmla="*/ 335532 w 1722023"/>
              <a:gd name="connsiteY36" fmla="*/ 148899 h 1722032"/>
              <a:gd name="connsiteX37" fmla="*/ 336961 w 1722023"/>
              <a:gd name="connsiteY37" fmla="*/ 144994 h 1722032"/>
              <a:gd name="connsiteX38" fmla="*/ 612900 w 1722023"/>
              <a:gd name="connsiteY38" fmla="*/ 11549 h 1722032"/>
              <a:gd name="connsiteX39" fmla="*/ 774444 w 1722023"/>
              <a:gd name="connsiteY39" fmla="*/ 66032 h 1722032"/>
              <a:gd name="connsiteX40" fmla="*/ 839690 w 1722023"/>
              <a:gd name="connsiteY40" fmla="*/ 88034 h 1722032"/>
              <a:gd name="connsiteX41" fmla="*/ 1229453 w 1722023"/>
              <a:gd name="connsiteY41" fmla="*/ 219575 h 1722032"/>
              <a:gd name="connsiteX42" fmla="*/ 1410523 w 1722023"/>
              <a:gd name="connsiteY42" fmla="*/ 280630 h 1722032"/>
              <a:gd name="connsiteX43" fmla="*/ 1475865 w 1722023"/>
              <a:gd name="connsiteY43" fmla="*/ 302728 h 1722032"/>
              <a:gd name="connsiteX44" fmla="*/ 1573115 w 1722023"/>
              <a:gd name="connsiteY44" fmla="*/ 335494 h 1722032"/>
              <a:gd name="connsiteX45" fmla="*/ 1646839 w 1722023"/>
              <a:gd name="connsiteY45" fmla="*/ 377785 h 1722032"/>
              <a:gd name="connsiteX46" fmla="*/ 1721229 w 1722023"/>
              <a:gd name="connsiteY46" fmla="*/ 561522 h 17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22023" h="1722032">
                <a:moveTo>
                  <a:pt x="1721229" y="561522"/>
                </a:moveTo>
                <a:cubicBezTo>
                  <a:pt x="1719705" y="578667"/>
                  <a:pt x="1716181" y="595812"/>
                  <a:pt x="1710466" y="612862"/>
                </a:cubicBezTo>
                <a:lnTo>
                  <a:pt x="1708370" y="619148"/>
                </a:lnTo>
                <a:lnTo>
                  <a:pt x="1635790" y="834318"/>
                </a:lnTo>
                <a:lnTo>
                  <a:pt x="1531015" y="1144928"/>
                </a:lnTo>
                <a:lnTo>
                  <a:pt x="1527586" y="1155025"/>
                </a:lnTo>
                <a:lnTo>
                  <a:pt x="1527586" y="1155025"/>
                </a:lnTo>
                <a:lnTo>
                  <a:pt x="1513679" y="1196078"/>
                </a:lnTo>
                <a:lnTo>
                  <a:pt x="1511489" y="1202650"/>
                </a:lnTo>
                <a:lnTo>
                  <a:pt x="1494344" y="1253609"/>
                </a:lnTo>
                <a:lnTo>
                  <a:pt x="1392236" y="1556218"/>
                </a:lnTo>
                <a:lnTo>
                  <a:pt x="1386521" y="1573172"/>
                </a:lnTo>
                <a:cubicBezTo>
                  <a:pt x="1382520" y="1584888"/>
                  <a:pt x="1377662" y="1596032"/>
                  <a:pt x="1372043" y="1606605"/>
                </a:cubicBezTo>
                <a:cubicBezTo>
                  <a:pt x="1360898" y="1627465"/>
                  <a:pt x="1346611" y="1645943"/>
                  <a:pt x="1330037" y="1661660"/>
                </a:cubicBezTo>
                <a:cubicBezTo>
                  <a:pt x="1284508" y="1704998"/>
                  <a:pt x="1221452" y="1727477"/>
                  <a:pt x="1157254" y="1720905"/>
                </a:cubicBezTo>
                <a:cubicBezTo>
                  <a:pt x="1141157" y="1719286"/>
                  <a:pt x="1125059" y="1715857"/>
                  <a:pt x="1109152" y="1710523"/>
                </a:cubicBezTo>
                <a:lnTo>
                  <a:pt x="882267" y="1633942"/>
                </a:lnTo>
                <a:lnTo>
                  <a:pt x="820640" y="1613177"/>
                </a:lnTo>
                <a:lnTo>
                  <a:pt x="758347" y="1592127"/>
                </a:lnTo>
                <a:lnTo>
                  <a:pt x="754441" y="1590794"/>
                </a:lnTo>
                <a:lnTo>
                  <a:pt x="720818" y="1579459"/>
                </a:lnTo>
                <a:lnTo>
                  <a:pt x="692815" y="1570029"/>
                </a:lnTo>
                <a:lnTo>
                  <a:pt x="656810" y="1557837"/>
                </a:lnTo>
                <a:lnTo>
                  <a:pt x="587373" y="1534406"/>
                </a:lnTo>
                <a:lnTo>
                  <a:pt x="555845" y="1523833"/>
                </a:lnTo>
                <a:lnTo>
                  <a:pt x="555750" y="1523833"/>
                </a:lnTo>
                <a:lnTo>
                  <a:pt x="491456" y="1502021"/>
                </a:lnTo>
                <a:lnTo>
                  <a:pt x="471835" y="1495448"/>
                </a:lnTo>
                <a:lnTo>
                  <a:pt x="413542" y="1475827"/>
                </a:lnTo>
                <a:lnTo>
                  <a:pt x="148937" y="1386482"/>
                </a:lnTo>
                <a:cubicBezTo>
                  <a:pt x="44829" y="1351430"/>
                  <a:pt x="-15560" y="1245608"/>
                  <a:pt x="3490" y="1140642"/>
                </a:cubicBezTo>
                <a:cubicBezTo>
                  <a:pt x="5300" y="1130069"/>
                  <a:pt x="7967" y="1119592"/>
                  <a:pt x="11491" y="1109114"/>
                </a:cubicBezTo>
                <a:lnTo>
                  <a:pt x="57688" y="972240"/>
                </a:lnTo>
                <a:lnTo>
                  <a:pt x="182656" y="601908"/>
                </a:lnTo>
                <a:lnTo>
                  <a:pt x="203515" y="539996"/>
                </a:lnTo>
                <a:lnTo>
                  <a:pt x="229614" y="462843"/>
                </a:lnTo>
                <a:lnTo>
                  <a:pt x="335532" y="148899"/>
                </a:lnTo>
                <a:cubicBezTo>
                  <a:pt x="336008" y="147566"/>
                  <a:pt x="336389" y="146232"/>
                  <a:pt x="336961" y="144994"/>
                </a:cubicBezTo>
                <a:cubicBezTo>
                  <a:pt x="376966" y="32980"/>
                  <a:pt x="499648" y="-26647"/>
                  <a:pt x="612900" y="11549"/>
                </a:cubicBezTo>
                <a:lnTo>
                  <a:pt x="774444" y="66032"/>
                </a:lnTo>
                <a:lnTo>
                  <a:pt x="839690" y="88034"/>
                </a:lnTo>
                <a:lnTo>
                  <a:pt x="1229453" y="219575"/>
                </a:lnTo>
                <a:lnTo>
                  <a:pt x="1410523" y="280630"/>
                </a:lnTo>
                <a:lnTo>
                  <a:pt x="1475865" y="302728"/>
                </a:lnTo>
                <a:lnTo>
                  <a:pt x="1573115" y="335494"/>
                </a:lnTo>
                <a:cubicBezTo>
                  <a:pt x="1601119" y="344924"/>
                  <a:pt x="1625884" y="359497"/>
                  <a:pt x="1646839" y="377785"/>
                </a:cubicBezTo>
                <a:cubicBezTo>
                  <a:pt x="1698940" y="423219"/>
                  <a:pt x="1727230" y="491609"/>
                  <a:pt x="1721229" y="561522"/>
                </a:cubicBezTo>
                <a:close/>
              </a:path>
            </a:pathLst>
          </a:custGeom>
          <a:solidFill>
            <a:schemeClr val="tx2"/>
          </a:solidFill>
          <a:ln w="9525" cap="flat">
            <a:noFill/>
            <a:prstDash val="solid"/>
            <a:miter/>
          </a:ln>
        </p:spPr>
        <p:txBody>
          <a:bodyPr rtlCol="0" anchor="ctr"/>
          <a:lstStyle/>
          <a:p>
            <a:endParaRPr lang="fr-FR"/>
          </a:p>
        </p:txBody>
      </p:sp>
      <p:grpSp>
        <p:nvGrpSpPr>
          <p:cNvPr id="9" name="Graphique 10">
            <a:extLst>
              <a:ext uri="{FF2B5EF4-FFF2-40B4-BE49-F238E27FC236}">
                <a16:creationId xmlns:a16="http://schemas.microsoft.com/office/drawing/2014/main" id="{CEBE162D-4C08-493B-9AFE-6864D2553BE4}"/>
              </a:ext>
            </a:extLst>
          </p:cNvPr>
          <p:cNvGrpSpPr/>
          <p:nvPr userDrawn="1"/>
        </p:nvGrpSpPr>
        <p:grpSpPr>
          <a:xfrm rot="818345">
            <a:off x="-25861" y="6293990"/>
            <a:ext cx="546332" cy="489843"/>
            <a:chOff x="10497070" y="544224"/>
            <a:chExt cx="970283" cy="869959"/>
          </a:xfrm>
          <a:solidFill>
            <a:schemeClr val="tx2"/>
          </a:solidFill>
        </p:grpSpPr>
        <p:sp>
          <p:nvSpPr>
            <p:cNvPr id="10" name="Forme libre : forme 9">
              <a:extLst>
                <a:ext uri="{FF2B5EF4-FFF2-40B4-BE49-F238E27FC236}">
                  <a16:creationId xmlns:a16="http://schemas.microsoft.com/office/drawing/2014/main" id="{BE8335F9-0E99-40FA-A9FD-9E7D2A55DC8E}"/>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sp>
          <p:nvSpPr>
            <p:cNvPr id="11" name="Forme libre : forme 10">
              <a:extLst>
                <a:ext uri="{FF2B5EF4-FFF2-40B4-BE49-F238E27FC236}">
                  <a16:creationId xmlns:a16="http://schemas.microsoft.com/office/drawing/2014/main" id="{E16FC7DF-38F7-4494-A2FF-E03704845F15}"/>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grpSp>
      <p:cxnSp>
        <p:nvCxnSpPr>
          <p:cNvPr id="12" name="Connecteur droit 11">
            <a:extLst>
              <a:ext uri="{FF2B5EF4-FFF2-40B4-BE49-F238E27FC236}">
                <a16:creationId xmlns:a16="http://schemas.microsoft.com/office/drawing/2014/main" id="{CC7CE915-0E15-4CD6-A0BD-6861F13F3EBB}"/>
              </a:ext>
            </a:extLst>
          </p:cNvPr>
          <p:cNvCxnSpPr/>
          <p:nvPr userDrawn="1"/>
        </p:nvCxnSpPr>
        <p:spPr>
          <a:xfrm>
            <a:off x="715034" y="6278880"/>
            <a:ext cx="11126446"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3992B15A-C50B-4513-A3E7-7B22BF627661}"/>
              </a:ext>
            </a:extLst>
          </p:cNvPr>
          <p:cNvSpPr txBox="1"/>
          <p:nvPr userDrawn="1"/>
        </p:nvSpPr>
        <p:spPr>
          <a:xfrm rot="17282745">
            <a:off x="1738337" y="2416482"/>
            <a:ext cx="2464224" cy="369332"/>
          </a:xfrm>
          <a:prstGeom prst="rect">
            <a:avLst/>
          </a:prstGeom>
          <a:noFill/>
        </p:spPr>
        <p:txBody>
          <a:bodyPr wrap="square" rtlCol="0">
            <a:spAutoFit/>
          </a:bodyPr>
          <a:lstStyle/>
          <a:p>
            <a:pPr algn="ctr"/>
            <a:r>
              <a:rPr lang="fr-FR" b="1">
                <a:solidFill>
                  <a:schemeClr val="bg2">
                    <a:lumMod val="25000"/>
                  </a:schemeClr>
                </a:solidFill>
              </a:rPr>
              <a:t>INNOVATION </a:t>
            </a:r>
          </a:p>
        </p:txBody>
      </p:sp>
      <p:sp>
        <p:nvSpPr>
          <p:cNvPr id="19" name="ZoneTexte 18">
            <a:extLst>
              <a:ext uri="{FF2B5EF4-FFF2-40B4-BE49-F238E27FC236}">
                <a16:creationId xmlns:a16="http://schemas.microsoft.com/office/drawing/2014/main" id="{F6992801-4153-43C6-965A-7D7C9925D2EE}"/>
              </a:ext>
            </a:extLst>
          </p:cNvPr>
          <p:cNvSpPr txBox="1"/>
          <p:nvPr userDrawn="1"/>
        </p:nvSpPr>
        <p:spPr>
          <a:xfrm rot="17282745">
            <a:off x="4556880" y="2416483"/>
            <a:ext cx="2464224" cy="369332"/>
          </a:xfrm>
          <a:prstGeom prst="rect">
            <a:avLst/>
          </a:prstGeom>
          <a:noFill/>
        </p:spPr>
        <p:txBody>
          <a:bodyPr wrap="square" rtlCol="0">
            <a:spAutoFit/>
          </a:bodyPr>
          <a:lstStyle/>
          <a:p>
            <a:pPr algn="ctr"/>
            <a:r>
              <a:rPr lang="fr-FR" b="1">
                <a:solidFill>
                  <a:schemeClr val="bg2">
                    <a:lumMod val="25000"/>
                  </a:schemeClr>
                </a:solidFill>
              </a:rPr>
              <a:t>EXPERTISE</a:t>
            </a:r>
          </a:p>
        </p:txBody>
      </p:sp>
      <p:sp>
        <p:nvSpPr>
          <p:cNvPr id="20" name="ZoneTexte 19">
            <a:extLst>
              <a:ext uri="{FF2B5EF4-FFF2-40B4-BE49-F238E27FC236}">
                <a16:creationId xmlns:a16="http://schemas.microsoft.com/office/drawing/2014/main" id="{323D9D9E-61F0-4BB6-AA7C-DDA11C6DAAC9}"/>
              </a:ext>
            </a:extLst>
          </p:cNvPr>
          <p:cNvSpPr txBox="1"/>
          <p:nvPr userDrawn="1"/>
        </p:nvSpPr>
        <p:spPr>
          <a:xfrm rot="17282745">
            <a:off x="7263770" y="2416484"/>
            <a:ext cx="2464224" cy="369332"/>
          </a:xfrm>
          <a:prstGeom prst="rect">
            <a:avLst/>
          </a:prstGeom>
          <a:noFill/>
        </p:spPr>
        <p:txBody>
          <a:bodyPr wrap="square" rtlCol="0">
            <a:spAutoFit/>
          </a:bodyPr>
          <a:lstStyle/>
          <a:p>
            <a:pPr algn="ctr"/>
            <a:r>
              <a:rPr lang="fr-FR" b="1">
                <a:solidFill>
                  <a:schemeClr val="bg2">
                    <a:lumMod val="25000"/>
                  </a:schemeClr>
                </a:solidFill>
              </a:rPr>
              <a:t>INTÉGRITÉ</a:t>
            </a:r>
          </a:p>
        </p:txBody>
      </p:sp>
      <p:sp>
        <p:nvSpPr>
          <p:cNvPr id="21" name="ZoneTexte 20">
            <a:extLst>
              <a:ext uri="{FF2B5EF4-FFF2-40B4-BE49-F238E27FC236}">
                <a16:creationId xmlns:a16="http://schemas.microsoft.com/office/drawing/2014/main" id="{6F38A7AF-E078-48E4-AA90-51D42A02DA8F}"/>
              </a:ext>
            </a:extLst>
          </p:cNvPr>
          <p:cNvSpPr txBox="1"/>
          <p:nvPr userDrawn="1"/>
        </p:nvSpPr>
        <p:spPr>
          <a:xfrm rot="17282745">
            <a:off x="10172809" y="2416485"/>
            <a:ext cx="2464224" cy="369332"/>
          </a:xfrm>
          <a:prstGeom prst="rect">
            <a:avLst/>
          </a:prstGeom>
          <a:noFill/>
        </p:spPr>
        <p:txBody>
          <a:bodyPr wrap="square" rtlCol="0">
            <a:spAutoFit/>
          </a:bodyPr>
          <a:lstStyle/>
          <a:p>
            <a:pPr algn="ctr"/>
            <a:r>
              <a:rPr lang="fr-FR" b="1">
                <a:solidFill>
                  <a:schemeClr val="bg2">
                    <a:lumMod val="25000"/>
                  </a:schemeClr>
                </a:solidFill>
              </a:rPr>
              <a:t>ENGAGEMENT</a:t>
            </a:r>
          </a:p>
        </p:txBody>
      </p:sp>
      <p:sp>
        <p:nvSpPr>
          <p:cNvPr id="23" name="Graphique 7">
            <a:extLst>
              <a:ext uri="{FF2B5EF4-FFF2-40B4-BE49-F238E27FC236}">
                <a16:creationId xmlns:a16="http://schemas.microsoft.com/office/drawing/2014/main" id="{2474BA25-EE00-43F8-9697-9DABACEE2B84}"/>
              </a:ext>
            </a:extLst>
          </p:cNvPr>
          <p:cNvSpPr/>
          <p:nvPr userDrawn="1"/>
        </p:nvSpPr>
        <p:spPr>
          <a:xfrm>
            <a:off x="3804822" y="2130200"/>
            <a:ext cx="1722023" cy="1722032"/>
          </a:xfrm>
          <a:custGeom>
            <a:avLst/>
            <a:gdLst>
              <a:gd name="connsiteX0" fmla="*/ 1721229 w 1722023"/>
              <a:gd name="connsiteY0" fmla="*/ 561522 h 1722032"/>
              <a:gd name="connsiteX1" fmla="*/ 1710466 w 1722023"/>
              <a:gd name="connsiteY1" fmla="*/ 612862 h 1722032"/>
              <a:gd name="connsiteX2" fmla="*/ 1708370 w 1722023"/>
              <a:gd name="connsiteY2" fmla="*/ 619148 h 1722032"/>
              <a:gd name="connsiteX3" fmla="*/ 1635790 w 1722023"/>
              <a:gd name="connsiteY3" fmla="*/ 834318 h 1722032"/>
              <a:gd name="connsiteX4" fmla="*/ 1531015 w 1722023"/>
              <a:gd name="connsiteY4" fmla="*/ 1144928 h 1722032"/>
              <a:gd name="connsiteX5" fmla="*/ 1527586 w 1722023"/>
              <a:gd name="connsiteY5" fmla="*/ 1155025 h 1722032"/>
              <a:gd name="connsiteX6" fmla="*/ 1527586 w 1722023"/>
              <a:gd name="connsiteY6" fmla="*/ 1155025 h 1722032"/>
              <a:gd name="connsiteX7" fmla="*/ 1513679 w 1722023"/>
              <a:gd name="connsiteY7" fmla="*/ 1196078 h 1722032"/>
              <a:gd name="connsiteX8" fmla="*/ 1511489 w 1722023"/>
              <a:gd name="connsiteY8" fmla="*/ 1202650 h 1722032"/>
              <a:gd name="connsiteX9" fmla="*/ 1494344 w 1722023"/>
              <a:gd name="connsiteY9" fmla="*/ 1253609 h 1722032"/>
              <a:gd name="connsiteX10" fmla="*/ 1392236 w 1722023"/>
              <a:gd name="connsiteY10" fmla="*/ 1556218 h 1722032"/>
              <a:gd name="connsiteX11" fmla="*/ 1386521 w 1722023"/>
              <a:gd name="connsiteY11" fmla="*/ 1573172 h 1722032"/>
              <a:gd name="connsiteX12" fmla="*/ 1372043 w 1722023"/>
              <a:gd name="connsiteY12" fmla="*/ 1606605 h 1722032"/>
              <a:gd name="connsiteX13" fmla="*/ 1330037 w 1722023"/>
              <a:gd name="connsiteY13" fmla="*/ 1661660 h 1722032"/>
              <a:gd name="connsiteX14" fmla="*/ 1157254 w 1722023"/>
              <a:gd name="connsiteY14" fmla="*/ 1720905 h 1722032"/>
              <a:gd name="connsiteX15" fmla="*/ 1109152 w 1722023"/>
              <a:gd name="connsiteY15" fmla="*/ 1710523 h 1722032"/>
              <a:gd name="connsiteX16" fmla="*/ 882267 w 1722023"/>
              <a:gd name="connsiteY16" fmla="*/ 1633942 h 1722032"/>
              <a:gd name="connsiteX17" fmla="*/ 820640 w 1722023"/>
              <a:gd name="connsiteY17" fmla="*/ 1613177 h 1722032"/>
              <a:gd name="connsiteX18" fmla="*/ 758347 w 1722023"/>
              <a:gd name="connsiteY18" fmla="*/ 1592127 h 1722032"/>
              <a:gd name="connsiteX19" fmla="*/ 754441 w 1722023"/>
              <a:gd name="connsiteY19" fmla="*/ 1590794 h 1722032"/>
              <a:gd name="connsiteX20" fmla="*/ 720818 w 1722023"/>
              <a:gd name="connsiteY20" fmla="*/ 1579459 h 1722032"/>
              <a:gd name="connsiteX21" fmla="*/ 692815 w 1722023"/>
              <a:gd name="connsiteY21" fmla="*/ 1570029 h 1722032"/>
              <a:gd name="connsiteX22" fmla="*/ 656810 w 1722023"/>
              <a:gd name="connsiteY22" fmla="*/ 1557837 h 1722032"/>
              <a:gd name="connsiteX23" fmla="*/ 587373 w 1722023"/>
              <a:gd name="connsiteY23" fmla="*/ 1534406 h 1722032"/>
              <a:gd name="connsiteX24" fmla="*/ 555845 w 1722023"/>
              <a:gd name="connsiteY24" fmla="*/ 1523833 h 1722032"/>
              <a:gd name="connsiteX25" fmla="*/ 555750 w 1722023"/>
              <a:gd name="connsiteY25" fmla="*/ 1523833 h 1722032"/>
              <a:gd name="connsiteX26" fmla="*/ 491456 w 1722023"/>
              <a:gd name="connsiteY26" fmla="*/ 1502021 h 1722032"/>
              <a:gd name="connsiteX27" fmla="*/ 471835 w 1722023"/>
              <a:gd name="connsiteY27" fmla="*/ 1495448 h 1722032"/>
              <a:gd name="connsiteX28" fmla="*/ 413542 w 1722023"/>
              <a:gd name="connsiteY28" fmla="*/ 1475827 h 1722032"/>
              <a:gd name="connsiteX29" fmla="*/ 148937 w 1722023"/>
              <a:gd name="connsiteY29" fmla="*/ 1386482 h 1722032"/>
              <a:gd name="connsiteX30" fmla="*/ 3490 w 1722023"/>
              <a:gd name="connsiteY30" fmla="*/ 1140642 h 1722032"/>
              <a:gd name="connsiteX31" fmla="*/ 11491 w 1722023"/>
              <a:gd name="connsiteY31" fmla="*/ 1109114 h 1722032"/>
              <a:gd name="connsiteX32" fmla="*/ 57688 w 1722023"/>
              <a:gd name="connsiteY32" fmla="*/ 972240 h 1722032"/>
              <a:gd name="connsiteX33" fmla="*/ 182656 w 1722023"/>
              <a:gd name="connsiteY33" fmla="*/ 601908 h 1722032"/>
              <a:gd name="connsiteX34" fmla="*/ 203515 w 1722023"/>
              <a:gd name="connsiteY34" fmla="*/ 539996 h 1722032"/>
              <a:gd name="connsiteX35" fmla="*/ 229614 w 1722023"/>
              <a:gd name="connsiteY35" fmla="*/ 462843 h 1722032"/>
              <a:gd name="connsiteX36" fmla="*/ 335532 w 1722023"/>
              <a:gd name="connsiteY36" fmla="*/ 148899 h 1722032"/>
              <a:gd name="connsiteX37" fmla="*/ 336961 w 1722023"/>
              <a:gd name="connsiteY37" fmla="*/ 144994 h 1722032"/>
              <a:gd name="connsiteX38" fmla="*/ 612900 w 1722023"/>
              <a:gd name="connsiteY38" fmla="*/ 11549 h 1722032"/>
              <a:gd name="connsiteX39" fmla="*/ 774444 w 1722023"/>
              <a:gd name="connsiteY39" fmla="*/ 66032 h 1722032"/>
              <a:gd name="connsiteX40" fmla="*/ 839690 w 1722023"/>
              <a:gd name="connsiteY40" fmla="*/ 88034 h 1722032"/>
              <a:gd name="connsiteX41" fmla="*/ 1229453 w 1722023"/>
              <a:gd name="connsiteY41" fmla="*/ 219575 h 1722032"/>
              <a:gd name="connsiteX42" fmla="*/ 1410523 w 1722023"/>
              <a:gd name="connsiteY42" fmla="*/ 280630 h 1722032"/>
              <a:gd name="connsiteX43" fmla="*/ 1475865 w 1722023"/>
              <a:gd name="connsiteY43" fmla="*/ 302728 h 1722032"/>
              <a:gd name="connsiteX44" fmla="*/ 1573115 w 1722023"/>
              <a:gd name="connsiteY44" fmla="*/ 335494 h 1722032"/>
              <a:gd name="connsiteX45" fmla="*/ 1646839 w 1722023"/>
              <a:gd name="connsiteY45" fmla="*/ 377785 h 1722032"/>
              <a:gd name="connsiteX46" fmla="*/ 1721229 w 1722023"/>
              <a:gd name="connsiteY46" fmla="*/ 561522 h 17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22023" h="1722032">
                <a:moveTo>
                  <a:pt x="1721229" y="561522"/>
                </a:moveTo>
                <a:cubicBezTo>
                  <a:pt x="1719705" y="578667"/>
                  <a:pt x="1716181" y="595812"/>
                  <a:pt x="1710466" y="612862"/>
                </a:cubicBezTo>
                <a:lnTo>
                  <a:pt x="1708370" y="619148"/>
                </a:lnTo>
                <a:lnTo>
                  <a:pt x="1635790" y="834318"/>
                </a:lnTo>
                <a:lnTo>
                  <a:pt x="1531015" y="1144928"/>
                </a:lnTo>
                <a:lnTo>
                  <a:pt x="1527586" y="1155025"/>
                </a:lnTo>
                <a:lnTo>
                  <a:pt x="1527586" y="1155025"/>
                </a:lnTo>
                <a:lnTo>
                  <a:pt x="1513679" y="1196078"/>
                </a:lnTo>
                <a:lnTo>
                  <a:pt x="1511489" y="1202650"/>
                </a:lnTo>
                <a:lnTo>
                  <a:pt x="1494344" y="1253609"/>
                </a:lnTo>
                <a:lnTo>
                  <a:pt x="1392236" y="1556218"/>
                </a:lnTo>
                <a:lnTo>
                  <a:pt x="1386521" y="1573172"/>
                </a:lnTo>
                <a:cubicBezTo>
                  <a:pt x="1382520" y="1584888"/>
                  <a:pt x="1377662" y="1596032"/>
                  <a:pt x="1372043" y="1606605"/>
                </a:cubicBezTo>
                <a:cubicBezTo>
                  <a:pt x="1360898" y="1627465"/>
                  <a:pt x="1346611" y="1645943"/>
                  <a:pt x="1330037" y="1661660"/>
                </a:cubicBezTo>
                <a:cubicBezTo>
                  <a:pt x="1284508" y="1704998"/>
                  <a:pt x="1221452" y="1727477"/>
                  <a:pt x="1157254" y="1720905"/>
                </a:cubicBezTo>
                <a:cubicBezTo>
                  <a:pt x="1141157" y="1719286"/>
                  <a:pt x="1125059" y="1715857"/>
                  <a:pt x="1109152" y="1710523"/>
                </a:cubicBezTo>
                <a:lnTo>
                  <a:pt x="882267" y="1633942"/>
                </a:lnTo>
                <a:lnTo>
                  <a:pt x="820640" y="1613177"/>
                </a:lnTo>
                <a:lnTo>
                  <a:pt x="758347" y="1592127"/>
                </a:lnTo>
                <a:lnTo>
                  <a:pt x="754441" y="1590794"/>
                </a:lnTo>
                <a:lnTo>
                  <a:pt x="720818" y="1579459"/>
                </a:lnTo>
                <a:lnTo>
                  <a:pt x="692815" y="1570029"/>
                </a:lnTo>
                <a:lnTo>
                  <a:pt x="656810" y="1557837"/>
                </a:lnTo>
                <a:lnTo>
                  <a:pt x="587373" y="1534406"/>
                </a:lnTo>
                <a:lnTo>
                  <a:pt x="555845" y="1523833"/>
                </a:lnTo>
                <a:lnTo>
                  <a:pt x="555750" y="1523833"/>
                </a:lnTo>
                <a:lnTo>
                  <a:pt x="491456" y="1502021"/>
                </a:lnTo>
                <a:lnTo>
                  <a:pt x="471835" y="1495448"/>
                </a:lnTo>
                <a:lnTo>
                  <a:pt x="413542" y="1475827"/>
                </a:lnTo>
                <a:lnTo>
                  <a:pt x="148937" y="1386482"/>
                </a:lnTo>
                <a:cubicBezTo>
                  <a:pt x="44829" y="1351430"/>
                  <a:pt x="-15560" y="1245608"/>
                  <a:pt x="3490" y="1140642"/>
                </a:cubicBezTo>
                <a:cubicBezTo>
                  <a:pt x="5300" y="1130069"/>
                  <a:pt x="7967" y="1119592"/>
                  <a:pt x="11491" y="1109114"/>
                </a:cubicBezTo>
                <a:lnTo>
                  <a:pt x="57688" y="972240"/>
                </a:lnTo>
                <a:lnTo>
                  <a:pt x="182656" y="601908"/>
                </a:lnTo>
                <a:lnTo>
                  <a:pt x="203515" y="539996"/>
                </a:lnTo>
                <a:lnTo>
                  <a:pt x="229614" y="462843"/>
                </a:lnTo>
                <a:lnTo>
                  <a:pt x="335532" y="148899"/>
                </a:lnTo>
                <a:cubicBezTo>
                  <a:pt x="336008" y="147566"/>
                  <a:pt x="336389" y="146232"/>
                  <a:pt x="336961" y="144994"/>
                </a:cubicBezTo>
                <a:cubicBezTo>
                  <a:pt x="376966" y="32980"/>
                  <a:pt x="499648" y="-26647"/>
                  <a:pt x="612900" y="11549"/>
                </a:cubicBezTo>
                <a:lnTo>
                  <a:pt x="774444" y="66032"/>
                </a:lnTo>
                <a:lnTo>
                  <a:pt x="839690" y="88034"/>
                </a:lnTo>
                <a:lnTo>
                  <a:pt x="1229453" y="219575"/>
                </a:lnTo>
                <a:lnTo>
                  <a:pt x="1410523" y="280630"/>
                </a:lnTo>
                <a:lnTo>
                  <a:pt x="1475865" y="302728"/>
                </a:lnTo>
                <a:lnTo>
                  <a:pt x="1573115" y="335494"/>
                </a:lnTo>
                <a:cubicBezTo>
                  <a:pt x="1601119" y="344924"/>
                  <a:pt x="1625884" y="359497"/>
                  <a:pt x="1646839" y="377785"/>
                </a:cubicBezTo>
                <a:cubicBezTo>
                  <a:pt x="1698940" y="423219"/>
                  <a:pt x="1727230" y="491609"/>
                  <a:pt x="1721229" y="561522"/>
                </a:cubicBezTo>
                <a:close/>
              </a:path>
            </a:pathLst>
          </a:custGeom>
          <a:solidFill>
            <a:schemeClr val="tx2"/>
          </a:solidFill>
          <a:ln w="9525" cap="flat">
            <a:noFill/>
            <a:prstDash val="solid"/>
            <a:miter/>
          </a:ln>
        </p:spPr>
        <p:txBody>
          <a:bodyPr rtlCol="0" anchor="ctr"/>
          <a:lstStyle/>
          <a:p>
            <a:endParaRPr lang="fr-FR"/>
          </a:p>
        </p:txBody>
      </p:sp>
      <p:sp>
        <p:nvSpPr>
          <p:cNvPr id="24" name="Graphique 7">
            <a:extLst>
              <a:ext uri="{FF2B5EF4-FFF2-40B4-BE49-F238E27FC236}">
                <a16:creationId xmlns:a16="http://schemas.microsoft.com/office/drawing/2014/main" id="{7AC454EF-2664-4462-A6F6-847F58218FD6}"/>
              </a:ext>
            </a:extLst>
          </p:cNvPr>
          <p:cNvSpPr/>
          <p:nvPr userDrawn="1"/>
        </p:nvSpPr>
        <p:spPr>
          <a:xfrm>
            <a:off x="6573304" y="2130200"/>
            <a:ext cx="1722023" cy="1722032"/>
          </a:xfrm>
          <a:custGeom>
            <a:avLst/>
            <a:gdLst>
              <a:gd name="connsiteX0" fmla="*/ 1721229 w 1722023"/>
              <a:gd name="connsiteY0" fmla="*/ 561522 h 1722032"/>
              <a:gd name="connsiteX1" fmla="*/ 1710466 w 1722023"/>
              <a:gd name="connsiteY1" fmla="*/ 612862 h 1722032"/>
              <a:gd name="connsiteX2" fmla="*/ 1708370 w 1722023"/>
              <a:gd name="connsiteY2" fmla="*/ 619148 h 1722032"/>
              <a:gd name="connsiteX3" fmla="*/ 1635790 w 1722023"/>
              <a:gd name="connsiteY3" fmla="*/ 834318 h 1722032"/>
              <a:gd name="connsiteX4" fmla="*/ 1531015 w 1722023"/>
              <a:gd name="connsiteY4" fmla="*/ 1144928 h 1722032"/>
              <a:gd name="connsiteX5" fmla="*/ 1527586 w 1722023"/>
              <a:gd name="connsiteY5" fmla="*/ 1155025 h 1722032"/>
              <a:gd name="connsiteX6" fmla="*/ 1527586 w 1722023"/>
              <a:gd name="connsiteY6" fmla="*/ 1155025 h 1722032"/>
              <a:gd name="connsiteX7" fmla="*/ 1513679 w 1722023"/>
              <a:gd name="connsiteY7" fmla="*/ 1196078 h 1722032"/>
              <a:gd name="connsiteX8" fmla="*/ 1511489 w 1722023"/>
              <a:gd name="connsiteY8" fmla="*/ 1202650 h 1722032"/>
              <a:gd name="connsiteX9" fmla="*/ 1494344 w 1722023"/>
              <a:gd name="connsiteY9" fmla="*/ 1253609 h 1722032"/>
              <a:gd name="connsiteX10" fmla="*/ 1392236 w 1722023"/>
              <a:gd name="connsiteY10" fmla="*/ 1556218 h 1722032"/>
              <a:gd name="connsiteX11" fmla="*/ 1386521 w 1722023"/>
              <a:gd name="connsiteY11" fmla="*/ 1573172 h 1722032"/>
              <a:gd name="connsiteX12" fmla="*/ 1372043 w 1722023"/>
              <a:gd name="connsiteY12" fmla="*/ 1606605 h 1722032"/>
              <a:gd name="connsiteX13" fmla="*/ 1330037 w 1722023"/>
              <a:gd name="connsiteY13" fmla="*/ 1661660 h 1722032"/>
              <a:gd name="connsiteX14" fmla="*/ 1157254 w 1722023"/>
              <a:gd name="connsiteY14" fmla="*/ 1720905 h 1722032"/>
              <a:gd name="connsiteX15" fmla="*/ 1109152 w 1722023"/>
              <a:gd name="connsiteY15" fmla="*/ 1710523 h 1722032"/>
              <a:gd name="connsiteX16" fmla="*/ 882267 w 1722023"/>
              <a:gd name="connsiteY16" fmla="*/ 1633942 h 1722032"/>
              <a:gd name="connsiteX17" fmla="*/ 820640 w 1722023"/>
              <a:gd name="connsiteY17" fmla="*/ 1613177 h 1722032"/>
              <a:gd name="connsiteX18" fmla="*/ 758347 w 1722023"/>
              <a:gd name="connsiteY18" fmla="*/ 1592127 h 1722032"/>
              <a:gd name="connsiteX19" fmla="*/ 754441 w 1722023"/>
              <a:gd name="connsiteY19" fmla="*/ 1590794 h 1722032"/>
              <a:gd name="connsiteX20" fmla="*/ 720818 w 1722023"/>
              <a:gd name="connsiteY20" fmla="*/ 1579459 h 1722032"/>
              <a:gd name="connsiteX21" fmla="*/ 692815 w 1722023"/>
              <a:gd name="connsiteY21" fmla="*/ 1570029 h 1722032"/>
              <a:gd name="connsiteX22" fmla="*/ 656810 w 1722023"/>
              <a:gd name="connsiteY22" fmla="*/ 1557837 h 1722032"/>
              <a:gd name="connsiteX23" fmla="*/ 587373 w 1722023"/>
              <a:gd name="connsiteY23" fmla="*/ 1534406 h 1722032"/>
              <a:gd name="connsiteX24" fmla="*/ 555845 w 1722023"/>
              <a:gd name="connsiteY24" fmla="*/ 1523833 h 1722032"/>
              <a:gd name="connsiteX25" fmla="*/ 555750 w 1722023"/>
              <a:gd name="connsiteY25" fmla="*/ 1523833 h 1722032"/>
              <a:gd name="connsiteX26" fmla="*/ 491456 w 1722023"/>
              <a:gd name="connsiteY26" fmla="*/ 1502021 h 1722032"/>
              <a:gd name="connsiteX27" fmla="*/ 471835 w 1722023"/>
              <a:gd name="connsiteY27" fmla="*/ 1495448 h 1722032"/>
              <a:gd name="connsiteX28" fmla="*/ 413542 w 1722023"/>
              <a:gd name="connsiteY28" fmla="*/ 1475827 h 1722032"/>
              <a:gd name="connsiteX29" fmla="*/ 148937 w 1722023"/>
              <a:gd name="connsiteY29" fmla="*/ 1386482 h 1722032"/>
              <a:gd name="connsiteX30" fmla="*/ 3490 w 1722023"/>
              <a:gd name="connsiteY30" fmla="*/ 1140642 h 1722032"/>
              <a:gd name="connsiteX31" fmla="*/ 11491 w 1722023"/>
              <a:gd name="connsiteY31" fmla="*/ 1109114 h 1722032"/>
              <a:gd name="connsiteX32" fmla="*/ 57688 w 1722023"/>
              <a:gd name="connsiteY32" fmla="*/ 972240 h 1722032"/>
              <a:gd name="connsiteX33" fmla="*/ 182656 w 1722023"/>
              <a:gd name="connsiteY33" fmla="*/ 601908 h 1722032"/>
              <a:gd name="connsiteX34" fmla="*/ 203515 w 1722023"/>
              <a:gd name="connsiteY34" fmla="*/ 539996 h 1722032"/>
              <a:gd name="connsiteX35" fmla="*/ 229614 w 1722023"/>
              <a:gd name="connsiteY35" fmla="*/ 462843 h 1722032"/>
              <a:gd name="connsiteX36" fmla="*/ 335532 w 1722023"/>
              <a:gd name="connsiteY36" fmla="*/ 148899 h 1722032"/>
              <a:gd name="connsiteX37" fmla="*/ 336961 w 1722023"/>
              <a:gd name="connsiteY37" fmla="*/ 144994 h 1722032"/>
              <a:gd name="connsiteX38" fmla="*/ 612900 w 1722023"/>
              <a:gd name="connsiteY38" fmla="*/ 11549 h 1722032"/>
              <a:gd name="connsiteX39" fmla="*/ 774444 w 1722023"/>
              <a:gd name="connsiteY39" fmla="*/ 66032 h 1722032"/>
              <a:gd name="connsiteX40" fmla="*/ 839690 w 1722023"/>
              <a:gd name="connsiteY40" fmla="*/ 88034 h 1722032"/>
              <a:gd name="connsiteX41" fmla="*/ 1229453 w 1722023"/>
              <a:gd name="connsiteY41" fmla="*/ 219575 h 1722032"/>
              <a:gd name="connsiteX42" fmla="*/ 1410523 w 1722023"/>
              <a:gd name="connsiteY42" fmla="*/ 280630 h 1722032"/>
              <a:gd name="connsiteX43" fmla="*/ 1475865 w 1722023"/>
              <a:gd name="connsiteY43" fmla="*/ 302728 h 1722032"/>
              <a:gd name="connsiteX44" fmla="*/ 1573115 w 1722023"/>
              <a:gd name="connsiteY44" fmla="*/ 335494 h 1722032"/>
              <a:gd name="connsiteX45" fmla="*/ 1646839 w 1722023"/>
              <a:gd name="connsiteY45" fmla="*/ 377785 h 1722032"/>
              <a:gd name="connsiteX46" fmla="*/ 1721229 w 1722023"/>
              <a:gd name="connsiteY46" fmla="*/ 561522 h 17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22023" h="1722032">
                <a:moveTo>
                  <a:pt x="1721229" y="561522"/>
                </a:moveTo>
                <a:cubicBezTo>
                  <a:pt x="1719705" y="578667"/>
                  <a:pt x="1716181" y="595812"/>
                  <a:pt x="1710466" y="612862"/>
                </a:cubicBezTo>
                <a:lnTo>
                  <a:pt x="1708370" y="619148"/>
                </a:lnTo>
                <a:lnTo>
                  <a:pt x="1635790" y="834318"/>
                </a:lnTo>
                <a:lnTo>
                  <a:pt x="1531015" y="1144928"/>
                </a:lnTo>
                <a:lnTo>
                  <a:pt x="1527586" y="1155025"/>
                </a:lnTo>
                <a:lnTo>
                  <a:pt x="1527586" y="1155025"/>
                </a:lnTo>
                <a:lnTo>
                  <a:pt x="1513679" y="1196078"/>
                </a:lnTo>
                <a:lnTo>
                  <a:pt x="1511489" y="1202650"/>
                </a:lnTo>
                <a:lnTo>
                  <a:pt x="1494344" y="1253609"/>
                </a:lnTo>
                <a:lnTo>
                  <a:pt x="1392236" y="1556218"/>
                </a:lnTo>
                <a:lnTo>
                  <a:pt x="1386521" y="1573172"/>
                </a:lnTo>
                <a:cubicBezTo>
                  <a:pt x="1382520" y="1584888"/>
                  <a:pt x="1377662" y="1596032"/>
                  <a:pt x="1372043" y="1606605"/>
                </a:cubicBezTo>
                <a:cubicBezTo>
                  <a:pt x="1360898" y="1627465"/>
                  <a:pt x="1346611" y="1645943"/>
                  <a:pt x="1330037" y="1661660"/>
                </a:cubicBezTo>
                <a:cubicBezTo>
                  <a:pt x="1284508" y="1704998"/>
                  <a:pt x="1221452" y="1727477"/>
                  <a:pt x="1157254" y="1720905"/>
                </a:cubicBezTo>
                <a:cubicBezTo>
                  <a:pt x="1141157" y="1719286"/>
                  <a:pt x="1125059" y="1715857"/>
                  <a:pt x="1109152" y="1710523"/>
                </a:cubicBezTo>
                <a:lnTo>
                  <a:pt x="882267" y="1633942"/>
                </a:lnTo>
                <a:lnTo>
                  <a:pt x="820640" y="1613177"/>
                </a:lnTo>
                <a:lnTo>
                  <a:pt x="758347" y="1592127"/>
                </a:lnTo>
                <a:lnTo>
                  <a:pt x="754441" y="1590794"/>
                </a:lnTo>
                <a:lnTo>
                  <a:pt x="720818" y="1579459"/>
                </a:lnTo>
                <a:lnTo>
                  <a:pt x="692815" y="1570029"/>
                </a:lnTo>
                <a:lnTo>
                  <a:pt x="656810" y="1557837"/>
                </a:lnTo>
                <a:lnTo>
                  <a:pt x="587373" y="1534406"/>
                </a:lnTo>
                <a:lnTo>
                  <a:pt x="555845" y="1523833"/>
                </a:lnTo>
                <a:lnTo>
                  <a:pt x="555750" y="1523833"/>
                </a:lnTo>
                <a:lnTo>
                  <a:pt x="491456" y="1502021"/>
                </a:lnTo>
                <a:lnTo>
                  <a:pt x="471835" y="1495448"/>
                </a:lnTo>
                <a:lnTo>
                  <a:pt x="413542" y="1475827"/>
                </a:lnTo>
                <a:lnTo>
                  <a:pt x="148937" y="1386482"/>
                </a:lnTo>
                <a:cubicBezTo>
                  <a:pt x="44829" y="1351430"/>
                  <a:pt x="-15560" y="1245608"/>
                  <a:pt x="3490" y="1140642"/>
                </a:cubicBezTo>
                <a:cubicBezTo>
                  <a:pt x="5300" y="1130069"/>
                  <a:pt x="7967" y="1119592"/>
                  <a:pt x="11491" y="1109114"/>
                </a:cubicBezTo>
                <a:lnTo>
                  <a:pt x="57688" y="972240"/>
                </a:lnTo>
                <a:lnTo>
                  <a:pt x="182656" y="601908"/>
                </a:lnTo>
                <a:lnTo>
                  <a:pt x="203515" y="539996"/>
                </a:lnTo>
                <a:lnTo>
                  <a:pt x="229614" y="462843"/>
                </a:lnTo>
                <a:lnTo>
                  <a:pt x="335532" y="148899"/>
                </a:lnTo>
                <a:cubicBezTo>
                  <a:pt x="336008" y="147566"/>
                  <a:pt x="336389" y="146232"/>
                  <a:pt x="336961" y="144994"/>
                </a:cubicBezTo>
                <a:cubicBezTo>
                  <a:pt x="376966" y="32980"/>
                  <a:pt x="499648" y="-26647"/>
                  <a:pt x="612900" y="11549"/>
                </a:cubicBezTo>
                <a:lnTo>
                  <a:pt x="774444" y="66032"/>
                </a:lnTo>
                <a:lnTo>
                  <a:pt x="839690" y="88034"/>
                </a:lnTo>
                <a:lnTo>
                  <a:pt x="1229453" y="219575"/>
                </a:lnTo>
                <a:lnTo>
                  <a:pt x="1410523" y="280630"/>
                </a:lnTo>
                <a:lnTo>
                  <a:pt x="1475865" y="302728"/>
                </a:lnTo>
                <a:lnTo>
                  <a:pt x="1573115" y="335494"/>
                </a:lnTo>
                <a:cubicBezTo>
                  <a:pt x="1601119" y="344924"/>
                  <a:pt x="1625884" y="359497"/>
                  <a:pt x="1646839" y="377785"/>
                </a:cubicBezTo>
                <a:cubicBezTo>
                  <a:pt x="1698940" y="423219"/>
                  <a:pt x="1727230" y="491609"/>
                  <a:pt x="1721229" y="561522"/>
                </a:cubicBezTo>
                <a:close/>
              </a:path>
            </a:pathLst>
          </a:custGeom>
          <a:solidFill>
            <a:schemeClr val="tx2"/>
          </a:solidFill>
          <a:ln w="9525" cap="flat">
            <a:noFill/>
            <a:prstDash val="solid"/>
            <a:miter/>
          </a:ln>
        </p:spPr>
        <p:txBody>
          <a:bodyPr rtlCol="0" anchor="ctr"/>
          <a:lstStyle/>
          <a:p>
            <a:endParaRPr lang="fr-FR"/>
          </a:p>
        </p:txBody>
      </p:sp>
      <p:sp>
        <p:nvSpPr>
          <p:cNvPr id="25" name="Graphique 7">
            <a:extLst>
              <a:ext uri="{FF2B5EF4-FFF2-40B4-BE49-F238E27FC236}">
                <a16:creationId xmlns:a16="http://schemas.microsoft.com/office/drawing/2014/main" id="{70A4ACDD-F170-4746-95F0-02803E5FDEFD}"/>
              </a:ext>
            </a:extLst>
          </p:cNvPr>
          <p:cNvSpPr/>
          <p:nvPr userDrawn="1"/>
        </p:nvSpPr>
        <p:spPr>
          <a:xfrm>
            <a:off x="9402746" y="2130200"/>
            <a:ext cx="1722023" cy="1722032"/>
          </a:xfrm>
          <a:custGeom>
            <a:avLst/>
            <a:gdLst>
              <a:gd name="connsiteX0" fmla="*/ 1721229 w 1722023"/>
              <a:gd name="connsiteY0" fmla="*/ 561522 h 1722032"/>
              <a:gd name="connsiteX1" fmla="*/ 1710466 w 1722023"/>
              <a:gd name="connsiteY1" fmla="*/ 612862 h 1722032"/>
              <a:gd name="connsiteX2" fmla="*/ 1708370 w 1722023"/>
              <a:gd name="connsiteY2" fmla="*/ 619148 h 1722032"/>
              <a:gd name="connsiteX3" fmla="*/ 1635790 w 1722023"/>
              <a:gd name="connsiteY3" fmla="*/ 834318 h 1722032"/>
              <a:gd name="connsiteX4" fmla="*/ 1531015 w 1722023"/>
              <a:gd name="connsiteY4" fmla="*/ 1144928 h 1722032"/>
              <a:gd name="connsiteX5" fmla="*/ 1527586 w 1722023"/>
              <a:gd name="connsiteY5" fmla="*/ 1155025 h 1722032"/>
              <a:gd name="connsiteX6" fmla="*/ 1527586 w 1722023"/>
              <a:gd name="connsiteY6" fmla="*/ 1155025 h 1722032"/>
              <a:gd name="connsiteX7" fmla="*/ 1513679 w 1722023"/>
              <a:gd name="connsiteY7" fmla="*/ 1196078 h 1722032"/>
              <a:gd name="connsiteX8" fmla="*/ 1511489 w 1722023"/>
              <a:gd name="connsiteY8" fmla="*/ 1202650 h 1722032"/>
              <a:gd name="connsiteX9" fmla="*/ 1494344 w 1722023"/>
              <a:gd name="connsiteY9" fmla="*/ 1253609 h 1722032"/>
              <a:gd name="connsiteX10" fmla="*/ 1392236 w 1722023"/>
              <a:gd name="connsiteY10" fmla="*/ 1556218 h 1722032"/>
              <a:gd name="connsiteX11" fmla="*/ 1386521 w 1722023"/>
              <a:gd name="connsiteY11" fmla="*/ 1573172 h 1722032"/>
              <a:gd name="connsiteX12" fmla="*/ 1372043 w 1722023"/>
              <a:gd name="connsiteY12" fmla="*/ 1606605 h 1722032"/>
              <a:gd name="connsiteX13" fmla="*/ 1330037 w 1722023"/>
              <a:gd name="connsiteY13" fmla="*/ 1661660 h 1722032"/>
              <a:gd name="connsiteX14" fmla="*/ 1157254 w 1722023"/>
              <a:gd name="connsiteY14" fmla="*/ 1720905 h 1722032"/>
              <a:gd name="connsiteX15" fmla="*/ 1109152 w 1722023"/>
              <a:gd name="connsiteY15" fmla="*/ 1710523 h 1722032"/>
              <a:gd name="connsiteX16" fmla="*/ 882267 w 1722023"/>
              <a:gd name="connsiteY16" fmla="*/ 1633942 h 1722032"/>
              <a:gd name="connsiteX17" fmla="*/ 820640 w 1722023"/>
              <a:gd name="connsiteY17" fmla="*/ 1613177 h 1722032"/>
              <a:gd name="connsiteX18" fmla="*/ 758347 w 1722023"/>
              <a:gd name="connsiteY18" fmla="*/ 1592127 h 1722032"/>
              <a:gd name="connsiteX19" fmla="*/ 754441 w 1722023"/>
              <a:gd name="connsiteY19" fmla="*/ 1590794 h 1722032"/>
              <a:gd name="connsiteX20" fmla="*/ 720818 w 1722023"/>
              <a:gd name="connsiteY20" fmla="*/ 1579459 h 1722032"/>
              <a:gd name="connsiteX21" fmla="*/ 692815 w 1722023"/>
              <a:gd name="connsiteY21" fmla="*/ 1570029 h 1722032"/>
              <a:gd name="connsiteX22" fmla="*/ 656810 w 1722023"/>
              <a:gd name="connsiteY22" fmla="*/ 1557837 h 1722032"/>
              <a:gd name="connsiteX23" fmla="*/ 587373 w 1722023"/>
              <a:gd name="connsiteY23" fmla="*/ 1534406 h 1722032"/>
              <a:gd name="connsiteX24" fmla="*/ 555845 w 1722023"/>
              <a:gd name="connsiteY24" fmla="*/ 1523833 h 1722032"/>
              <a:gd name="connsiteX25" fmla="*/ 555750 w 1722023"/>
              <a:gd name="connsiteY25" fmla="*/ 1523833 h 1722032"/>
              <a:gd name="connsiteX26" fmla="*/ 491456 w 1722023"/>
              <a:gd name="connsiteY26" fmla="*/ 1502021 h 1722032"/>
              <a:gd name="connsiteX27" fmla="*/ 471835 w 1722023"/>
              <a:gd name="connsiteY27" fmla="*/ 1495448 h 1722032"/>
              <a:gd name="connsiteX28" fmla="*/ 413542 w 1722023"/>
              <a:gd name="connsiteY28" fmla="*/ 1475827 h 1722032"/>
              <a:gd name="connsiteX29" fmla="*/ 148937 w 1722023"/>
              <a:gd name="connsiteY29" fmla="*/ 1386482 h 1722032"/>
              <a:gd name="connsiteX30" fmla="*/ 3490 w 1722023"/>
              <a:gd name="connsiteY30" fmla="*/ 1140642 h 1722032"/>
              <a:gd name="connsiteX31" fmla="*/ 11491 w 1722023"/>
              <a:gd name="connsiteY31" fmla="*/ 1109114 h 1722032"/>
              <a:gd name="connsiteX32" fmla="*/ 57688 w 1722023"/>
              <a:gd name="connsiteY32" fmla="*/ 972240 h 1722032"/>
              <a:gd name="connsiteX33" fmla="*/ 182656 w 1722023"/>
              <a:gd name="connsiteY33" fmla="*/ 601908 h 1722032"/>
              <a:gd name="connsiteX34" fmla="*/ 203515 w 1722023"/>
              <a:gd name="connsiteY34" fmla="*/ 539996 h 1722032"/>
              <a:gd name="connsiteX35" fmla="*/ 229614 w 1722023"/>
              <a:gd name="connsiteY35" fmla="*/ 462843 h 1722032"/>
              <a:gd name="connsiteX36" fmla="*/ 335532 w 1722023"/>
              <a:gd name="connsiteY36" fmla="*/ 148899 h 1722032"/>
              <a:gd name="connsiteX37" fmla="*/ 336961 w 1722023"/>
              <a:gd name="connsiteY37" fmla="*/ 144994 h 1722032"/>
              <a:gd name="connsiteX38" fmla="*/ 612900 w 1722023"/>
              <a:gd name="connsiteY38" fmla="*/ 11549 h 1722032"/>
              <a:gd name="connsiteX39" fmla="*/ 774444 w 1722023"/>
              <a:gd name="connsiteY39" fmla="*/ 66032 h 1722032"/>
              <a:gd name="connsiteX40" fmla="*/ 839690 w 1722023"/>
              <a:gd name="connsiteY40" fmla="*/ 88034 h 1722032"/>
              <a:gd name="connsiteX41" fmla="*/ 1229453 w 1722023"/>
              <a:gd name="connsiteY41" fmla="*/ 219575 h 1722032"/>
              <a:gd name="connsiteX42" fmla="*/ 1410523 w 1722023"/>
              <a:gd name="connsiteY42" fmla="*/ 280630 h 1722032"/>
              <a:gd name="connsiteX43" fmla="*/ 1475865 w 1722023"/>
              <a:gd name="connsiteY43" fmla="*/ 302728 h 1722032"/>
              <a:gd name="connsiteX44" fmla="*/ 1573115 w 1722023"/>
              <a:gd name="connsiteY44" fmla="*/ 335494 h 1722032"/>
              <a:gd name="connsiteX45" fmla="*/ 1646839 w 1722023"/>
              <a:gd name="connsiteY45" fmla="*/ 377785 h 1722032"/>
              <a:gd name="connsiteX46" fmla="*/ 1721229 w 1722023"/>
              <a:gd name="connsiteY46" fmla="*/ 561522 h 17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22023" h="1722032">
                <a:moveTo>
                  <a:pt x="1721229" y="561522"/>
                </a:moveTo>
                <a:cubicBezTo>
                  <a:pt x="1719705" y="578667"/>
                  <a:pt x="1716181" y="595812"/>
                  <a:pt x="1710466" y="612862"/>
                </a:cubicBezTo>
                <a:lnTo>
                  <a:pt x="1708370" y="619148"/>
                </a:lnTo>
                <a:lnTo>
                  <a:pt x="1635790" y="834318"/>
                </a:lnTo>
                <a:lnTo>
                  <a:pt x="1531015" y="1144928"/>
                </a:lnTo>
                <a:lnTo>
                  <a:pt x="1527586" y="1155025"/>
                </a:lnTo>
                <a:lnTo>
                  <a:pt x="1527586" y="1155025"/>
                </a:lnTo>
                <a:lnTo>
                  <a:pt x="1513679" y="1196078"/>
                </a:lnTo>
                <a:lnTo>
                  <a:pt x="1511489" y="1202650"/>
                </a:lnTo>
                <a:lnTo>
                  <a:pt x="1494344" y="1253609"/>
                </a:lnTo>
                <a:lnTo>
                  <a:pt x="1392236" y="1556218"/>
                </a:lnTo>
                <a:lnTo>
                  <a:pt x="1386521" y="1573172"/>
                </a:lnTo>
                <a:cubicBezTo>
                  <a:pt x="1382520" y="1584888"/>
                  <a:pt x="1377662" y="1596032"/>
                  <a:pt x="1372043" y="1606605"/>
                </a:cubicBezTo>
                <a:cubicBezTo>
                  <a:pt x="1360898" y="1627465"/>
                  <a:pt x="1346611" y="1645943"/>
                  <a:pt x="1330037" y="1661660"/>
                </a:cubicBezTo>
                <a:cubicBezTo>
                  <a:pt x="1284508" y="1704998"/>
                  <a:pt x="1221452" y="1727477"/>
                  <a:pt x="1157254" y="1720905"/>
                </a:cubicBezTo>
                <a:cubicBezTo>
                  <a:pt x="1141157" y="1719286"/>
                  <a:pt x="1125059" y="1715857"/>
                  <a:pt x="1109152" y="1710523"/>
                </a:cubicBezTo>
                <a:lnTo>
                  <a:pt x="882267" y="1633942"/>
                </a:lnTo>
                <a:lnTo>
                  <a:pt x="820640" y="1613177"/>
                </a:lnTo>
                <a:lnTo>
                  <a:pt x="758347" y="1592127"/>
                </a:lnTo>
                <a:lnTo>
                  <a:pt x="754441" y="1590794"/>
                </a:lnTo>
                <a:lnTo>
                  <a:pt x="720818" y="1579459"/>
                </a:lnTo>
                <a:lnTo>
                  <a:pt x="692815" y="1570029"/>
                </a:lnTo>
                <a:lnTo>
                  <a:pt x="656810" y="1557837"/>
                </a:lnTo>
                <a:lnTo>
                  <a:pt x="587373" y="1534406"/>
                </a:lnTo>
                <a:lnTo>
                  <a:pt x="555845" y="1523833"/>
                </a:lnTo>
                <a:lnTo>
                  <a:pt x="555750" y="1523833"/>
                </a:lnTo>
                <a:lnTo>
                  <a:pt x="491456" y="1502021"/>
                </a:lnTo>
                <a:lnTo>
                  <a:pt x="471835" y="1495448"/>
                </a:lnTo>
                <a:lnTo>
                  <a:pt x="413542" y="1475827"/>
                </a:lnTo>
                <a:lnTo>
                  <a:pt x="148937" y="1386482"/>
                </a:lnTo>
                <a:cubicBezTo>
                  <a:pt x="44829" y="1351430"/>
                  <a:pt x="-15560" y="1245608"/>
                  <a:pt x="3490" y="1140642"/>
                </a:cubicBezTo>
                <a:cubicBezTo>
                  <a:pt x="5300" y="1130069"/>
                  <a:pt x="7967" y="1119592"/>
                  <a:pt x="11491" y="1109114"/>
                </a:cubicBezTo>
                <a:lnTo>
                  <a:pt x="57688" y="972240"/>
                </a:lnTo>
                <a:lnTo>
                  <a:pt x="182656" y="601908"/>
                </a:lnTo>
                <a:lnTo>
                  <a:pt x="203515" y="539996"/>
                </a:lnTo>
                <a:lnTo>
                  <a:pt x="229614" y="462843"/>
                </a:lnTo>
                <a:lnTo>
                  <a:pt x="335532" y="148899"/>
                </a:lnTo>
                <a:cubicBezTo>
                  <a:pt x="336008" y="147566"/>
                  <a:pt x="336389" y="146232"/>
                  <a:pt x="336961" y="144994"/>
                </a:cubicBezTo>
                <a:cubicBezTo>
                  <a:pt x="376966" y="32980"/>
                  <a:pt x="499648" y="-26647"/>
                  <a:pt x="612900" y="11549"/>
                </a:cubicBezTo>
                <a:lnTo>
                  <a:pt x="774444" y="66032"/>
                </a:lnTo>
                <a:lnTo>
                  <a:pt x="839690" y="88034"/>
                </a:lnTo>
                <a:lnTo>
                  <a:pt x="1229453" y="219575"/>
                </a:lnTo>
                <a:lnTo>
                  <a:pt x="1410523" y="280630"/>
                </a:lnTo>
                <a:lnTo>
                  <a:pt x="1475865" y="302728"/>
                </a:lnTo>
                <a:lnTo>
                  <a:pt x="1573115" y="335494"/>
                </a:lnTo>
                <a:cubicBezTo>
                  <a:pt x="1601119" y="344924"/>
                  <a:pt x="1625884" y="359497"/>
                  <a:pt x="1646839" y="377785"/>
                </a:cubicBezTo>
                <a:cubicBezTo>
                  <a:pt x="1698940" y="423219"/>
                  <a:pt x="1727230" y="491609"/>
                  <a:pt x="1721229" y="561522"/>
                </a:cubicBezTo>
                <a:close/>
              </a:path>
            </a:pathLst>
          </a:custGeom>
          <a:solidFill>
            <a:schemeClr val="tx2"/>
          </a:solidFill>
          <a:ln w="9525" cap="flat">
            <a:noFill/>
            <a:prstDash val="solid"/>
            <a:miter/>
          </a:ln>
        </p:spPr>
        <p:txBody>
          <a:bodyPr rtlCol="0" anchor="ctr"/>
          <a:lstStyle/>
          <a:p>
            <a:endParaRPr lang="fr-FR"/>
          </a:p>
        </p:txBody>
      </p:sp>
      <p:sp>
        <p:nvSpPr>
          <p:cNvPr id="27" name="Espace réservé pour une image  26">
            <a:extLst>
              <a:ext uri="{FF2B5EF4-FFF2-40B4-BE49-F238E27FC236}">
                <a16:creationId xmlns:a16="http://schemas.microsoft.com/office/drawing/2014/main" id="{DCAB0521-09E6-43FE-8639-9A56AC65BD01}"/>
              </a:ext>
            </a:extLst>
          </p:cNvPr>
          <p:cNvSpPr>
            <a:spLocks noGrp="1"/>
          </p:cNvSpPr>
          <p:nvPr>
            <p:ph type="pic" sz="quarter" idx="13"/>
          </p:nvPr>
        </p:nvSpPr>
        <p:spPr>
          <a:xfrm>
            <a:off x="655638" y="1706563"/>
            <a:ext cx="2330450" cy="2606675"/>
          </a:xfrm>
          <a:prstGeom prst="rect">
            <a:avLst/>
          </a:prstGeom>
        </p:spPr>
        <p:txBody>
          <a:bodyPr/>
          <a:lstStyle/>
          <a:p>
            <a:r>
              <a:rPr lang="en-US"/>
              <a:t>Click icon to add picture</a:t>
            </a:r>
            <a:endParaRPr lang="fr-FR"/>
          </a:p>
        </p:txBody>
      </p:sp>
    </p:spTree>
    <p:custDataLst>
      <p:tags r:id="rId1"/>
    </p:custDataLst>
    <p:extLst>
      <p:ext uri="{BB962C8B-B14F-4D97-AF65-F5344CB8AC3E}">
        <p14:creationId xmlns:p14="http://schemas.microsoft.com/office/powerpoint/2010/main" val="8306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40EA487-61DA-4529-8D28-1E5CA2C7316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fr-FR"/>
          </a:p>
        </p:txBody>
      </p:sp>
      <p:sp>
        <p:nvSpPr>
          <p:cNvPr id="3" name="Espace réservé du texte vertical 2">
            <a:extLst>
              <a:ext uri="{FF2B5EF4-FFF2-40B4-BE49-F238E27FC236}">
                <a16:creationId xmlns:a16="http://schemas.microsoft.com/office/drawing/2014/main" id="{382DD240-3E4D-40B8-86D0-A4A1F74D75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3">
            <a:extLst>
              <a:ext uri="{FF2B5EF4-FFF2-40B4-BE49-F238E27FC236}">
                <a16:creationId xmlns:a16="http://schemas.microsoft.com/office/drawing/2014/main" id="{15AF47CB-5A7A-4C50-869F-6DDB2287A656}"/>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a:extLst>
              <a:ext uri="{FF2B5EF4-FFF2-40B4-BE49-F238E27FC236}">
                <a16:creationId xmlns:a16="http://schemas.microsoft.com/office/drawing/2014/main" id="{C9B90CAB-E9AC-481C-AFE0-E818F26C9F68}"/>
              </a:ext>
            </a:extLst>
          </p:cNvPr>
          <p:cNvSpPr>
            <a:spLocks noGrp="1"/>
          </p:cNvSpPr>
          <p:nvPr>
            <p:ph type="ftr" sz="quarter" idx="11"/>
          </p:nvPr>
        </p:nvSpPr>
        <p:spPr/>
        <p:txBody>
          <a:bodyPr/>
          <a:lstStyle/>
          <a:p>
            <a:r>
              <a:rPr lang="fr-FR"/>
              <a:t>Présentation du template TWC</a:t>
            </a:r>
          </a:p>
        </p:txBody>
      </p:sp>
      <p:sp>
        <p:nvSpPr>
          <p:cNvPr id="6" name="Espace réservé du numéro de diapositive 5">
            <a:extLst>
              <a:ext uri="{FF2B5EF4-FFF2-40B4-BE49-F238E27FC236}">
                <a16:creationId xmlns:a16="http://schemas.microsoft.com/office/drawing/2014/main" id="{7AB02FB9-A69D-4691-9D1D-2BBC6FF0D903}"/>
              </a:ext>
            </a:extLst>
          </p:cNvPr>
          <p:cNvSpPr>
            <a:spLocks noGrp="1"/>
          </p:cNvSpPr>
          <p:nvPr>
            <p:ph type="sldNum" sz="quarter" idx="12"/>
          </p:nvPr>
        </p:nvSpPr>
        <p:spPr/>
        <p:txBody>
          <a:bodyPr/>
          <a:lstStyle/>
          <a:p>
            <a:fld id="{B1D0D88F-4194-403D-89CF-6C0E56587E1C}" type="slidenum">
              <a:rPr lang="fr-FR" smtClean="0"/>
              <a:t>‹#›</a:t>
            </a:fld>
            <a:endParaRPr lang="fr-FR"/>
          </a:p>
        </p:txBody>
      </p:sp>
    </p:spTree>
    <p:extLst>
      <p:ext uri="{BB962C8B-B14F-4D97-AF65-F5344CB8AC3E}">
        <p14:creationId xmlns:p14="http://schemas.microsoft.com/office/powerpoint/2010/main" val="936545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ECD13-5E35-40F8-BB12-26CC885A7D8C}" type="datetime1">
              <a:rPr lang="fr-FR" smtClean="0"/>
              <a:t>22/04/2025</a:t>
            </a:fld>
            <a:endParaRPr lang="fr-FR"/>
          </a:p>
        </p:txBody>
      </p:sp>
      <p:sp>
        <p:nvSpPr>
          <p:cNvPr id="5" name="Footer Placeholder 4"/>
          <p:cNvSpPr>
            <a:spLocks noGrp="1"/>
          </p:cNvSpPr>
          <p:nvPr>
            <p:ph type="ftr" sz="quarter" idx="11"/>
          </p:nvPr>
        </p:nvSpPr>
        <p:spPr/>
        <p:txBody>
          <a:bodyPr/>
          <a:lstStyle/>
          <a:p>
            <a:r>
              <a:rPr lang="fr-FR"/>
              <a:t>It’s all about people ! </a:t>
            </a:r>
          </a:p>
        </p:txBody>
      </p:sp>
      <p:sp>
        <p:nvSpPr>
          <p:cNvPr id="6" name="Slide Number Placeholder 5"/>
          <p:cNvSpPr>
            <a:spLocks noGrp="1"/>
          </p:cNvSpPr>
          <p:nvPr>
            <p:ph type="sldNum" sz="quarter" idx="12"/>
          </p:nvPr>
        </p:nvSpPr>
        <p:spPr/>
        <p:txBody>
          <a:bodyPr/>
          <a:lstStyle/>
          <a:p>
            <a:fld id="{0E3A046C-0B7E-49C1-9F30-525014F8E9E1}" type="slidenum">
              <a:rPr lang="fr-FR" smtClean="0"/>
              <a:t>‹#›</a:t>
            </a:fld>
            <a:endParaRPr lang="fr-FR"/>
          </a:p>
        </p:txBody>
      </p:sp>
    </p:spTree>
    <p:extLst>
      <p:ext uri="{BB962C8B-B14F-4D97-AF65-F5344CB8AC3E}">
        <p14:creationId xmlns:p14="http://schemas.microsoft.com/office/powerpoint/2010/main" val="50024461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couv">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667E3931-CD9C-4085-A89C-BF0F16DCE651}"/>
              </a:ext>
            </a:extLst>
          </p:cNvPr>
          <p:cNvSpPr>
            <a:spLocks noGrp="1"/>
          </p:cNvSpPr>
          <p:nvPr>
            <p:ph type="pic" sz="quarter" idx="10" hasCustomPrompt="1"/>
          </p:nvPr>
        </p:nvSpPr>
        <p:spPr>
          <a:xfrm>
            <a:off x="0" y="0"/>
            <a:ext cx="12192000" cy="6858000"/>
          </a:xfrm>
          <a:prstGeom prst="rect">
            <a:avLst/>
          </a:prstGeom>
        </p:spPr>
        <p:txBody>
          <a:bodyPr anchor="ctr" anchorCtr="0"/>
          <a:lstStyle>
            <a:lvl1pPr marL="0" indent="0" algn="ctr">
              <a:buNone/>
              <a:defRPr b="1">
                <a:solidFill>
                  <a:schemeClr val="bg2">
                    <a:lumMod val="25000"/>
                  </a:schemeClr>
                </a:solidFill>
              </a:defRPr>
            </a:lvl1pPr>
          </a:lstStyle>
          <a:p>
            <a:r>
              <a:rPr lang="fr-FR"/>
              <a:t>Insérez votre image ici : privilégiez une image avec un sujet à droite pour le faire apparaitre dans la zone claire, puis transformez l’image en noir et blanc dans le panneau « option d’image »</a:t>
            </a:r>
          </a:p>
        </p:txBody>
      </p:sp>
    </p:spTree>
    <p:custDataLst>
      <p:tags r:id="rId1"/>
    </p:custDataLst>
    <p:extLst>
      <p:ext uri="{BB962C8B-B14F-4D97-AF65-F5344CB8AC3E}">
        <p14:creationId xmlns:p14="http://schemas.microsoft.com/office/powerpoint/2010/main" val="233232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accroch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7B674A-305F-4805-82A7-12B636AFB626}"/>
              </a:ext>
            </a:extLst>
          </p:cNvPr>
          <p:cNvSpPr/>
          <p:nvPr userDrawn="1"/>
        </p:nvSpPr>
        <p:spPr>
          <a:xfrm>
            <a:off x="277792" y="231494"/>
            <a:ext cx="11636416" cy="6395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aphique 10">
            <a:extLst>
              <a:ext uri="{FF2B5EF4-FFF2-40B4-BE49-F238E27FC236}">
                <a16:creationId xmlns:a16="http://schemas.microsoft.com/office/drawing/2014/main" id="{25F79E08-28BF-458B-A9EF-9D31E3A4BF39}"/>
              </a:ext>
            </a:extLst>
          </p:cNvPr>
          <p:cNvGrpSpPr/>
          <p:nvPr userDrawn="1"/>
        </p:nvGrpSpPr>
        <p:grpSpPr>
          <a:xfrm>
            <a:off x="10497070" y="544224"/>
            <a:ext cx="970283" cy="869959"/>
            <a:chOff x="10497070" y="544224"/>
            <a:chExt cx="970283" cy="869959"/>
          </a:xfrm>
          <a:solidFill>
            <a:srgbClr val="FFFFFF"/>
          </a:solidFill>
        </p:grpSpPr>
        <p:sp>
          <p:nvSpPr>
            <p:cNvPr id="9" name="Forme libre : forme 8">
              <a:extLst>
                <a:ext uri="{FF2B5EF4-FFF2-40B4-BE49-F238E27FC236}">
                  <a16:creationId xmlns:a16="http://schemas.microsoft.com/office/drawing/2014/main" id="{FD8C671D-792E-485D-8D11-E7A4B9DFD3F5}"/>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solidFill>
              <a:srgbClr val="FFFFFF"/>
            </a:solidFill>
            <a:ln w="4396"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3EB68042-C955-4BF0-A63F-B2E0F9F52BB8}"/>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solidFill>
              <a:srgbClr val="FFFFFF"/>
            </a:solidFill>
            <a:ln w="4396" cap="flat">
              <a:noFill/>
              <a:prstDash val="solid"/>
              <a:miter/>
            </a:ln>
          </p:spPr>
          <p:txBody>
            <a:bodyPr rtlCol="0" anchor="ctr"/>
            <a:lstStyle/>
            <a:p>
              <a:endParaRPr lang="fr-FR"/>
            </a:p>
          </p:txBody>
        </p:sp>
      </p:grpSp>
      <p:grpSp>
        <p:nvGrpSpPr>
          <p:cNvPr id="11" name="Graphique 10">
            <a:extLst>
              <a:ext uri="{FF2B5EF4-FFF2-40B4-BE49-F238E27FC236}">
                <a16:creationId xmlns:a16="http://schemas.microsoft.com/office/drawing/2014/main" id="{9267A151-B83C-4FA0-A163-66BE43DF67F7}"/>
              </a:ext>
            </a:extLst>
          </p:cNvPr>
          <p:cNvGrpSpPr/>
          <p:nvPr userDrawn="1"/>
        </p:nvGrpSpPr>
        <p:grpSpPr>
          <a:xfrm rot="727661">
            <a:off x="-306083" y="475334"/>
            <a:ext cx="7623290" cy="6835067"/>
            <a:chOff x="10497070" y="544224"/>
            <a:chExt cx="970283" cy="869959"/>
          </a:xfrm>
          <a:solidFill>
            <a:srgbClr val="FFFFFF">
              <a:alpha val="10000"/>
            </a:srgbClr>
          </a:solidFill>
        </p:grpSpPr>
        <p:sp>
          <p:nvSpPr>
            <p:cNvPr id="12" name="Forme libre : forme 11">
              <a:extLst>
                <a:ext uri="{FF2B5EF4-FFF2-40B4-BE49-F238E27FC236}">
                  <a16:creationId xmlns:a16="http://schemas.microsoft.com/office/drawing/2014/main" id="{465F7FB5-EEA0-4104-B85A-C1FC07A9C100}"/>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w="4396"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EB4D657E-E927-44B9-8E7D-B4F5432D4C02}"/>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w="4396" cap="flat">
              <a:noFill/>
              <a:prstDash val="solid"/>
              <a:miter/>
            </a:ln>
          </p:spPr>
          <p:txBody>
            <a:bodyPr rtlCol="0" anchor="ctr"/>
            <a:lstStyle/>
            <a:p>
              <a:endParaRPr lang="fr-FR"/>
            </a:p>
          </p:txBody>
        </p:sp>
      </p:grpSp>
    </p:spTree>
    <p:custDataLst>
      <p:tags r:id="rId1"/>
    </p:custDataLst>
    <p:extLst>
      <p:ext uri="{BB962C8B-B14F-4D97-AF65-F5344CB8AC3E}">
        <p14:creationId xmlns:p14="http://schemas.microsoft.com/office/powerpoint/2010/main" val="210718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sommaire">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50D6DF6D-8699-44AF-AD45-A63FDBDE268A}"/>
              </a:ext>
            </a:extLst>
          </p:cNvPr>
          <p:cNvSpPr>
            <a:spLocks noGrp="1"/>
          </p:cNvSpPr>
          <p:nvPr>
            <p:ph type="ftr" sz="quarter" idx="11"/>
          </p:nvPr>
        </p:nvSpPr>
        <p:spPr/>
        <p:txBody>
          <a:bodyPr/>
          <a:lstStyle/>
          <a:p>
            <a:r>
              <a:rPr lang="fr-FR"/>
              <a:t>Présentation du template TWC</a:t>
            </a:r>
          </a:p>
        </p:txBody>
      </p:sp>
      <p:sp>
        <p:nvSpPr>
          <p:cNvPr id="7" name="Espace réservé du numéro de diapositive 6">
            <a:extLst>
              <a:ext uri="{FF2B5EF4-FFF2-40B4-BE49-F238E27FC236}">
                <a16:creationId xmlns:a16="http://schemas.microsoft.com/office/drawing/2014/main" id="{42537ECA-9501-4F87-ACCC-70A726CC5E88}"/>
              </a:ext>
            </a:extLst>
          </p:cNvPr>
          <p:cNvSpPr>
            <a:spLocks noGrp="1"/>
          </p:cNvSpPr>
          <p:nvPr>
            <p:ph type="sldNum" sz="quarter" idx="12"/>
          </p:nvPr>
        </p:nvSpPr>
        <p:spPr/>
        <p:txBody>
          <a:bodyPr/>
          <a:lstStyle/>
          <a:p>
            <a:fld id="{B1D0D88F-4194-403D-89CF-6C0E56587E1C}" type="slidenum">
              <a:rPr lang="fr-FR" smtClean="0"/>
              <a:t>‹#›</a:t>
            </a:fld>
            <a:endParaRPr lang="fr-FR"/>
          </a:p>
        </p:txBody>
      </p:sp>
      <p:grpSp>
        <p:nvGrpSpPr>
          <p:cNvPr id="8" name="Graphique 10">
            <a:extLst>
              <a:ext uri="{FF2B5EF4-FFF2-40B4-BE49-F238E27FC236}">
                <a16:creationId xmlns:a16="http://schemas.microsoft.com/office/drawing/2014/main" id="{A78B3FDB-EAD7-49E3-AF6A-B61F51699360}"/>
              </a:ext>
            </a:extLst>
          </p:cNvPr>
          <p:cNvGrpSpPr/>
          <p:nvPr userDrawn="1"/>
        </p:nvGrpSpPr>
        <p:grpSpPr>
          <a:xfrm rot="818345">
            <a:off x="-25861" y="6293990"/>
            <a:ext cx="546332" cy="489843"/>
            <a:chOff x="10497070" y="544224"/>
            <a:chExt cx="970283" cy="869959"/>
          </a:xfrm>
          <a:solidFill>
            <a:schemeClr val="tx2"/>
          </a:solidFill>
        </p:grpSpPr>
        <p:sp>
          <p:nvSpPr>
            <p:cNvPr id="9" name="Forme libre : forme 8">
              <a:extLst>
                <a:ext uri="{FF2B5EF4-FFF2-40B4-BE49-F238E27FC236}">
                  <a16:creationId xmlns:a16="http://schemas.microsoft.com/office/drawing/2014/main" id="{F90DB27E-627B-4676-805C-85A4896ABEC9}"/>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sp>
          <p:nvSpPr>
            <p:cNvPr id="10" name="Forme libre : forme 9">
              <a:extLst>
                <a:ext uri="{FF2B5EF4-FFF2-40B4-BE49-F238E27FC236}">
                  <a16:creationId xmlns:a16="http://schemas.microsoft.com/office/drawing/2014/main" id="{C74FB4A9-19CE-4C51-A455-D943F59E07C4}"/>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grpSp>
      <p:cxnSp>
        <p:nvCxnSpPr>
          <p:cNvPr id="12" name="Connecteur droit 11">
            <a:extLst>
              <a:ext uri="{FF2B5EF4-FFF2-40B4-BE49-F238E27FC236}">
                <a16:creationId xmlns:a16="http://schemas.microsoft.com/office/drawing/2014/main" id="{441564D5-0C0A-4F11-ADA3-2A240E1839AD}"/>
              </a:ext>
            </a:extLst>
          </p:cNvPr>
          <p:cNvCxnSpPr/>
          <p:nvPr userDrawn="1"/>
        </p:nvCxnSpPr>
        <p:spPr>
          <a:xfrm>
            <a:off x="715034" y="6278880"/>
            <a:ext cx="11126446"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D681BBE-C84F-400B-AC4A-D30D0549878D}"/>
              </a:ext>
            </a:extLst>
          </p:cNvPr>
          <p:cNvSpPr/>
          <p:nvPr userDrawn="1"/>
        </p:nvSpPr>
        <p:spPr>
          <a:xfrm>
            <a:off x="0" y="1"/>
            <a:ext cx="12192000" cy="205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aphique 10">
            <a:extLst>
              <a:ext uri="{FF2B5EF4-FFF2-40B4-BE49-F238E27FC236}">
                <a16:creationId xmlns:a16="http://schemas.microsoft.com/office/drawing/2014/main" id="{E4C6B7C8-A03E-4558-8834-8FD9E4E4DCD8}"/>
              </a:ext>
            </a:extLst>
          </p:cNvPr>
          <p:cNvGrpSpPr/>
          <p:nvPr userDrawn="1"/>
        </p:nvGrpSpPr>
        <p:grpSpPr>
          <a:xfrm rot="727661">
            <a:off x="4500378" y="451888"/>
            <a:ext cx="7623290" cy="6835067"/>
            <a:chOff x="10497070" y="544224"/>
            <a:chExt cx="970283" cy="869959"/>
          </a:xfrm>
          <a:solidFill>
            <a:srgbClr val="FFFFFF">
              <a:alpha val="10000"/>
            </a:srgbClr>
          </a:solidFill>
        </p:grpSpPr>
        <p:sp>
          <p:nvSpPr>
            <p:cNvPr id="14" name="Forme libre : forme 13">
              <a:extLst>
                <a:ext uri="{FF2B5EF4-FFF2-40B4-BE49-F238E27FC236}">
                  <a16:creationId xmlns:a16="http://schemas.microsoft.com/office/drawing/2014/main" id="{D596485D-2212-4C60-B14D-F697CFCB9CC6}"/>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w="4396"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B8F16A8F-B7B4-493B-91D9-CED07A7080EA}"/>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w="4396" cap="flat">
              <a:noFill/>
              <a:prstDash val="solid"/>
              <a:miter/>
            </a:ln>
          </p:spPr>
          <p:txBody>
            <a:bodyPr rtlCol="0" anchor="ctr"/>
            <a:lstStyle/>
            <a:p>
              <a:endParaRPr lang="fr-FR"/>
            </a:p>
          </p:txBody>
        </p:sp>
      </p:grpSp>
      <p:grpSp>
        <p:nvGrpSpPr>
          <p:cNvPr id="16" name="Graphique 10">
            <a:extLst>
              <a:ext uri="{FF2B5EF4-FFF2-40B4-BE49-F238E27FC236}">
                <a16:creationId xmlns:a16="http://schemas.microsoft.com/office/drawing/2014/main" id="{B26736F5-7D69-47DC-A976-DDDD03C421D4}"/>
              </a:ext>
            </a:extLst>
          </p:cNvPr>
          <p:cNvGrpSpPr/>
          <p:nvPr userDrawn="1"/>
        </p:nvGrpSpPr>
        <p:grpSpPr>
          <a:xfrm rot="727661">
            <a:off x="4500378" y="451888"/>
            <a:ext cx="7623290" cy="6835067"/>
            <a:chOff x="10497070" y="544224"/>
            <a:chExt cx="970283" cy="869959"/>
          </a:xfrm>
          <a:solidFill>
            <a:schemeClr val="tx2">
              <a:alpha val="10000"/>
            </a:schemeClr>
          </a:solidFill>
        </p:grpSpPr>
        <p:sp>
          <p:nvSpPr>
            <p:cNvPr id="17" name="Forme libre : forme 16">
              <a:extLst>
                <a:ext uri="{FF2B5EF4-FFF2-40B4-BE49-F238E27FC236}">
                  <a16:creationId xmlns:a16="http://schemas.microsoft.com/office/drawing/2014/main" id="{D9836E2D-64ED-4B39-8565-905C4AF6ABEA}"/>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w="4396"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778466CA-0A55-4430-B9AB-C081DAD6485F}"/>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w="4396" cap="flat">
              <a:noFill/>
              <a:prstDash val="solid"/>
              <a:miter/>
            </a:ln>
          </p:spPr>
          <p:txBody>
            <a:bodyPr rtlCol="0" anchor="ctr"/>
            <a:lstStyle/>
            <a:p>
              <a:endParaRPr lang="fr-FR"/>
            </a:p>
          </p:txBody>
        </p:sp>
      </p:grpSp>
    </p:spTree>
    <p:custDataLst>
      <p:tags r:id="rId1"/>
    </p:custDataLst>
    <p:extLst>
      <p:ext uri="{BB962C8B-B14F-4D97-AF65-F5344CB8AC3E}">
        <p14:creationId xmlns:p14="http://schemas.microsoft.com/office/powerpoint/2010/main" val="8603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25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xte et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9A5B5E-B231-4BF8-BB90-87363E0DC62A}"/>
              </a:ext>
            </a:extLst>
          </p:cNvPr>
          <p:cNvSpPr/>
          <p:nvPr userDrawn="1"/>
        </p:nvSpPr>
        <p:spPr>
          <a:xfrm>
            <a:off x="6644640" y="0"/>
            <a:ext cx="55473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a:extLst>
              <a:ext uri="{FF2B5EF4-FFF2-40B4-BE49-F238E27FC236}">
                <a16:creationId xmlns:a16="http://schemas.microsoft.com/office/drawing/2014/main" id="{2FD6EEC1-D920-4425-85B1-B2E6875CE826}"/>
              </a:ext>
            </a:extLst>
          </p:cNvPr>
          <p:cNvSpPr>
            <a:spLocks noGrp="1"/>
          </p:cNvSpPr>
          <p:nvPr>
            <p:ph type="sldNum" sz="quarter" idx="12"/>
          </p:nvPr>
        </p:nvSpPr>
        <p:spPr/>
        <p:txBody>
          <a:bodyPr/>
          <a:lstStyle>
            <a:lvl1pPr>
              <a:defRPr>
                <a:solidFill>
                  <a:schemeClr val="bg1"/>
                </a:solidFill>
              </a:defRPr>
            </a:lvl1pPr>
          </a:lstStyle>
          <a:p>
            <a:fld id="{B1D0D88F-4194-403D-89CF-6C0E56587E1C}" type="slidenum">
              <a:rPr lang="fr-FR" smtClean="0"/>
              <a:pPr/>
              <a:t>‹#›</a:t>
            </a:fld>
            <a:endParaRPr lang="fr-FR"/>
          </a:p>
        </p:txBody>
      </p:sp>
      <p:sp>
        <p:nvSpPr>
          <p:cNvPr id="12" name="Espace réservé pour une image  11">
            <a:extLst>
              <a:ext uri="{FF2B5EF4-FFF2-40B4-BE49-F238E27FC236}">
                <a16:creationId xmlns:a16="http://schemas.microsoft.com/office/drawing/2014/main" id="{5A8FA9CA-300F-4CB9-8B9C-7E05A47B941D}"/>
              </a:ext>
            </a:extLst>
          </p:cNvPr>
          <p:cNvSpPr>
            <a:spLocks noGrp="1"/>
          </p:cNvSpPr>
          <p:nvPr>
            <p:ph type="pic" sz="quarter" idx="13" hasCustomPrompt="1"/>
          </p:nvPr>
        </p:nvSpPr>
        <p:spPr>
          <a:xfrm>
            <a:off x="1" y="2239963"/>
            <a:ext cx="6644640" cy="4618037"/>
          </a:xfrm>
          <a:prstGeom prst="rect">
            <a:avLst/>
          </a:prstGeom>
        </p:spPr>
        <p:txBody>
          <a:bodyPr anchor="ctr" anchorCtr="0"/>
          <a:lstStyle>
            <a:lvl1pPr marL="0" indent="0" algn="ctr">
              <a:buNone/>
              <a:defRPr sz="2400" b="1">
                <a:solidFill>
                  <a:schemeClr val="bg2">
                    <a:lumMod val="25000"/>
                  </a:schemeClr>
                </a:solidFill>
              </a:defRPr>
            </a:lvl1pPr>
          </a:lstStyle>
          <a:p>
            <a:r>
              <a:rPr lang="fr-FR"/>
              <a:t>Insérez ici une image qui représente ce que vous allez présenter : transformez l’image en noir et blanc dans le panneau format de l’image</a:t>
            </a:r>
          </a:p>
        </p:txBody>
      </p:sp>
      <p:sp>
        <p:nvSpPr>
          <p:cNvPr id="14" name="Espace réservé du texte 13">
            <a:extLst>
              <a:ext uri="{FF2B5EF4-FFF2-40B4-BE49-F238E27FC236}">
                <a16:creationId xmlns:a16="http://schemas.microsoft.com/office/drawing/2014/main" id="{9D4DC462-B872-4D16-A990-BEA3805A5611}"/>
              </a:ext>
            </a:extLst>
          </p:cNvPr>
          <p:cNvSpPr>
            <a:spLocks noGrp="1"/>
          </p:cNvSpPr>
          <p:nvPr>
            <p:ph type="body" sz="quarter" idx="14" hasCustomPrompt="1"/>
          </p:nvPr>
        </p:nvSpPr>
        <p:spPr>
          <a:xfrm>
            <a:off x="7269163" y="609600"/>
            <a:ext cx="4572000" cy="5349875"/>
          </a:xfrm>
          <a:prstGeom prst="rect">
            <a:avLst/>
          </a:prstGeom>
        </p:spPr>
        <p:txBody>
          <a:bodyPr anchor="ctr" anchorCtr="0"/>
          <a:lstStyle>
            <a:lvl1pPr marL="0" indent="0" algn="just">
              <a:lnSpc>
                <a:spcPct val="100000"/>
              </a:lnSpc>
              <a:spcBef>
                <a:spcPts val="1200"/>
              </a:spcBef>
              <a:buNone/>
              <a:defRPr sz="1600" b="0" u="none">
                <a:solidFill>
                  <a:schemeClr val="bg1"/>
                </a:solidFill>
              </a:defRPr>
            </a:lvl1pPr>
          </a:lstStyle>
          <a:p>
            <a:pPr lvl="0"/>
            <a:r>
              <a:rPr lang="fr-FR"/>
              <a:t>Insérez votre texte ici : pour mettre en avant les mot clé n’hésitez pas de la mettre en gras mais gardez la couleur de la police en blanc</a:t>
            </a:r>
          </a:p>
        </p:txBody>
      </p:sp>
    </p:spTree>
    <p:custDataLst>
      <p:tags r:id="rId1"/>
    </p:custDataLst>
    <p:extLst>
      <p:ext uri="{BB962C8B-B14F-4D97-AF65-F5344CB8AC3E}">
        <p14:creationId xmlns:p14="http://schemas.microsoft.com/office/powerpoint/2010/main" val="371583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build="p">
        <p:tmplLst>
          <p:tmpl lvl="1">
            <p:tnLst>
              <p:par>
                <p:cTn presetID="10" presetClass="entr" presetSubtype="0" fill="hold" nodeType="withEffect">
                  <p:stCondLst>
                    <p:cond delay="4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image avec text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09B62A8-8222-4D45-BA45-E90F98F48AEA}"/>
              </a:ext>
            </a:extLst>
          </p:cNvPr>
          <p:cNvSpPr>
            <a:spLocks noGrp="1"/>
          </p:cNvSpPr>
          <p:nvPr>
            <p:ph type="ftr" sz="quarter" idx="11"/>
          </p:nvPr>
        </p:nvSpPr>
        <p:spPr/>
        <p:txBody>
          <a:bodyPr/>
          <a:lstStyle/>
          <a:p>
            <a:r>
              <a:rPr lang="fr-FR"/>
              <a:t>Présentation du template TWC</a:t>
            </a:r>
          </a:p>
        </p:txBody>
      </p:sp>
      <p:sp>
        <p:nvSpPr>
          <p:cNvPr id="5" name="Espace réservé du numéro de diapositive 4">
            <a:extLst>
              <a:ext uri="{FF2B5EF4-FFF2-40B4-BE49-F238E27FC236}">
                <a16:creationId xmlns:a16="http://schemas.microsoft.com/office/drawing/2014/main" id="{2ED95673-2970-4C66-B52A-7C359D1CED0E}"/>
              </a:ext>
            </a:extLst>
          </p:cNvPr>
          <p:cNvSpPr>
            <a:spLocks noGrp="1"/>
          </p:cNvSpPr>
          <p:nvPr>
            <p:ph type="sldNum" sz="quarter" idx="12"/>
          </p:nvPr>
        </p:nvSpPr>
        <p:spPr/>
        <p:txBody>
          <a:bodyPr/>
          <a:lstStyle>
            <a:lvl1pPr>
              <a:defRPr>
                <a:solidFill>
                  <a:schemeClr val="bg1"/>
                </a:solidFill>
              </a:defRPr>
            </a:lvl1pPr>
          </a:lstStyle>
          <a:p>
            <a:fld id="{B1D0D88F-4194-403D-89CF-6C0E56587E1C}" type="slidenum">
              <a:rPr lang="fr-FR" smtClean="0"/>
              <a:pPr/>
              <a:t>‹#›</a:t>
            </a:fld>
            <a:endParaRPr lang="fr-FR"/>
          </a:p>
        </p:txBody>
      </p:sp>
      <p:grpSp>
        <p:nvGrpSpPr>
          <p:cNvPr id="6" name="Graphique 10">
            <a:extLst>
              <a:ext uri="{FF2B5EF4-FFF2-40B4-BE49-F238E27FC236}">
                <a16:creationId xmlns:a16="http://schemas.microsoft.com/office/drawing/2014/main" id="{262D3CB0-33C6-482C-8754-72046BDC20D3}"/>
              </a:ext>
            </a:extLst>
          </p:cNvPr>
          <p:cNvGrpSpPr/>
          <p:nvPr userDrawn="1"/>
        </p:nvGrpSpPr>
        <p:grpSpPr>
          <a:xfrm rot="818345">
            <a:off x="-25861" y="6293990"/>
            <a:ext cx="546332" cy="489843"/>
            <a:chOff x="10497070" y="544224"/>
            <a:chExt cx="970283" cy="869959"/>
          </a:xfrm>
          <a:solidFill>
            <a:schemeClr val="tx2"/>
          </a:solidFill>
        </p:grpSpPr>
        <p:sp>
          <p:nvSpPr>
            <p:cNvPr id="7" name="Forme libre : forme 6">
              <a:extLst>
                <a:ext uri="{FF2B5EF4-FFF2-40B4-BE49-F238E27FC236}">
                  <a16:creationId xmlns:a16="http://schemas.microsoft.com/office/drawing/2014/main" id="{71A00D85-CBC8-496D-B452-E705CBE16D3A}"/>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sp>
          <p:nvSpPr>
            <p:cNvPr id="8" name="Forme libre : forme 7">
              <a:extLst>
                <a:ext uri="{FF2B5EF4-FFF2-40B4-BE49-F238E27FC236}">
                  <a16:creationId xmlns:a16="http://schemas.microsoft.com/office/drawing/2014/main" id="{BB90CECC-48A0-4E69-9CDD-9511BF890499}"/>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grpSp>
      <p:cxnSp>
        <p:nvCxnSpPr>
          <p:cNvPr id="9" name="Connecteur droit 8">
            <a:extLst>
              <a:ext uri="{FF2B5EF4-FFF2-40B4-BE49-F238E27FC236}">
                <a16:creationId xmlns:a16="http://schemas.microsoft.com/office/drawing/2014/main" id="{41955BD0-71FC-4C92-B0FD-E30F7ACE958E}"/>
              </a:ext>
            </a:extLst>
          </p:cNvPr>
          <p:cNvCxnSpPr/>
          <p:nvPr userDrawn="1"/>
        </p:nvCxnSpPr>
        <p:spPr>
          <a:xfrm>
            <a:off x="715034" y="6278880"/>
            <a:ext cx="11126446"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pour une image  11">
            <a:extLst>
              <a:ext uri="{FF2B5EF4-FFF2-40B4-BE49-F238E27FC236}">
                <a16:creationId xmlns:a16="http://schemas.microsoft.com/office/drawing/2014/main" id="{CC7FBDFC-9D60-4E0D-BDEC-CA6006C5072F}"/>
              </a:ext>
            </a:extLst>
          </p:cNvPr>
          <p:cNvSpPr>
            <a:spLocks noGrp="1"/>
          </p:cNvSpPr>
          <p:nvPr>
            <p:ph type="pic" sz="quarter" idx="13" hasCustomPrompt="1"/>
          </p:nvPr>
        </p:nvSpPr>
        <p:spPr>
          <a:xfrm>
            <a:off x="7878763" y="0"/>
            <a:ext cx="4313237" cy="6858000"/>
          </a:xfrm>
          <a:prstGeom prst="rect">
            <a:avLst/>
          </a:prstGeom>
        </p:spPr>
        <p:txBody>
          <a:bodyPr anchor="ctr" anchorCtr="0"/>
          <a:lstStyle>
            <a:lvl1pPr marL="0" indent="0" algn="ctr">
              <a:buNone/>
              <a:defRPr sz="2000" b="1">
                <a:solidFill>
                  <a:schemeClr val="bg2">
                    <a:lumMod val="25000"/>
                  </a:schemeClr>
                </a:solidFill>
              </a:defRPr>
            </a:lvl1pPr>
          </a:lstStyle>
          <a:p>
            <a:r>
              <a:rPr lang="fr-FR"/>
              <a:t>Insérez ici votre image : n’oubliez pas de la transformez en noir et blanc ;)</a:t>
            </a:r>
          </a:p>
        </p:txBody>
      </p:sp>
    </p:spTree>
    <p:custDataLst>
      <p:tags r:id="rId1"/>
    </p:custDataLst>
    <p:extLst>
      <p:ext uri="{BB962C8B-B14F-4D97-AF65-F5344CB8AC3E}">
        <p14:creationId xmlns:p14="http://schemas.microsoft.com/office/powerpoint/2010/main" val="177168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BE07005-3A80-4F71-B2A7-4E311E84FEBC}"/>
              </a:ext>
            </a:extLst>
          </p:cNvPr>
          <p:cNvSpPr>
            <a:spLocks noGrp="1"/>
          </p:cNvSpPr>
          <p:nvPr>
            <p:ph type="ftr" sz="quarter" idx="11"/>
          </p:nvPr>
        </p:nvSpPr>
        <p:spPr/>
        <p:txBody>
          <a:bodyPr/>
          <a:lstStyle/>
          <a:p>
            <a:r>
              <a:rPr lang="fr-FR"/>
              <a:t>Présentation du template TWC</a:t>
            </a:r>
          </a:p>
        </p:txBody>
      </p:sp>
      <p:sp>
        <p:nvSpPr>
          <p:cNvPr id="4" name="Espace réservé du numéro de diapositive 3">
            <a:extLst>
              <a:ext uri="{FF2B5EF4-FFF2-40B4-BE49-F238E27FC236}">
                <a16:creationId xmlns:a16="http://schemas.microsoft.com/office/drawing/2014/main" id="{E6E87BD4-B44C-4657-8A5D-D8D775870190}"/>
              </a:ext>
            </a:extLst>
          </p:cNvPr>
          <p:cNvSpPr>
            <a:spLocks noGrp="1"/>
          </p:cNvSpPr>
          <p:nvPr>
            <p:ph type="sldNum" sz="quarter" idx="12"/>
          </p:nvPr>
        </p:nvSpPr>
        <p:spPr/>
        <p:txBody>
          <a:bodyPr/>
          <a:lstStyle/>
          <a:p>
            <a:fld id="{B1D0D88F-4194-403D-89CF-6C0E56587E1C}" type="slidenum">
              <a:rPr lang="fr-FR" smtClean="0"/>
              <a:t>‹#›</a:t>
            </a:fld>
            <a:endParaRPr lang="fr-FR"/>
          </a:p>
        </p:txBody>
      </p:sp>
      <p:sp>
        <p:nvSpPr>
          <p:cNvPr id="10" name="Espace réservé pour une image  9">
            <a:extLst>
              <a:ext uri="{FF2B5EF4-FFF2-40B4-BE49-F238E27FC236}">
                <a16:creationId xmlns:a16="http://schemas.microsoft.com/office/drawing/2014/main" id="{6EDBD381-0859-4A6C-B088-F5394494E4DC}"/>
              </a:ext>
            </a:extLst>
          </p:cNvPr>
          <p:cNvSpPr>
            <a:spLocks noGrp="1"/>
          </p:cNvSpPr>
          <p:nvPr>
            <p:ph type="pic" sz="quarter" idx="13"/>
          </p:nvPr>
        </p:nvSpPr>
        <p:spPr>
          <a:xfrm>
            <a:off x="6191449" y="279971"/>
            <a:ext cx="7168931" cy="7168931"/>
          </a:xfrm>
          <a:custGeom>
            <a:avLst/>
            <a:gdLst>
              <a:gd name="connsiteX0" fmla="*/ 2353333 w 7168931"/>
              <a:gd name="connsiteY0" fmla="*/ 299 h 7168931"/>
              <a:gd name="connsiteX1" fmla="*/ 2663846 w 7168931"/>
              <a:gd name="connsiteY1" fmla="*/ 55346 h 7168931"/>
              <a:gd name="connsiteX2" fmla="*/ 6455400 w 7168931"/>
              <a:gd name="connsiteY2" fmla="*/ 1335028 h 7168931"/>
              <a:gd name="connsiteX3" fmla="*/ 7113586 w 7168931"/>
              <a:gd name="connsiteY3" fmla="*/ 2663846 h 7168931"/>
              <a:gd name="connsiteX4" fmla="*/ 5833904 w 7168931"/>
              <a:gd name="connsiteY4" fmla="*/ 6455400 h 7168931"/>
              <a:gd name="connsiteX5" fmla="*/ 4505086 w 7168931"/>
              <a:gd name="connsiteY5" fmla="*/ 7113586 h 7168931"/>
              <a:gd name="connsiteX6" fmla="*/ 713533 w 7168931"/>
              <a:gd name="connsiteY6" fmla="*/ 5833904 h 7168931"/>
              <a:gd name="connsiteX7" fmla="*/ 55346 w 7168931"/>
              <a:gd name="connsiteY7" fmla="*/ 4505086 h 7168931"/>
              <a:gd name="connsiteX8" fmla="*/ 1335028 w 7168931"/>
              <a:gd name="connsiteY8" fmla="*/ 713532 h 7168931"/>
              <a:gd name="connsiteX9" fmla="*/ 2353333 w 7168931"/>
              <a:gd name="connsiteY9" fmla="*/ 299 h 716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68931" h="7168931">
                <a:moveTo>
                  <a:pt x="2353333" y="299"/>
                </a:moveTo>
                <a:cubicBezTo>
                  <a:pt x="2456459" y="2770"/>
                  <a:pt x="2560965" y="20622"/>
                  <a:pt x="2663846" y="55346"/>
                </a:cubicBezTo>
                <a:lnTo>
                  <a:pt x="6455400" y="1335028"/>
                </a:lnTo>
                <a:cubicBezTo>
                  <a:pt x="7004096" y="1520218"/>
                  <a:pt x="7298776" y="2115149"/>
                  <a:pt x="7113586" y="2663846"/>
                </a:cubicBezTo>
                <a:lnTo>
                  <a:pt x="5833904" y="6455400"/>
                </a:lnTo>
                <a:cubicBezTo>
                  <a:pt x="5648714" y="7004096"/>
                  <a:pt x="5053783" y="7298776"/>
                  <a:pt x="4505086" y="7113586"/>
                </a:cubicBezTo>
                <a:lnTo>
                  <a:pt x="713533" y="5833904"/>
                </a:lnTo>
                <a:cubicBezTo>
                  <a:pt x="164836" y="5648714"/>
                  <a:pt x="-129844" y="5053783"/>
                  <a:pt x="55346" y="4505086"/>
                </a:cubicBezTo>
                <a:lnTo>
                  <a:pt x="1335028" y="713532"/>
                </a:lnTo>
                <a:cubicBezTo>
                  <a:pt x="1485495" y="267716"/>
                  <a:pt x="1906455" y="-10409"/>
                  <a:pt x="2353333" y="299"/>
                </a:cubicBezTo>
                <a:close/>
              </a:path>
            </a:pathLst>
          </a:custGeom>
          <a:ln w="123825">
            <a:solidFill>
              <a:schemeClr val="tx2"/>
            </a:solidFill>
          </a:ln>
        </p:spPr>
        <p:txBody>
          <a:bodyPr wrap="square">
            <a:noAutofit/>
          </a:bodyPr>
          <a:lstStyle/>
          <a:p>
            <a:r>
              <a:rPr lang="en-US"/>
              <a:t>Click icon to add picture</a:t>
            </a:r>
            <a:endParaRPr lang="fr-FR"/>
          </a:p>
        </p:txBody>
      </p:sp>
      <p:grpSp>
        <p:nvGrpSpPr>
          <p:cNvPr id="5" name="Graphique 10">
            <a:extLst>
              <a:ext uri="{FF2B5EF4-FFF2-40B4-BE49-F238E27FC236}">
                <a16:creationId xmlns:a16="http://schemas.microsoft.com/office/drawing/2014/main" id="{3F557B88-8648-471E-BD98-352092FC204E}"/>
              </a:ext>
            </a:extLst>
          </p:cNvPr>
          <p:cNvGrpSpPr/>
          <p:nvPr userDrawn="1"/>
        </p:nvGrpSpPr>
        <p:grpSpPr>
          <a:xfrm rot="818345">
            <a:off x="-25861" y="6293990"/>
            <a:ext cx="546332" cy="489843"/>
            <a:chOff x="10497070" y="544224"/>
            <a:chExt cx="970283" cy="869959"/>
          </a:xfrm>
          <a:solidFill>
            <a:schemeClr val="tx2"/>
          </a:solidFill>
        </p:grpSpPr>
        <p:sp>
          <p:nvSpPr>
            <p:cNvPr id="6" name="Forme libre : forme 5">
              <a:extLst>
                <a:ext uri="{FF2B5EF4-FFF2-40B4-BE49-F238E27FC236}">
                  <a16:creationId xmlns:a16="http://schemas.microsoft.com/office/drawing/2014/main" id="{F55FAA25-BAE9-450D-8D9E-09BEE111CCDD}"/>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sp>
          <p:nvSpPr>
            <p:cNvPr id="7" name="Forme libre : forme 6">
              <a:extLst>
                <a:ext uri="{FF2B5EF4-FFF2-40B4-BE49-F238E27FC236}">
                  <a16:creationId xmlns:a16="http://schemas.microsoft.com/office/drawing/2014/main" id="{833E0787-FFCE-4C1D-820A-B6B6A4A178C1}"/>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grpSp>
      <p:cxnSp>
        <p:nvCxnSpPr>
          <p:cNvPr id="8" name="Connecteur droit 7">
            <a:extLst>
              <a:ext uri="{FF2B5EF4-FFF2-40B4-BE49-F238E27FC236}">
                <a16:creationId xmlns:a16="http://schemas.microsoft.com/office/drawing/2014/main" id="{44C348CC-FBDA-473D-9670-05C48B118873}"/>
              </a:ext>
            </a:extLst>
          </p:cNvPr>
          <p:cNvCxnSpPr/>
          <p:nvPr userDrawn="1"/>
        </p:nvCxnSpPr>
        <p:spPr>
          <a:xfrm>
            <a:off x="715034" y="6278880"/>
            <a:ext cx="11126446"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7767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FBE07005-3A80-4F71-B2A7-4E311E84FEBC}"/>
              </a:ext>
            </a:extLst>
          </p:cNvPr>
          <p:cNvSpPr>
            <a:spLocks noGrp="1"/>
          </p:cNvSpPr>
          <p:nvPr>
            <p:ph type="ftr" sz="quarter" idx="11"/>
          </p:nvPr>
        </p:nvSpPr>
        <p:spPr/>
        <p:txBody>
          <a:bodyPr/>
          <a:lstStyle/>
          <a:p>
            <a:r>
              <a:rPr lang="fr-FR"/>
              <a:t>Présentation du template TWC</a:t>
            </a:r>
          </a:p>
        </p:txBody>
      </p:sp>
      <p:sp>
        <p:nvSpPr>
          <p:cNvPr id="4" name="Espace réservé du numéro de diapositive 3">
            <a:extLst>
              <a:ext uri="{FF2B5EF4-FFF2-40B4-BE49-F238E27FC236}">
                <a16:creationId xmlns:a16="http://schemas.microsoft.com/office/drawing/2014/main" id="{E6E87BD4-B44C-4657-8A5D-D8D775870190}"/>
              </a:ext>
            </a:extLst>
          </p:cNvPr>
          <p:cNvSpPr>
            <a:spLocks noGrp="1"/>
          </p:cNvSpPr>
          <p:nvPr>
            <p:ph type="sldNum" sz="quarter" idx="12"/>
          </p:nvPr>
        </p:nvSpPr>
        <p:spPr/>
        <p:txBody>
          <a:bodyPr/>
          <a:lstStyle/>
          <a:p>
            <a:fld id="{B1D0D88F-4194-403D-89CF-6C0E56587E1C}" type="slidenum">
              <a:rPr lang="fr-FR" smtClean="0"/>
              <a:t>‹#›</a:t>
            </a:fld>
            <a:endParaRPr lang="fr-FR"/>
          </a:p>
        </p:txBody>
      </p:sp>
      <p:sp>
        <p:nvSpPr>
          <p:cNvPr id="9" name="Espace réservé pour une image  8">
            <a:extLst>
              <a:ext uri="{FF2B5EF4-FFF2-40B4-BE49-F238E27FC236}">
                <a16:creationId xmlns:a16="http://schemas.microsoft.com/office/drawing/2014/main" id="{D04A8867-8198-4CA7-B4F9-E82224D4E8AA}"/>
              </a:ext>
            </a:extLst>
          </p:cNvPr>
          <p:cNvSpPr>
            <a:spLocks noGrp="1"/>
          </p:cNvSpPr>
          <p:nvPr>
            <p:ph type="pic" sz="quarter" idx="13"/>
          </p:nvPr>
        </p:nvSpPr>
        <p:spPr>
          <a:xfrm>
            <a:off x="6134430" y="0"/>
            <a:ext cx="6057570" cy="5702905"/>
          </a:xfrm>
          <a:custGeom>
            <a:avLst/>
            <a:gdLst>
              <a:gd name="connsiteX0" fmla="*/ 870050 w 6057570"/>
              <a:gd name="connsiteY0" fmla="*/ 0 h 5702905"/>
              <a:gd name="connsiteX1" fmla="*/ 6057570 w 6057570"/>
              <a:gd name="connsiteY1" fmla="*/ 0 h 5702905"/>
              <a:gd name="connsiteX2" fmla="*/ 6057570 w 6057570"/>
              <a:gd name="connsiteY2" fmla="*/ 4127819 h 5702905"/>
              <a:gd name="connsiteX3" fmla="*/ 4064295 w 6057570"/>
              <a:gd name="connsiteY3" fmla="*/ 5528428 h 5702905"/>
              <a:gd name="connsiteX4" fmla="*/ 2727865 w 6057570"/>
              <a:gd name="connsiteY4" fmla="*/ 5295054 h 5702905"/>
              <a:gd name="connsiteX5" fmla="*/ 174477 w 6057570"/>
              <a:gd name="connsiteY5" fmla="*/ 1661202 h 5702905"/>
              <a:gd name="connsiteX6" fmla="*/ 407855 w 6057570"/>
              <a:gd name="connsiteY6" fmla="*/ 324769 h 570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7570" h="5702905">
                <a:moveTo>
                  <a:pt x="870050" y="0"/>
                </a:moveTo>
                <a:lnTo>
                  <a:pt x="6057570" y="0"/>
                </a:lnTo>
                <a:lnTo>
                  <a:pt x="6057570" y="4127819"/>
                </a:lnTo>
                <a:lnTo>
                  <a:pt x="4064295" y="5528428"/>
                </a:lnTo>
                <a:cubicBezTo>
                  <a:pt x="3630803" y="5833029"/>
                  <a:pt x="3032463" y="5728542"/>
                  <a:pt x="2727865" y="5295054"/>
                </a:cubicBezTo>
                <a:lnTo>
                  <a:pt x="174477" y="1661202"/>
                </a:lnTo>
                <a:cubicBezTo>
                  <a:pt x="-130123" y="1227710"/>
                  <a:pt x="-25636" y="629370"/>
                  <a:pt x="407855" y="324769"/>
                </a:cubicBezTo>
                <a:close/>
              </a:path>
            </a:pathLst>
          </a:custGeom>
          <a:ln w="127000">
            <a:solidFill>
              <a:schemeClr val="tx2"/>
            </a:solidFill>
          </a:ln>
        </p:spPr>
        <p:txBody>
          <a:bodyPr wrap="square">
            <a:noAutofit/>
          </a:bodyPr>
          <a:lstStyle/>
          <a:p>
            <a:r>
              <a:rPr lang="en-US"/>
              <a:t>Click icon to add picture</a:t>
            </a:r>
            <a:endParaRPr lang="fr-FR"/>
          </a:p>
        </p:txBody>
      </p:sp>
      <p:grpSp>
        <p:nvGrpSpPr>
          <p:cNvPr id="11" name="Graphique 10">
            <a:extLst>
              <a:ext uri="{FF2B5EF4-FFF2-40B4-BE49-F238E27FC236}">
                <a16:creationId xmlns:a16="http://schemas.microsoft.com/office/drawing/2014/main" id="{87B9E1EF-7346-4474-9CA0-7D73840DBE03}"/>
              </a:ext>
            </a:extLst>
          </p:cNvPr>
          <p:cNvGrpSpPr/>
          <p:nvPr userDrawn="1"/>
        </p:nvGrpSpPr>
        <p:grpSpPr>
          <a:xfrm rot="818345">
            <a:off x="-25861" y="6293990"/>
            <a:ext cx="546332" cy="489843"/>
            <a:chOff x="10497070" y="544224"/>
            <a:chExt cx="970283" cy="869959"/>
          </a:xfrm>
          <a:solidFill>
            <a:schemeClr val="tx2"/>
          </a:solidFill>
        </p:grpSpPr>
        <p:sp>
          <p:nvSpPr>
            <p:cNvPr id="12" name="Forme libre : forme 11">
              <a:extLst>
                <a:ext uri="{FF2B5EF4-FFF2-40B4-BE49-F238E27FC236}">
                  <a16:creationId xmlns:a16="http://schemas.microsoft.com/office/drawing/2014/main" id="{4A9F21E7-7B08-4D99-B405-89776C7DCF2C}"/>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sp>
          <p:nvSpPr>
            <p:cNvPr id="13" name="Forme libre : forme 12">
              <a:extLst>
                <a:ext uri="{FF2B5EF4-FFF2-40B4-BE49-F238E27FC236}">
                  <a16:creationId xmlns:a16="http://schemas.microsoft.com/office/drawing/2014/main" id="{380280A7-CB8F-4775-93A6-3D5F07663D68}"/>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grpSp>
      <p:cxnSp>
        <p:nvCxnSpPr>
          <p:cNvPr id="14" name="Connecteur droit 13">
            <a:extLst>
              <a:ext uri="{FF2B5EF4-FFF2-40B4-BE49-F238E27FC236}">
                <a16:creationId xmlns:a16="http://schemas.microsoft.com/office/drawing/2014/main" id="{A114FD20-353B-47B5-BB93-FF6BD46F0BF5}"/>
              </a:ext>
            </a:extLst>
          </p:cNvPr>
          <p:cNvCxnSpPr/>
          <p:nvPr userDrawn="1"/>
        </p:nvCxnSpPr>
        <p:spPr>
          <a:xfrm>
            <a:off x="715034" y="6278880"/>
            <a:ext cx="11126446"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9029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a:extLst>
              <a:ext uri="{FF2B5EF4-FFF2-40B4-BE49-F238E27FC236}">
                <a16:creationId xmlns:a16="http://schemas.microsoft.com/office/drawing/2014/main" id="{65FC7976-3F4E-40AA-9122-C6B93BCC62F7}"/>
              </a:ext>
            </a:extLst>
          </p:cNvPr>
          <p:cNvSpPr>
            <a:spLocks noGrp="1"/>
          </p:cNvSpPr>
          <p:nvPr>
            <p:ph type="ftr" sz="quarter" idx="11"/>
          </p:nvPr>
        </p:nvSpPr>
        <p:spPr/>
        <p:txBody>
          <a:bodyPr/>
          <a:lstStyle/>
          <a:p>
            <a:r>
              <a:rPr lang="fr-FR"/>
              <a:t>Présentation du template TWC</a:t>
            </a:r>
          </a:p>
        </p:txBody>
      </p:sp>
      <p:sp>
        <p:nvSpPr>
          <p:cNvPr id="7" name="Espace réservé du numéro de diapositive 6">
            <a:extLst>
              <a:ext uri="{FF2B5EF4-FFF2-40B4-BE49-F238E27FC236}">
                <a16:creationId xmlns:a16="http://schemas.microsoft.com/office/drawing/2014/main" id="{2382C8A4-E5AF-4B52-BDEE-04EE289647B5}"/>
              </a:ext>
            </a:extLst>
          </p:cNvPr>
          <p:cNvSpPr>
            <a:spLocks noGrp="1"/>
          </p:cNvSpPr>
          <p:nvPr>
            <p:ph type="sldNum" sz="quarter" idx="12"/>
          </p:nvPr>
        </p:nvSpPr>
        <p:spPr/>
        <p:txBody>
          <a:bodyPr/>
          <a:lstStyle/>
          <a:p>
            <a:fld id="{B1D0D88F-4194-403D-89CF-6C0E56587E1C}" type="slidenum">
              <a:rPr lang="fr-FR" smtClean="0"/>
              <a:t>‹#›</a:t>
            </a:fld>
            <a:endParaRPr lang="fr-FR"/>
          </a:p>
        </p:txBody>
      </p:sp>
      <p:grpSp>
        <p:nvGrpSpPr>
          <p:cNvPr id="26" name="Graphique 10">
            <a:extLst>
              <a:ext uri="{FF2B5EF4-FFF2-40B4-BE49-F238E27FC236}">
                <a16:creationId xmlns:a16="http://schemas.microsoft.com/office/drawing/2014/main" id="{40B8D555-4925-4997-9E5F-E0BE35CAF12D}"/>
              </a:ext>
            </a:extLst>
          </p:cNvPr>
          <p:cNvGrpSpPr/>
          <p:nvPr userDrawn="1"/>
        </p:nvGrpSpPr>
        <p:grpSpPr>
          <a:xfrm rot="818345">
            <a:off x="-25861" y="6293990"/>
            <a:ext cx="546332" cy="489843"/>
            <a:chOff x="10497070" y="544224"/>
            <a:chExt cx="970283" cy="869959"/>
          </a:xfrm>
          <a:solidFill>
            <a:schemeClr val="tx2"/>
          </a:solidFill>
        </p:grpSpPr>
        <p:sp>
          <p:nvSpPr>
            <p:cNvPr id="27" name="Forme libre : forme 26">
              <a:extLst>
                <a:ext uri="{FF2B5EF4-FFF2-40B4-BE49-F238E27FC236}">
                  <a16:creationId xmlns:a16="http://schemas.microsoft.com/office/drawing/2014/main" id="{230138D0-E3F8-4131-B684-8980D33C7C2D}"/>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sp>
          <p:nvSpPr>
            <p:cNvPr id="28" name="Forme libre : forme 27">
              <a:extLst>
                <a:ext uri="{FF2B5EF4-FFF2-40B4-BE49-F238E27FC236}">
                  <a16:creationId xmlns:a16="http://schemas.microsoft.com/office/drawing/2014/main" id="{438110F8-B854-483B-B697-9D7A3A758FA0}"/>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grpSp>
      <p:cxnSp>
        <p:nvCxnSpPr>
          <p:cNvPr id="29" name="Connecteur droit 28">
            <a:extLst>
              <a:ext uri="{FF2B5EF4-FFF2-40B4-BE49-F238E27FC236}">
                <a16:creationId xmlns:a16="http://schemas.microsoft.com/office/drawing/2014/main" id="{0C0B2092-B6AA-4A7B-B0FC-23DBE5C5BB1E}"/>
              </a:ext>
            </a:extLst>
          </p:cNvPr>
          <p:cNvCxnSpPr/>
          <p:nvPr userDrawn="1"/>
        </p:nvCxnSpPr>
        <p:spPr>
          <a:xfrm>
            <a:off x="715034" y="6278880"/>
            <a:ext cx="11126446"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3" name="Espace réservé pour une image  32">
            <a:extLst>
              <a:ext uri="{FF2B5EF4-FFF2-40B4-BE49-F238E27FC236}">
                <a16:creationId xmlns:a16="http://schemas.microsoft.com/office/drawing/2014/main" id="{B347391C-1D05-4D92-82F9-372B72F9D122}"/>
              </a:ext>
            </a:extLst>
          </p:cNvPr>
          <p:cNvSpPr>
            <a:spLocks noGrp="1"/>
          </p:cNvSpPr>
          <p:nvPr>
            <p:ph type="pic" sz="quarter" idx="13"/>
          </p:nvPr>
        </p:nvSpPr>
        <p:spPr>
          <a:xfrm>
            <a:off x="7348763" y="272819"/>
            <a:ext cx="7771133" cy="7290126"/>
          </a:xfrm>
          <a:custGeom>
            <a:avLst/>
            <a:gdLst>
              <a:gd name="connsiteX0" fmla="*/ 5783538 w 7771133"/>
              <a:gd name="connsiteY0" fmla="*/ 26694 h 7290126"/>
              <a:gd name="connsiteX1" fmla="*/ 6279811 w 7771133"/>
              <a:gd name="connsiteY1" fmla="*/ 578220 h 7290126"/>
              <a:gd name="connsiteX2" fmla="*/ 4821733 w 7771133"/>
              <a:gd name="connsiteY2" fmla="*/ 3062230 h 7290126"/>
              <a:gd name="connsiteX3" fmla="*/ 7721795 w 7771133"/>
              <a:gd name="connsiteY3" fmla="*/ 5372787 h 7290126"/>
              <a:gd name="connsiteX4" fmla="*/ 7721227 w 7771133"/>
              <a:gd name="connsiteY4" fmla="*/ 5373590 h 7290126"/>
              <a:gd name="connsiteX5" fmla="*/ 7249489 w 7771133"/>
              <a:gd name="connsiteY5" fmla="*/ 6230968 h 7290126"/>
              <a:gd name="connsiteX6" fmla="*/ 7248799 w 7771133"/>
              <a:gd name="connsiteY6" fmla="*/ 6231083 h 7290126"/>
              <a:gd name="connsiteX7" fmla="*/ 6569760 w 7771133"/>
              <a:gd name="connsiteY7" fmla="*/ 5850149 h 7290126"/>
              <a:gd name="connsiteX8" fmla="*/ 3692557 w 7771133"/>
              <a:gd name="connsiteY8" fmla="*/ 4284423 h 7290126"/>
              <a:gd name="connsiteX9" fmla="*/ 1480138 w 7771133"/>
              <a:gd name="connsiteY9" fmla="*/ 6700742 h 7290126"/>
              <a:gd name="connsiteX10" fmla="*/ 961808 w 7771133"/>
              <a:gd name="connsiteY10" fmla="*/ 7281434 h 7290126"/>
              <a:gd name="connsiteX11" fmla="*/ 236916 w 7771133"/>
              <a:gd name="connsiteY11" fmla="*/ 6624033 h 7290126"/>
              <a:gd name="connsiteX12" fmla="*/ 2228062 w 7771133"/>
              <a:gd name="connsiteY12" fmla="*/ 3496043 h 7290126"/>
              <a:gd name="connsiteX13" fmla="*/ 41516 w 7771133"/>
              <a:gd name="connsiteY13" fmla="*/ 1621135 h 7290126"/>
              <a:gd name="connsiteX14" fmla="*/ 434803 w 7771133"/>
              <a:gd name="connsiteY14" fmla="*/ 906622 h 7290126"/>
              <a:gd name="connsiteX15" fmla="*/ 1000860 w 7771133"/>
              <a:gd name="connsiteY15" fmla="*/ 1223802 h 7290126"/>
              <a:gd name="connsiteX16" fmla="*/ 3399497 w 7771133"/>
              <a:gd name="connsiteY16" fmla="*/ 2528763 h 7290126"/>
              <a:gd name="connsiteX17" fmla="*/ 5242777 w 7771133"/>
              <a:gd name="connsiteY17" fmla="*/ 514880 h 7290126"/>
              <a:gd name="connsiteX18" fmla="*/ 5674880 w 7771133"/>
              <a:gd name="connsiteY18" fmla="*/ 30533 h 7290126"/>
              <a:gd name="connsiteX19" fmla="*/ 5675563 w 7771133"/>
              <a:gd name="connsiteY19" fmla="*/ 30419 h 7290126"/>
              <a:gd name="connsiteX20" fmla="*/ 5783538 w 7771133"/>
              <a:gd name="connsiteY20" fmla="*/ 26694 h 7290126"/>
              <a:gd name="connsiteX21" fmla="*/ 3194623 w 7771133"/>
              <a:gd name="connsiteY21" fmla="*/ 693 h 7290126"/>
              <a:gd name="connsiteX22" fmla="*/ 4205418 w 7771133"/>
              <a:gd name="connsiteY22" fmla="*/ 889389 h 7290126"/>
              <a:gd name="connsiteX23" fmla="*/ 3330427 w 7771133"/>
              <a:gd name="connsiteY23" fmla="*/ 2115526 h 7290126"/>
              <a:gd name="connsiteX24" fmla="*/ 3330484 w 7771133"/>
              <a:gd name="connsiteY24" fmla="*/ 2115867 h 7290126"/>
              <a:gd name="connsiteX25" fmla="*/ 2104355 w 7771133"/>
              <a:gd name="connsiteY25" fmla="*/ 1240876 h 7290126"/>
              <a:gd name="connsiteX26" fmla="*/ 2979338 w 7771133"/>
              <a:gd name="connsiteY26" fmla="*/ 14747 h 7290126"/>
              <a:gd name="connsiteX27" fmla="*/ 3194623 w 7771133"/>
              <a:gd name="connsiteY27" fmla="*/ 693 h 729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71133" h="7290126">
                <a:moveTo>
                  <a:pt x="5783538" y="26694"/>
                </a:moveTo>
                <a:cubicBezTo>
                  <a:pt x="6038497" y="49517"/>
                  <a:pt x="6300738" y="285496"/>
                  <a:pt x="6279811" y="578220"/>
                </a:cubicBezTo>
                <a:cubicBezTo>
                  <a:pt x="6206650" y="1594392"/>
                  <a:pt x="5656655" y="2511623"/>
                  <a:pt x="4821733" y="3062230"/>
                </a:cubicBezTo>
                <a:cubicBezTo>
                  <a:pt x="6103178" y="3293953"/>
                  <a:pt x="7204770" y="4160221"/>
                  <a:pt x="7721795" y="5372787"/>
                </a:cubicBezTo>
                <a:lnTo>
                  <a:pt x="7721227" y="5373590"/>
                </a:lnTo>
                <a:cubicBezTo>
                  <a:pt x="7879104" y="5743858"/>
                  <a:pt x="7646307" y="6164650"/>
                  <a:pt x="7249489" y="6230968"/>
                </a:cubicBezTo>
                <a:lnTo>
                  <a:pt x="7248799" y="6231083"/>
                </a:lnTo>
                <a:cubicBezTo>
                  <a:pt x="6961098" y="6279164"/>
                  <a:pt x="6685512" y="6117753"/>
                  <a:pt x="6569760" y="5850149"/>
                </a:cubicBezTo>
                <a:cubicBezTo>
                  <a:pt x="6096126" y="4756222"/>
                  <a:pt x="4920998" y="4079122"/>
                  <a:pt x="3692557" y="4284423"/>
                </a:cubicBezTo>
                <a:cubicBezTo>
                  <a:pt x="2464109" y="4489726"/>
                  <a:pt x="1572668" y="5512196"/>
                  <a:pt x="1480138" y="6700742"/>
                </a:cubicBezTo>
                <a:cubicBezTo>
                  <a:pt x="1457690" y="6991443"/>
                  <a:pt x="1249509" y="7233352"/>
                  <a:pt x="961808" y="7281434"/>
                </a:cubicBezTo>
                <a:cubicBezTo>
                  <a:pt x="564983" y="7347752"/>
                  <a:pt x="208019" y="7025524"/>
                  <a:pt x="236916" y="6624033"/>
                </a:cubicBezTo>
                <a:cubicBezTo>
                  <a:pt x="331211" y="5309302"/>
                  <a:pt x="1091611" y="4131860"/>
                  <a:pt x="2228062" y="3496043"/>
                </a:cubicBezTo>
                <a:cubicBezTo>
                  <a:pt x="1259482" y="3246843"/>
                  <a:pt x="441067" y="2557956"/>
                  <a:pt x="41516" y="1621135"/>
                </a:cubicBezTo>
                <a:cubicBezTo>
                  <a:pt x="-89881" y="1312548"/>
                  <a:pt x="104000" y="961907"/>
                  <a:pt x="434803" y="906622"/>
                </a:cubicBezTo>
                <a:cubicBezTo>
                  <a:pt x="674605" y="866546"/>
                  <a:pt x="904165" y="1000838"/>
                  <a:pt x="1000860" y="1223802"/>
                </a:cubicBezTo>
                <a:cubicBezTo>
                  <a:pt x="1395895" y="2135704"/>
                  <a:pt x="2375622" y="2699877"/>
                  <a:pt x="3399497" y="2528763"/>
                </a:cubicBezTo>
                <a:cubicBezTo>
                  <a:pt x="4423373" y="2357650"/>
                  <a:pt x="5166066" y="1505621"/>
                  <a:pt x="5242777" y="514880"/>
                </a:cubicBezTo>
                <a:cubicBezTo>
                  <a:pt x="5261653" y="272251"/>
                  <a:pt x="5435078" y="70610"/>
                  <a:pt x="5674880" y="30533"/>
                </a:cubicBezTo>
                <a:lnTo>
                  <a:pt x="5675563" y="30419"/>
                </a:lnTo>
                <a:cubicBezTo>
                  <a:pt x="5710842" y="24523"/>
                  <a:pt x="5747115" y="23434"/>
                  <a:pt x="5783538" y="26694"/>
                </a:cubicBezTo>
                <a:close/>
                <a:moveTo>
                  <a:pt x="3194623" y="693"/>
                </a:moveTo>
                <a:cubicBezTo>
                  <a:pt x="3689699" y="18588"/>
                  <a:pt x="4120577" y="381729"/>
                  <a:pt x="4205418" y="889389"/>
                </a:cubicBezTo>
                <a:cubicBezTo>
                  <a:pt x="4302382" y="1469578"/>
                  <a:pt x="3910618" y="2018563"/>
                  <a:pt x="3330427" y="2115526"/>
                </a:cubicBezTo>
                <a:lnTo>
                  <a:pt x="3330484" y="2115867"/>
                </a:lnTo>
                <a:cubicBezTo>
                  <a:pt x="2750303" y="2212829"/>
                  <a:pt x="2201318" y="1821065"/>
                  <a:pt x="2104355" y="1240876"/>
                </a:cubicBezTo>
                <a:cubicBezTo>
                  <a:pt x="2007393" y="660693"/>
                  <a:pt x="2399157" y="111708"/>
                  <a:pt x="2979338" y="14747"/>
                </a:cubicBezTo>
                <a:cubicBezTo>
                  <a:pt x="3051863" y="2626"/>
                  <a:pt x="3123898" y="-1863"/>
                  <a:pt x="3194623" y="693"/>
                </a:cubicBezTo>
                <a:close/>
              </a:path>
            </a:pathLst>
          </a:custGeom>
          <a:ln w="38100">
            <a:noFill/>
          </a:ln>
        </p:spPr>
        <p:txBody>
          <a:bodyPr wrap="square">
            <a:noAutofit/>
          </a:bodyPr>
          <a:lstStyle/>
          <a:p>
            <a:r>
              <a:rPr lang="en-US"/>
              <a:t>Click icon to add picture</a:t>
            </a:r>
            <a:endParaRPr lang="fr-FR"/>
          </a:p>
        </p:txBody>
      </p:sp>
    </p:spTree>
    <p:custDataLst>
      <p:tags r:id="rId1"/>
    </p:custDataLst>
    <p:extLst>
      <p:ext uri="{BB962C8B-B14F-4D97-AF65-F5344CB8AC3E}">
        <p14:creationId xmlns:p14="http://schemas.microsoft.com/office/powerpoint/2010/main" val="217977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0"/>
                                  </p:stCondLst>
                                  <p:endCondLst>
                                    <p:cond evt="begin" delay="0">
                                      <p:tn val="9"/>
                                    </p:cond>
                                  </p:end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3E74DC6-E193-442C-9600-734E3985E8B3}"/>
              </a:ext>
            </a:extLst>
          </p:cNvPr>
          <p:cNvSpPr>
            <a:spLocks noGrp="1"/>
          </p:cNvSpPr>
          <p:nvPr>
            <p:ph type="sldNum" sz="quarter" idx="4"/>
          </p:nvPr>
        </p:nvSpPr>
        <p:spPr>
          <a:xfrm>
            <a:off x="11287760" y="6356350"/>
            <a:ext cx="5537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0D88F-4194-403D-89CF-6C0E56587E1C}" type="slidenum">
              <a:rPr lang="fr-FR" smtClean="0"/>
              <a:t>‹#›</a:t>
            </a:fld>
            <a:endParaRPr lang="fr-FR"/>
          </a:p>
        </p:txBody>
      </p:sp>
      <p:sp>
        <p:nvSpPr>
          <p:cNvPr id="11" name="MSIPCMContentMarking" descr="{&quot;HashCode&quot;:442047029,&quot;Placement&quot;:&quot;Footer&quot;,&quot;Top&quot;:519.343,&quot;Left&quot;:453.295349,&quot;SlideWidth&quot;:960,&quot;SlideHeight&quot;:540}">
            <a:extLst>
              <a:ext uri="{FF2B5EF4-FFF2-40B4-BE49-F238E27FC236}">
                <a16:creationId xmlns:a16="http://schemas.microsoft.com/office/drawing/2014/main" id="{9709F676-9BC5-4EBB-9A55-E58B924B40B9}"/>
              </a:ext>
            </a:extLst>
          </p:cNvPr>
          <p:cNvSpPr txBox="1"/>
          <p:nvPr userDrawn="1"/>
        </p:nvSpPr>
        <p:spPr>
          <a:xfrm>
            <a:off x="5756851" y="6595656"/>
            <a:ext cx="678298" cy="262344"/>
          </a:xfrm>
          <a:prstGeom prst="rect">
            <a:avLst/>
          </a:prstGeom>
          <a:noFill/>
        </p:spPr>
        <p:txBody>
          <a:bodyPr vert="horz" wrap="square" lIns="0" tIns="0" rIns="0" bIns="0" rtlCol="0" anchor="ctr" anchorCtr="1">
            <a:spAutoFit/>
          </a:bodyPr>
          <a:lstStyle/>
          <a:p>
            <a:pPr algn="ctr">
              <a:spcBef>
                <a:spcPts val="0"/>
              </a:spcBef>
              <a:spcAft>
                <a:spcPts val="0"/>
              </a:spcAft>
            </a:pPr>
            <a:r>
              <a:rPr lang="fr-FR" sz="1000">
                <a:solidFill>
                  <a:srgbClr val="000000"/>
                </a:solidFill>
                <a:latin typeface="Calibri" panose="020F0502020204030204" pitchFamily="34" charset="0"/>
              </a:rPr>
              <a:t>Internal</a:t>
            </a:r>
          </a:p>
        </p:txBody>
      </p:sp>
      <p:sp>
        <p:nvSpPr>
          <p:cNvPr id="2" name="Rectangle 1">
            <a:extLst>
              <a:ext uri="{FF2B5EF4-FFF2-40B4-BE49-F238E27FC236}">
                <a16:creationId xmlns:a16="http://schemas.microsoft.com/office/drawing/2014/main" id="{8ADC7C8D-619B-4BF6-AED7-FEB6442EC7EE}"/>
              </a:ext>
            </a:extLst>
          </p:cNvPr>
          <p:cNvSpPr/>
          <p:nvPr userDrawn="1"/>
        </p:nvSpPr>
        <p:spPr>
          <a:xfrm>
            <a:off x="5756851" y="6595656"/>
            <a:ext cx="678298" cy="262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a:extLst>
              <a:ext uri="{FF2B5EF4-FFF2-40B4-BE49-F238E27FC236}">
                <a16:creationId xmlns:a16="http://schemas.microsoft.com/office/drawing/2014/main" id="{E9D591C1-57FB-40EA-B7B0-AE07A8CEFF0A}"/>
              </a:ext>
            </a:extLst>
          </p:cNvPr>
          <p:cNvSpPr>
            <a:spLocks noGrp="1"/>
          </p:cNvSpPr>
          <p:nvPr>
            <p:ph type="ftr" sz="quarter" idx="3"/>
          </p:nvPr>
        </p:nvSpPr>
        <p:spPr>
          <a:xfrm>
            <a:off x="715034" y="6356350"/>
            <a:ext cx="8286726" cy="365125"/>
          </a:xfrm>
          <a:prstGeom prst="rect">
            <a:avLst/>
          </a:prstGeom>
        </p:spPr>
        <p:txBody>
          <a:bodyPr vert="horz" lIns="91440" tIns="45720" rIns="91440" bIns="45720" rtlCol="0" anchor="ctr"/>
          <a:lstStyle>
            <a:lvl1pPr algn="l">
              <a:defRPr sz="1200" b="0">
                <a:solidFill>
                  <a:schemeClr val="tx1">
                    <a:tint val="75000"/>
                  </a:schemeClr>
                </a:solidFill>
                <a:latin typeface="+mj-lt"/>
              </a:defRPr>
            </a:lvl1pPr>
          </a:lstStyle>
          <a:p>
            <a:r>
              <a:rPr lang="fr-FR"/>
              <a:t>Présentation du template TWC</a:t>
            </a:r>
          </a:p>
        </p:txBody>
      </p:sp>
    </p:spTree>
    <p:custDataLst>
      <p:tags r:id="rId15"/>
    </p:custDataLst>
    <p:extLst>
      <p:ext uri="{BB962C8B-B14F-4D97-AF65-F5344CB8AC3E}">
        <p14:creationId xmlns:p14="http://schemas.microsoft.com/office/powerpoint/2010/main" val="2839127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89"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hyperlink" Target="mailto:formation@twc.m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1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descr="Une image contenant ciel, nuage, plein air, Station émettrice&#10;&#10;Le contenu généré par l’IA peut être incorrect.">
            <a:extLst>
              <a:ext uri="{FF2B5EF4-FFF2-40B4-BE49-F238E27FC236}">
                <a16:creationId xmlns:a16="http://schemas.microsoft.com/office/drawing/2014/main" id="{37D98FA4-5C59-4FD5-A2BE-09124EBBF6F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556" r="5556"/>
          <a:stretch>
            <a:fillRect/>
          </a:stretch>
        </p:blipFill>
        <p:spPr/>
      </p:pic>
      <p:grpSp>
        <p:nvGrpSpPr>
          <p:cNvPr id="3" name="Groupe 2">
            <a:extLst>
              <a:ext uri="{FF2B5EF4-FFF2-40B4-BE49-F238E27FC236}">
                <a16:creationId xmlns:a16="http://schemas.microsoft.com/office/drawing/2014/main" id="{4F135F0A-CC6F-4527-A97C-DD05F800C45F}"/>
              </a:ext>
            </a:extLst>
          </p:cNvPr>
          <p:cNvGrpSpPr/>
          <p:nvPr/>
        </p:nvGrpSpPr>
        <p:grpSpPr>
          <a:xfrm>
            <a:off x="0" y="0"/>
            <a:ext cx="12192000" cy="6858000"/>
            <a:chOff x="1" y="0"/>
            <a:chExt cx="12192000" cy="6858000"/>
          </a:xfrm>
          <a:solidFill>
            <a:schemeClr val="tx2"/>
          </a:solidFill>
        </p:grpSpPr>
        <p:sp>
          <p:nvSpPr>
            <p:cNvPr id="4" name="Forme libre : forme 3">
              <a:extLst>
                <a:ext uri="{FF2B5EF4-FFF2-40B4-BE49-F238E27FC236}">
                  <a16:creationId xmlns:a16="http://schemas.microsoft.com/office/drawing/2014/main" id="{FE60CC88-10A5-4DC3-B6A3-A082DED5297B}"/>
                </a:ext>
              </a:extLst>
            </p:cNvPr>
            <p:cNvSpPr/>
            <p:nvPr/>
          </p:nvSpPr>
          <p:spPr>
            <a:xfrm>
              <a:off x="1"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2138988 h 6858000"/>
                <a:gd name="connsiteX3" fmla="*/ 12178818 w 12192000"/>
                <a:gd name="connsiteY3" fmla="*/ 2130405 h 6858000"/>
                <a:gd name="connsiteX4" fmla="*/ 11984768 w 12192000"/>
                <a:gd name="connsiteY4" fmla="*/ 2042354 h 6858000"/>
                <a:gd name="connsiteX5" fmla="*/ 8180710 w 12192000"/>
                <a:gd name="connsiteY5" fmla="*/ 758452 h 6858000"/>
                <a:gd name="connsiteX6" fmla="*/ 6847513 w 12192000"/>
                <a:gd name="connsiteY6" fmla="*/ 1418807 h 6858000"/>
                <a:gd name="connsiteX7" fmla="*/ 5563610 w 12192000"/>
                <a:gd name="connsiteY7" fmla="*/ 5222866 h 6858000"/>
                <a:gd name="connsiteX8" fmla="*/ 6223966 w 12192000"/>
                <a:gd name="connsiteY8" fmla="*/ 6556062 h 6858000"/>
                <a:gd name="connsiteX9" fmla="*/ 7118574 w 12192000"/>
                <a:gd name="connsiteY9" fmla="*/ 6858000 h 6858000"/>
                <a:gd name="connsiteX10" fmla="*/ 0 w 12192000"/>
                <a:gd name="connsiteY10" fmla="*/ 6858000 h 6858000"/>
                <a:gd name="connsiteX11" fmla="*/ 0 w 121920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2138988"/>
                  </a:lnTo>
                  <a:lnTo>
                    <a:pt x="12178818" y="2130405"/>
                  </a:lnTo>
                  <a:cubicBezTo>
                    <a:pt x="12118412" y="2095227"/>
                    <a:pt x="12053581" y="2065579"/>
                    <a:pt x="11984768" y="2042354"/>
                  </a:cubicBezTo>
                  <a:lnTo>
                    <a:pt x="8180710" y="758452"/>
                  </a:lnTo>
                  <a:cubicBezTo>
                    <a:pt x="7630205" y="572652"/>
                    <a:pt x="7033313" y="868303"/>
                    <a:pt x="6847513" y="1418807"/>
                  </a:cubicBezTo>
                  <a:lnTo>
                    <a:pt x="5563610" y="5222866"/>
                  </a:lnTo>
                  <a:cubicBezTo>
                    <a:pt x="5377810" y="5773370"/>
                    <a:pt x="5673462" y="6370262"/>
                    <a:pt x="6223966" y="6556062"/>
                  </a:cubicBezTo>
                  <a:lnTo>
                    <a:pt x="7118574" y="6858000"/>
                  </a:lnTo>
                  <a:lnTo>
                    <a:pt x="0" y="68580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 name="Forme libre : forme 4">
              <a:extLst>
                <a:ext uri="{FF2B5EF4-FFF2-40B4-BE49-F238E27FC236}">
                  <a16:creationId xmlns:a16="http://schemas.microsoft.com/office/drawing/2014/main" id="{DB68B1B8-D293-495E-ADE1-28002132B99F}"/>
                </a:ext>
              </a:extLst>
            </p:cNvPr>
            <p:cNvSpPr/>
            <p:nvPr/>
          </p:nvSpPr>
          <p:spPr>
            <a:xfrm>
              <a:off x="11469768" y="4718104"/>
              <a:ext cx="722233" cy="2139896"/>
            </a:xfrm>
            <a:custGeom>
              <a:avLst/>
              <a:gdLst>
                <a:gd name="connsiteX0" fmla="*/ 722233 w 722233"/>
                <a:gd name="connsiteY0" fmla="*/ 0 h 2139896"/>
                <a:gd name="connsiteX1" fmla="*/ 722233 w 722233"/>
                <a:gd name="connsiteY1" fmla="*/ 2139896 h 2139896"/>
                <a:gd name="connsiteX2" fmla="*/ 0 w 722233"/>
                <a:gd name="connsiteY2" fmla="*/ 2139896 h 2139896"/>
                <a:gd name="connsiteX3" fmla="*/ 722233 w 722233"/>
                <a:gd name="connsiteY3" fmla="*/ 0 h 2139896"/>
              </a:gdLst>
              <a:ahLst/>
              <a:cxnLst>
                <a:cxn ang="0">
                  <a:pos x="connsiteX0" y="connsiteY0"/>
                </a:cxn>
                <a:cxn ang="0">
                  <a:pos x="connsiteX1" y="connsiteY1"/>
                </a:cxn>
                <a:cxn ang="0">
                  <a:pos x="connsiteX2" y="connsiteY2"/>
                </a:cxn>
                <a:cxn ang="0">
                  <a:pos x="connsiteX3" y="connsiteY3"/>
                </a:cxn>
              </a:cxnLst>
              <a:rect l="l" t="t" r="r" b="b"/>
              <a:pathLst>
                <a:path w="722233" h="2139896">
                  <a:moveTo>
                    <a:pt x="722233" y="0"/>
                  </a:moveTo>
                  <a:lnTo>
                    <a:pt x="722233" y="2139896"/>
                  </a:lnTo>
                  <a:lnTo>
                    <a:pt x="0" y="2139896"/>
                  </a:lnTo>
                  <a:lnTo>
                    <a:pt x="72223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grpSp>
      <p:sp>
        <p:nvSpPr>
          <p:cNvPr id="6" name="ZoneTexte 5">
            <a:extLst>
              <a:ext uri="{FF2B5EF4-FFF2-40B4-BE49-F238E27FC236}">
                <a16:creationId xmlns:a16="http://schemas.microsoft.com/office/drawing/2014/main" id="{2E48ACC1-FB7C-40AC-9929-66B43D599A3F}"/>
              </a:ext>
            </a:extLst>
          </p:cNvPr>
          <p:cNvSpPr txBox="1"/>
          <p:nvPr/>
        </p:nvSpPr>
        <p:spPr>
          <a:xfrm>
            <a:off x="387343" y="2441091"/>
            <a:ext cx="5455920" cy="738664"/>
          </a:xfrm>
          <a:prstGeom prst="rect">
            <a:avLst/>
          </a:prstGeom>
          <a:noFill/>
        </p:spPr>
        <p:txBody>
          <a:bodyPr wrap="square" lIns="0" tIns="0" rIns="0" bIns="0" rtlCol="0">
            <a:spAutoFit/>
          </a:bodyPr>
          <a:lstStyle/>
          <a:p>
            <a:pPr marL="0" marR="0" lvl="0" indent="0" algn="l" rtl="0">
              <a:spcBef>
                <a:spcPts val="0"/>
              </a:spcBef>
              <a:spcAft>
                <a:spcPts val="0"/>
              </a:spcAft>
              <a:buNone/>
            </a:pPr>
            <a:r>
              <a:rPr lang="fr-FR" sz="4800" b="1">
                <a:solidFill>
                  <a:schemeClr val="lt1"/>
                </a:solidFill>
                <a:latin typeface="Open Sans"/>
                <a:ea typeface="Open Sans"/>
                <a:cs typeface="Open Sans"/>
                <a:sym typeface="Open Sans"/>
              </a:rPr>
              <a:t>Workshop Sales </a:t>
            </a:r>
            <a:endParaRPr lang="fr-FR" sz="4800"/>
          </a:p>
        </p:txBody>
      </p:sp>
      <p:sp>
        <p:nvSpPr>
          <p:cNvPr id="8" name="ZoneTexte 7">
            <a:extLst>
              <a:ext uri="{FF2B5EF4-FFF2-40B4-BE49-F238E27FC236}">
                <a16:creationId xmlns:a16="http://schemas.microsoft.com/office/drawing/2014/main" id="{359C10C0-8ED1-4F11-93B6-B49DFE9CCB54}"/>
              </a:ext>
            </a:extLst>
          </p:cNvPr>
          <p:cNvSpPr txBox="1"/>
          <p:nvPr/>
        </p:nvSpPr>
        <p:spPr>
          <a:xfrm>
            <a:off x="640080" y="5217160"/>
            <a:ext cx="1915160" cy="523220"/>
          </a:xfrm>
          <a:prstGeom prst="rect">
            <a:avLst/>
          </a:prstGeom>
          <a:noFill/>
        </p:spPr>
        <p:txBody>
          <a:bodyPr wrap="square" rtlCol="0">
            <a:spAutoFit/>
          </a:bodyPr>
          <a:lstStyle/>
          <a:p>
            <a:r>
              <a:rPr lang="fr-FR" sz="1400" b="1" err="1">
                <a:solidFill>
                  <a:schemeClr val="bg1"/>
                </a:solidFill>
              </a:rPr>
              <a:t>Prepared</a:t>
            </a:r>
            <a:r>
              <a:rPr lang="fr-FR" sz="1400" b="1">
                <a:solidFill>
                  <a:schemeClr val="bg1"/>
                </a:solidFill>
              </a:rPr>
              <a:t> by :</a:t>
            </a:r>
          </a:p>
          <a:p>
            <a:r>
              <a:rPr lang="fr-FR" sz="1400" b="1">
                <a:solidFill>
                  <a:schemeClr val="bg1"/>
                </a:solidFill>
              </a:rPr>
              <a:t>Tarik El MLIH</a:t>
            </a:r>
          </a:p>
        </p:txBody>
      </p:sp>
      <p:sp>
        <p:nvSpPr>
          <p:cNvPr id="9" name="ZoneTexte 8">
            <a:extLst>
              <a:ext uri="{FF2B5EF4-FFF2-40B4-BE49-F238E27FC236}">
                <a16:creationId xmlns:a16="http://schemas.microsoft.com/office/drawing/2014/main" id="{5A62AAFB-31E4-493D-AF46-9E8EC318CB2C}"/>
              </a:ext>
            </a:extLst>
          </p:cNvPr>
          <p:cNvSpPr txBox="1"/>
          <p:nvPr/>
        </p:nvSpPr>
        <p:spPr>
          <a:xfrm>
            <a:off x="2410460" y="5217160"/>
            <a:ext cx="2885440" cy="984885"/>
          </a:xfrm>
          <a:prstGeom prst="rect">
            <a:avLst/>
          </a:prstGeom>
          <a:noFill/>
        </p:spPr>
        <p:txBody>
          <a:bodyPr wrap="square" rtlCol="0">
            <a:spAutoFit/>
          </a:bodyPr>
          <a:lstStyle/>
          <a:p>
            <a:r>
              <a:rPr lang="fr-FR" sz="1400" b="1">
                <a:solidFill>
                  <a:schemeClr val="bg1"/>
                </a:solidFill>
              </a:rPr>
              <a:t>Contact :</a:t>
            </a:r>
            <a:endParaRPr lang="fr-FR" sz="1100">
              <a:solidFill>
                <a:schemeClr val="bg1"/>
              </a:solidFill>
            </a:endParaRPr>
          </a:p>
          <a:p>
            <a:r>
              <a:rPr lang="fr-FR" sz="1100" u="sng">
                <a:solidFill>
                  <a:schemeClr val="bg1"/>
                </a:solidFill>
                <a:hlinkClick r:id="rId4"/>
              </a:rPr>
              <a:t>formation@twc.ma</a:t>
            </a:r>
            <a:endParaRPr lang="fr-FR" sz="1100" u="sng">
              <a:solidFill>
                <a:schemeClr val="bg1"/>
              </a:solidFill>
            </a:endParaRPr>
          </a:p>
          <a:p>
            <a:r>
              <a:rPr lang="fr-FR" sz="1100">
                <a:solidFill>
                  <a:schemeClr val="bg1"/>
                </a:solidFill>
              </a:rPr>
              <a:t>113, avenue Mers Sultan,</a:t>
            </a:r>
          </a:p>
          <a:p>
            <a:r>
              <a:rPr lang="fr-FR" sz="1100">
                <a:solidFill>
                  <a:schemeClr val="bg1"/>
                </a:solidFill>
              </a:rPr>
              <a:t>Casablanca, Maroc</a:t>
            </a:r>
          </a:p>
          <a:p>
            <a:r>
              <a:rPr lang="fr-FR" sz="1100">
                <a:solidFill>
                  <a:schemeClr val="bg1"/>
                </a:solidFill>
              </a:rPr>
              <a:t>www.twc.ma</a:t>
            </a:r>
          </a:p>
        </p:txBody>
      </p:sp>
      <p:grpSp>
        <p:nvGrpSpPr>
          <p:cNvPr id="12" name="Groupe 11">
            <a:extLst>
              <a:ext uri="{FF2B5EF4-FFF2-40B4-BE49-F238E27FC236}">
                <a16:creationId xmlns:a16="http://schemas.microsoft.com/office/drawing/2014/main" id="{1AE29039-AE20-40A6-BDC4-AF6D6C163D41}"/>
              </a:ext>
            </a:extLst>
          </p:cNvPr>
          <p:cNvGrpSpPr/>
          <p:nvPr/>
        </p:nvGrpSpPr>
        <p:grpSpPr>
          <a:xfrm>
            <a:off x="10562334" y="171450"/>
            <a:ext cx="1202986" cy="1291540"/>
            <a:chOff x="10562334" y="171450"/>
            <a:chExt cx="1202986" cy="1291540"/>
          </a:xfrm>
        </p:grpSpPr>
        <p:grpSp>
          <p:nvGrpSpPr>
            <p:cNvPr id="14" name="Graphique 11">
              <a:extLst>
                <a:ext uri="{FF2B5EF4-FFF2-40B4-BE49-F238E27FC236}">
                  <a16:creationId xmlns:a16="http://schemas.microsoft.com/office/drawing/2014/main" id="{EEC760F4-4D43-43A1-AA2D-168100CF541E}"/>
                </a:ext>
              </a:extLst>
            </p:cNvPr>
            <p:cNvGrpSpPr/>
            <p:nvPr/>
          </p:nvGrpSpPr>
          <p:grpSpPr>
            <a:xfrm>
              <a:off x="10609568" y="1191236"/>
              <a:ext cx="1106442" cy="149385"/>
              <a:chOff x="10609568" y="1191236"/>
              <a:chExt cx="1106442" cy="149385"/>
            </a:xfrm>
            <a:solidFill>
              <a:srgbClr val="FFFFFF"/>
            </a:solidFill>
          </p:grpSpPr>
          <p:sp>
            <p:nvSpPr>
              <p:cNvPr id="15" name="Forme libre : forme 14">
                <a:extLst>
                  <a:ext uri="{FF2B5EF4-FFF2-40B4-BE49-F238E27FC236}">
                    <a16:creationId xmlns:a16="http://schemas.microsoft.com/office/drawing/2014/main" id="{1C4F8C5D-4FD9-4713-B332-3989220D86FB}"/>
                  </a:ext>
                </a:extLst>
              </p:cNvPr>
              <p:cNvSpPr/>
              <p:nvPr/>
            </p:nvSpPr>
            <p:spPr>
              <a:xfrm>
                <a:off x="10609568" y="1193664"/>
                <a:ext cx="100252" cy="144529"/>
              </a:xfrm>
              <a:custGeom>
                <a:avLst/>
                <a:gdLst>
                  <a:gd name="connsiteX0" fmla="*/ 100253 w 100252"/>
                  <a:gd name="connsiteY0" fmla="*/ 15318 h 144529"/>
                  <a:gd name="connsiteX1" fmla="*/ 58536 w 100252"/>
                  <a:gd name="connsiteY1" fmla="*/ 15318 h 144529"/>
                  <a:gd name="connsiteX2" fmla="*/ 58536 w 100252"/>
                  <a:gd name="connsiteY2" fmla="*/ 144530 h 144529"/>
                  <a:gd name="connsiteX3" fmla="*/ 41584 w 100252"/>
                  <a:gd name="connsiteY3" fmla="*/ 144530 h 144529"/>
                  <a:gd name="connsiteX4" fmla="*/ 41584 w 100252"/>
                  <a:gd name="connsiteY4" fmla="*/ 15318 h 144529"/>
                  <a:gd name="connsiteX5" fmla="*/ 0 w 100252"/>
                  <a:gd name="connsiteY5" fmla="*/ 15318 h 144529"/>
                  <a:gd name="connsiteX6" fmla="*/ 0 w 100252"/>
                  <a:gd name="connsiteY6" fmla="*/ 0 h 144529"/>
                  <a:gd name="connsiteX7" fmla="*/ 100253 w 100252"/>
                  <a:gd name="connsiteY7" fmla="*/ 0 h 144529"/>
                  <a:gd name="connsiteX8" fmla="*/ 100253 w 100252"/>
                  <a:gd name="connsiteY8" fmla="*/ 15318 h 14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52" h="144529">
                    <a:moveTo>
                      <a:pt x="100253" y="15318"/>
                    </a:moveTo>
                    <a:lnTo>
                      <a:pt x="58536" y="15318"/>
                    </a:lnTo>
                    <a:lnTo>
                      <a:pt x="58536" y="144530"/>
                    </a:lnTo>
                    <a:lnTo>
                      <a:pt x="41584" y="144530"/>
                    </a:lnTo>
                    <a:lnTo>
                      <a:pt x="41584" y="15318"/>
                    </a:lnTo>
                    <a:lnTo>
                      <a:pt x="0" y="15318"/>
                    </a:lnTo>
                    <a:lnTo>
                      <a:pt x="0" y="0"/>
                    </a:lnTo>
                    <a:lnTo>
                      <a:pt x="100253" y="0"/>
                    </a:lnTo>
                    <a:lnTo>
                      <a:pt x="100253" y="15318"/>
                    </a:lnTo>
                    <a:close/>
                  </a:path>
                </a:pathLst>
              </a:custGeom>
              <a:solidFill>
                <a:srgbClr val="FFFFFF"/>
              </a:solidFill>
              <a:ln w="4396"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48E8CC8F-C5F8-4D60-82FC-89762B18F656}"/>
                  </a:ext>
                </a:extLst>
              </p:cNvPr>
              <p:cNvSpPr/>
              <p:nvPr/>
            </p:nvSpPr>
            <p:spPr>
              <a:xfrm>
                <a:off x="10732511" y="1193664"/>
                <a:ext cx="76591" cy="144529"/>
              </a:xfrm>
              <a:custGeom>
                <a:avLst/>
                <a:gdLst>
                  <a:gd name="connsiteX0" fmla="*/ 76591 w 76591"/>
                  <a:gd name="connsiteY0" fmla="*/ 144486 h 144529"/>
                  <a:gd name="connsiteX1" fmla="*/ 0 w 76591"/>
                  <a:gd name="connsiteY1" fmla="*/ 144486 h 144529"/>
                  <a:gd name="connsiteX2" fmla="*/ 0 w 76591"/>
                  <a:gd name="connsiteY2" fmla="*/ 0 h 144529"/>
                  <a:gd name="connsiteX3" fmla="*/ 73368 w 76591"/>
                  <a:gd name="connsiteY3" fmla="*/ 0 h 144529"/>
                  <a:gd name="connsiteX4" fmla="*/ 73368 w 76591"/>
                  <a:gd name="connsiteY4" fmla="*/ 15318 h 144529"/>
                  <a:gd name="connsiteX5" fmla="*/ 16952 w 76591"/>
                  <a:gd name="connsiteY5" fmla="*/ 15318 h 144529"/>
                  <a:gd name="connsiteX6" fmla="*/ 16952 w 76591"/>
                  <a:gd name="connsiteY6" fmla="*/ 63392 h 144529"/>
                  <a:gd name="connsiteX7" fmla="*/ 69175 w 76591"/>
                  <a:gd name="connsiteY7" fmla="*/ 63392 h 144529"/>
                  <a:gd name="connsiteX8" fmla="*/ 69175 w 76591"/>
                  <a:gd name="connsiteY8" fmla="*/ 78622 h 144529"/>
                  <a:gd name="connsiteX9" fmla="*/ 16952 w 76591"/>
                  <a:gd name="connsiteY9" fmla="*/ 78622 h 144529"/>
                  <a:gd name="connsiteX10" fmla="*/ 16952 w 76591"/>
                  <a:gd name="connsiteY10" fmla="*/ 129212 h 144529"/>
                  <a:gd name="connsiteX11" fmla="*/ 76591 w 76591"/>
                  <a:gd name="connsiteY11" fmla="*/ 129212 h 144529"/>
                  <a:gd name="connsiteX12" fmla="*/ 76591 w 76591"/>
                  <a:gd name="connsiteY12" fmla="*/ 144530 h 14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91" h="144529">
                    <a:moveTo>
                      <a:pt x="76591" y="144486"/>
                    </a:moveTo>
                    <a:lnTo>
                      <a:pt x="0" y="144486"/>
                    </a:lnTo>
                    <a:lnTo>
                      <a:pt x="0" y="0"/>
                    </a:lnTo>
                    <a:lnTo>
                      <a:pt x="73368" y="0"/>
                    </a:lnTo>
                    <a:lnTo>
                      <a:pt x="73368" y="15318"/>
                    </a:lnTo>
                    <a:lnTo>
                      <a:pt x="16952" y="15318"/>
                    </a:lnTo>
                    <a:lnTo>
                      <a:pt x="16952" y="63392"/>
                    </a:lnTo>
                    <a:lnTo>
                      <a:pt x="69175" y="63392"/>
                    </a:lnTo>
                    <a:lnTo>
                      <a:pt x="69175" y="78622"/>
                    </a:lnTo>
                    <a:lnTo>
                      <a:pt x="16952" y="78622"/>
                    </a:lnTo>
                    <a:lnTo>
                      <a:pt x="16952" y="129212"/>
                    </a:lnTo>
                    <a:lnTo>
                      <a:pt x="76591" y="129212"/>
                    </a:lnTo>
                    <a:lnTo>
                      <a:pt x="76591" y="144530"/>
                    </a:lnTo>
                    <a:close/>
                  </a:path>
                </a:pathLst>
              </a:custGeom>
              <a:solidFill>
                <a:srgbClr val="FFFFFF"/>
              </a:solidFill>
              <a:ln w="4396"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C9C7A1E1-EC9A-444F-9F29-FA44783A281D}"/>
                  </a:ext>
                </a:extLst>
              </p:cNvPr>
              <p:cNvSpPr/>
              <p:nvPr/>
            </p:nvSpPr>
            <p:spPr>
              <a:xfrm>
                <a:off x="10821154" y="1193664"/>
                <a:ext cx="128593" cy="144485"/>
              </a:xfrm>
              <a:custGeom>
                <a:avLst/>
                <a:gdLst>
                  <a:gd name="connsiteX0" fmla="*/ 128593 w 128593"/>
                  <a:gd name="connsiteY0" fmla="*/ 144486 h 144485"/>
                  <a:gd name="connsiteX1" fmla="*/ 109832 w 128593"/>
                  <a:gd name="connsiteY1" fmla="*/ 144486 h 144485"/>
                  <a:gd name="connsiteX2" fmla="*/ 94514 w 128593"/>
                  <a:gd name="connsiteY2" fmla="*/ 103961 h 144485"/>
                  <a:gd name="connsiteX3" fmla="*/ 33241 w 128593"/>
                  <a:gd name="connsiteY3" fmla="*/ 103961 h 144485"/>
                  <a:gd name="connsiteX4" fmla="*/ 18850 w 128593"/>
                  <a:gd name="connsiteY4" fmla="*/ 144486 h 144485"/>
                  <a:gd name="connsiteX5" fmla="*/ 0 w 128593"/>
                  <a:gd name="connsiteY5" fmla="*/ 144486 h 144485"/>
                  <a:gd name="connsiteX6" fmla="*/ 55446 w 128593"/>
                  <a:gd name="connsiteY6" fmla="*/ 0 h 144485"/>
                  <a:gd name="connsiteX7" fmla="*/ 72971 w 128593"/>
                  <a:gd name="connsiteY7" fmla="*/ 0 h 144485"/>
                  <a:gd name="connsiteX8" fmla="*/ 128593 w 128593"/>
                  <a:gd name="connsiteY8" fmla="*/ 144486 h 144485"/>
                  <a:gd name="connsiteX9" fmla="*/ 88996 w 128593"/>
                  <a:gd name="connsiteY9" fmla="*/ 88775 h 144485"/>
                  <a:gd name="connsiteX10" fmla="*/ 66305 w 128593"/>
                  <a:gd name="connsiteY10" fmla="*/ 27193 h 144485"/>
                  <a:gd name="connsiteX11" fmla="*/ 64098 w 128593"/>
                  <a:gd name="connsiteY11" fmla="*/ 17525 h 144485"/>
                  <a:gd name="connsiteX12" fmla="*/ 63701 w 128593"/>
                  <a:gd name="connsiteY12" fmla="*/ 17525 h 144485"/>
                  <a:gd name="connsiteX13" fmla="*/ 61361 w 128593"/>
                  <a:gd name="connsiteY13" fmla="*/ 27193 h 144485"/>
                  <a:gd name="connsiteX14" fmla="*/ 38891 w 128593"/>
                  <a:gd name="connsiteY14" fmla="*/ 88775 h 144485"/>
                  <a:gd name="connsiteX15" fmla="*/ 88952 w 128593"/>
                  <a:gd name="connsiteY15" fmla="*/ 88775 h 14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593" h="144485">
                    <a:moveTo>
                      <a:pt x="128593" y="144486"/>
                    </a:moveTo>
                    <a:lnTo>
                      <a:pt x="109832" y="144486"/>
                    </a:lnTo>
                    <a:lnTo>
                      <a:pt x="94514" y="103961"/>
                    </a:lnTo>
                    <a:lnTo>
                      <a:pt x="33241" y="103961"/>
                    </a:lnTo>
                    <a:lnTo>
                      <a:pt x="18850" y="144486"/>
                    </a:lnTo>
                    <a:lnTo>
                      <a:pt x="0" y="144486"/>
                    </a:lnTo>
                    <a:lnTo>
                      <a:pt x="55446" y="0"/>
                    </a:lnTo>
                    <a:lnTo>
                      <a:pt x="72971" y="0"/>
                    </a:lnTo>
                    <a:lnTo>
                      <a:pt x="128593" y="144486"/>
                    </a:lnTo>
                    <a:close/>
                    <a:moveTo>
                      <a:pt x="88996" y="88775"/>
                    </a:moveTo>
                    <a:lnTo>
                      <a:pt x="66305" y="27193"/>
                    </a:lnTo>
                    <a:cubicBezTo>
                      <a:pt x="65555" y="25162"/>
                      <a:pt x="64849" y="21940"/>
                      <a:pt x="64098" y="17525"/>
                    </a:cubicBezTo>
                    <a:lnTo>
                      <a:pt x="63701" y="17525"/>
                    </a:lnTo>
                    <a:cubicBezTo>
                      <a:pt x="63039" y="21631"/>
                      <a:pt x="62244" y="24853"/>
                      <a:pt x="61361" y="27193"/>
                    </a:cubicBezTo>
                    <a:lnTo>
                      <a:pt x="38891" y="88775"/>
                    </a:lnTo>
                    <a:lnTo>
                      <a:pt x="88952" y="88775"/>
                    </a:lnTo>
                    <a:close/>
                  </a:path>
                </a:pathLst>
              </a:custGeom>
              <a:solidFill>
                <a:srgbClr val="FFFFFF"/>
              </a:solidFill>
              <a:ln w="4396"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FF827E4A-8D1C-40DC-9520-2B6066C0BC84}"/>
                  </a:ext>
                </a:extLst>
              </p:cNvPr>
              <p:cNvSpPr/>
              <p:nvPr/>
            </p:nvSpPr>
            <p:spPr>
              <a:xfrm>
                <a:off x="10971069" y="1193620"/>
                <a:ext cx="131242" cy="144529"/>
              </a:xfrm>
              <a:custGeom>
                <a:avLst/>
                <a:gdLst>
                  <a:gd name="connsiteX0" fmla="*/ 131154 w 131242"/>
                  <a:gd name="connsiteY0" fmla="*/ 144530 h 144529"/>
                  <a:gd name="connsiteX1" fmla="*/ 114335 w 131242"/>
                  <a:gd name="connsiteY1" fmla="*/ 144530 h 144529"/>
                  <a:gd name="connsiteX2" fmla="*/ 114335 w 131242"/>
                  <a:gd name="connsiteY2" fmla="*/ 47588 h 144529"/>
                  <a:gd name="connsiteX3" fmla="*/ 114688 w 131242"/>
                  <a:gd name="connsiteY3" fmla="*/ 34565 h 144529"/>
                  <a:gd name="connsiteX4" fmla="*/ 115747 w 131242"/>
                  <a:gd name="connsiteY4" fmla="*/ 18894 h 144529"/>
                  <a:gd name="connsiteX5" fmla="*/ 115350 w 131242"/>
                  <a:gd name="connsiteY5" fmla="*/ 18894 h 144529"/>
                  <a:gd name="connsiteX6" fmla="*/ 113540 w 131242"/>
                  <a:gd name="connsiteY6" fmla="*/ 24280 h 144529"/>
                  <a:gd name="connsiteX7" fmla="*/ 110980 w 131242"/>
                  <a:gd name="connsiteY7" fmla="*/ 30018 h 144529"/>
                  <a:gd name="connsiteX8" fmla="*/ 108464 w 131242"/>
                  <a:gd name="connsiteY8" fmla="*/ 35007 h 144529"/>
                  <a:gd name="connsiteX9" fmla="*/ 106786 w 131242"/>
                  <a:gd name="connsiteY9" fmla="*/ 38318 h 144529"/>
                  <a:gd name="connsiteX10" fmla="*/ 69704 w 131242"/>
                  <a:gd name="connsiteY10" fmla="*/ 106830 h 144529"/>
                  <a:gd name="connsiteX11" fmla="*/ 61449 w 131242"/>
                  <a:gd name="connsiteY11" fmla="*/ 106830 h 144529"/>
                  <a:gd name="connsiteX12" fmla="*/ 24368 w 131242"/>
                  <a:gd name="connsiteY12" fmla="*/ 38494 h 144529"/>
                  <a:gd name="connsiteX13" fmla="*/ 22646 w 131242"/>
                  <a:gd name="connsiteY13" fmla="*/ 35007 h 144529"/>
                  <a:gd name="connsiteX14" fmla="*/ 20130 w 131242"/>
                  <a:gd name="connsiteY14" fmla="*/ 29974 h 144529"/>
                  <a:gd name="connsiteX15" fmla="*/ 17658 w 131242"/>
                  <a:gd name="connsiteY15" fmla="*/ 24280 h 144529"/>
                  <a:gd name="connsiteX16" fmla="*/ 15892 w 131242"/>
                  <a:gd name="connsiteY16" fmla="*/ 18850 h 144529"/>
                  <a:gd name="connsiteX17" fmla="*/ 15495 w 131242"/>
                  <a:gd name="connsiteY17" fmla="*/ 18850 h 144529"/>
                  <a:gd name="connsiteX18" fmla="*/ 16113 w 131242"/>
                  <a:gd name="connsiteY18" fmla="*/ 30548 h 144529"/>
                  <a:gd name="connsiteX19" fmla="*/ 16334 w 131242"/>
                  <a:gd name="connsiteY19" fmla="*/ 47765 h 144529"/>
                  <a:gd name="connsiteX20" fmla="*/ 16334 w 131242"/>
                  <a:gd name="connsiteY20" fmla="*/ 144486 h 144529"/>
                  <a:gd name="connsiteX21" fmla="*/ 0 w 131242"/>
                  <a:gd name="connsiteY21" fmla="*/ 144486 h 144529"/>
                  <a:gd name="connsiteX22" fmla="*/ 0 w 131242"/>
                  <a:gd name="connsiteY22" fmla="*/ 0 h 144529"/>
                  <a:gd name="connsiteX23" fmla="*/ 21145 w 131242"/>
                  <a:gd name="connsiteY23" fmla="*/ 0 h 144529"/>
                  <a:gd name="connsiteX24" fmla="*/ 58624 w 131242"/>
                  <a:gd name="connsiteY24" fmla="*/ 68733 h 144529"/>
                  <a:gd name="connsiteX25" fmla="*/ 62774 w 131242"/>
                  <a:gd name="connsiteY25" fmla="*/ 77209 h 144529"/>
                  <a:gd name="connsiteX26" fmla="*/ 65290 w 131242"/>
                  <a:gd name="connsiteY26" fmla="*/ 84052 h 144529"/>
                  <a:gd name="connsiteX27" fmla="*/ 65908 w 131242"/>
                  <a:gd name="connsiteY27" fmla="*/ 84052 h 144529"/>
                  <a:gd name="connsiteX28" fmla="*/ 68601 w 131242"/>
                  <a:gd name="connsiteY28" fmla="*/ 76988 h 144529"/>
                  <a:gd name="connsiteX29" fmla="*/ 72883 w 131242"/>
                  <a:gd name="connsiteY29" fmla="*/ 68336 h 144529"/>
                  <a:gd name="connsiteX30" fmla="*/ 110273 w 131242"/>
                  <a:gd name="connsiteY30" fmla="*/ 0 h 144529"/>
                  <a:gd name="connsiteX31" fmla="*/ 131242 w 131242"/>
                  <a:gd name="connsiteY31" fmla="*/ 0 h 144529"/>
                  <a:gd name="connsiteX32" fmla="*/ 131242 w 131242"/>
                  <a:gd name="connsiteY32" fmla="*/ 144486 h 14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1242" h="144529">
                    <a:moveTo>
                      <a:pt x="131154" y="144530"/>
                    </a:moveTo>
                    <a:lnTo>
                      <a:pt x="114335" y="144530"/>
                    </a:lnTo>
                    <a:lnTo>
                      <a:pt x="114335" y="47588"/>
                    </a:lnTo>
                    <a:cubicBezTo>
                      <a:pt x="114335" y="43747"/>
                      <a:pt x="114467" y="39421"/>
                      <a:pt x="114688" y="34565"/>
                    </a:cubicBezTo>
                    <a:cubicBezTo>
                      <a:pt x="114909" y="29709"/>
                      <a:pt x="115262" y="24456"/>
                      <a:pt x="115747" y="18894"/>
                    </a:cubicBezTo>
                    <a:lnTo>
                      <a:pt x="115350" y="18894"/>
                    </a:lnTo>
                    <a:cubicBezTo>
                      <a:pt x="114953" y="20527"/>
                      <a:pt x="114335" y="22293"/>
                      <a:pt x="113540" y="24280"/>
                    </a:cubicBezTo>
                    <a:cubicBezTo>
                      <a:pt x="112746" y="26266"/>
                      <a:pt x="111863" y="28164"/>
                      <a:pt x="110980" y="30018"/>
                    </a:cubicBezTo>
                    <a:cubicBezTo>
                      <a:pt x="110053" y="31872"/>
                      <a:pt x="109214" y="33506"/>
                      <a:pt x="108464" y="35007"/>
                    </a:cubicBezTo>
                    <a:cubicBezTo>
                      <a:pt x="107669" y="36464"/>
                      <a:pt x="107139" y="37611"/>
                      <a:pt x="106786" y="38318"/>
                    </a:cubicBezTo>
                    <a:lnTo>
                      <a:pt x="69704" y="106830"/>
                    </a:lnTo>
                    <a:lnTo>
                      <a:pt x="61449" y="106830"/>
                    </a:lnTo>
                    <a:lnTo>
                      <a:pt x="24368" y="38494"/>
                    </a:lnTo>
                    <a:cubicBezTo>
                      <a:pt x="24015" y="37700"/>
                      <a:pt x="23441" y="36552"/>
                      <a:pt x="22646" y="35007"/>
                    </a:cubicBezTo>
                    <a:cubicBezTo>
                      <a:pt x="21852" y="33506"/>
                      <a:pt x="21013" y="31828"/>
                      <a:pt x="20130" y="29974"/>
                    </a:cubicBezTo>
                    <a:cubicBezTo>
                      <a:pt x="19247" y="28120"/>
                      <a:pt x="18452" y="26222"/>
                      <a:pt x="17658" y="24280"/>
                    </a:cubicBezTo>
                    <a:cubicBezTo>
                      <a:pt x="16863" y="22337"/>
                      <a:pt x="16289" y="20527"/>
                      <a:pt x="15892" y="18850"/>
                    </a:cubicBezTo>
                    <a:lnTo>
                      <a:pt x="15495" y="18850"/>
                    </a:lnTo>
                    <a:cubicBezTo>
                      <a:pt x="15760" y="21719"/>
                      <a:pt x="15980" y="25648"/>
                      <a:pt x="16113" y="30548"/>
                    </a:cubicBezTo>
                    <a:cubicBezTo>
                      <a:pt x="16245" y="35448"/>
                      <a:pt x="16334" y="41187"/>
                      <a:pt x="16334" y="47765"/>
                    </a:cubicBezTo>
                    <a:lnTo>
                      <a:pt x="16334" y="144486"/>
                    </a:lnTo>
                    <a:lnTo>
                      <a:pt x="0" y="144486"/>
                    </a:lnTo>
                    <a:lnTo>
                      <a:pt x="0" y="0"/>
                    </a:lnTo>
                    <a:lnTo>
                      <a:pt x="21145" y="0"/>
                    </a:lnTo>
                    <a:lnTo>
                      <a:pt x="58624" y="68733"/>
                    </a:lnTo>
                    <a:cubicBezTo>
                      <a:pt x="60213" y="71735"/>
                      <a:pt x="61626" y="74560"/>
                      <a:pt x="62774" y="77209"/>
                    </a:cubicBezTo>
                    <a:cubicBezTo>
                      <a:pt x="63922" y="79814"/>
                      <a:pt x="64760" y="82109"/>
                      <a:pt x="65290" y="84052"/>
                    </a:cubicBezTo>
                    <a:lnTo>
                      <a:pt x="65908" y="84052"/>
                    </a:lnTo>
                    <a:cubicBezTo>
                      <a:pt x="66570" y="82021"/>
                      <a:pt x="67453" y="79681"/>
                      <a:pt x="68601" y="76988"/>
                    </a:cubicBezTo>
                    <a:cubicBezTo>
                      <a:pt x="69749" y="74296"/>
                      <a:pt x="71117" y="71426"/>
                      <a:pt x="72883" y="68336"/>
                    </a:cubicBezTo>
                    <a:lnTo>
                      <a:pt x="110273" y="0"/>
                    </a:lnTo>
                    <a:lnTo>
                      <a:pt x="131242" y="0"/>
                    </a:lnTo>
                    <a:lnTo>
                      <a:pt x="131242" y="144486"/>
                    </a:lnTo>
                    <a:close/>
                  </a:path>
                </a:pathLst>
              </a:custGeom>
              <a:solidFill>
                <a:srgbClr val="FFFFFF"/>
              </a:solidFill>
              <a:ln w="4396"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8BC33513-08DD-47AD-8476-D9F112C91BF8}"/>
                  </a:ext>
                </a:extLst>
              </p:cNvPr>
              <p:cNvSpPr/>
              <p:nvPr/>
            </p:nvSpPr>
            <p:spPr>
              <a:xfrm>
                <a:off x="11127341" y="1193664"/>
                <a:ext cx="187659" cy="144529"/>
              </a:xfrm>
              <a:custGeom>
                <a:avLst/>
                <a:gdLst>
                  <a:gd name="connsiteX0" fmla="*/ 187615 w 187659"/>
                  <a:gd name="connsiteY0" fmla="*/ 0 h 144529"/>
                  <a:gd name="connsiteX1" fmla="*/ 146781 w 187659"/>
                  <a:gd name="connsiteY1" fmla="*/ 144486 h 144529"/>
                  <a:gd name="connsiteX2" fmla="*/ 126916 w 187659"/>
                  <a:gd name="connsiteY2" fmla="*/ 144486 h 144529"/>
                  <a:gd name="connsiteX3" fmla="*/ 97207 w 187659"/>
                  <a:gd name="connsiteY3" fmla="*/ 38891 h 144529"/>
                  <a:gd name="connsiteX4" fmla="*/ 94911 w 187659"/>
                  <a:gd name="connsiteY4" fmla="*/ 24191 h 144529"/>
                  <a:gd name="connsiteX5" fmla="*/ 94514 w 187659"/>
                  <a:gd name="connsiteY5" fmla="*/ 24191 h 144529"/>
                  <a:gd name="connsiteX6" fmla="*/ 91909 w 187659"/>
                  <a:gd name="connsiteY6" fmla="*/ 38715 h 144529"/>
                  <a:gd name="connsiteX7" fmla="*/ 61979 w 187659"/>
                  <a:gd name="connsiteY7" fmla="*/ 144530 h 144529"/>
                  <a:gd name="connsiteX8" fmla="*/ 42335 w 187659"/>
                  <a:gd name="connsiteY8" fmla="*/ 144530 h 144529"/>
                  <a:gd name="connsiteX9" fmla="*/ 0 w 187659"/>
                  <a:gd name="connsiteY9" fmla="*/ 44 h 144529"/>
                  <a:gd name="connsiteX10" fmla="*/ 18629 w 187659"/>
                  <a:gd name="connsiteY10" fmla="*/ 44 h 144529"/>
                  <a:gd name="connsiteX11" fmla="*/ 49354 w 187659"/>
                  <a:gd name="connsiteY11" fmla="*/ 110891 h 144529"/>
                  <a:gd name="connsiteX12" fmla="*/ 51782 w 187659"/>
                  <a:gd name="connsiteY12" fmla="*/ 125415 h 144529"/>
                  <a:gd name="connsiteX13" fmla="*/ 52267 w 187659"/>
                  <a:gd name="connsiteY13" fmla="*/ 125415 h 144529"/>
                  <a:gd name="connsiteX14" fmla="*/ 55402 w 187659"/>
                  <a:gd name="connsiteY14" fmla="*/ 110891 h 144529"/>
                  <a:gd name="connsiteX15" fmla="*/ 87362 w 187659"/>
                  <a:gd name="connsiteY15" fmla="*/ 44 h 144529"/>
                  <a:gd name="connsiteX16" fmla="*/ 103608 w 187659"/>
                  <a:gd name="connsiteY16" fmla="*/ 44 h 144529"/>
                  <a:gd name="connsiteX17" fmla="*/ 134244 w 187659"/>
                  <a:gd name="connsiteY17" fmla="*/ 111686 h 144529"/>
                  <a:gd name="connsiteX18" fmla="*/ 136672 w 187659"/>
                  <a:gd name="connsiteY18" fmla="*/ 125194 h 144529"/>
                  <a:gd name="connsiteX19" fmla="*/ 137069 w 187659"/>
                  <a:gd name="connsiteY19" fmla="*/ 125194 h 144529"/>
                  <a:gd name="connsiteX20" fmla="*/ 139806 w 187659"/>
                  <a:gd name="connsiteY20" fmla="*/ 111289 h 144529"/>
                  <a:gd name="connsiteX21" fmla="*/ 169339 w 187659"/>
                  <a:gd name="connsiteY21" fmla="*/ 44 h 144529"/>
                  <a:gd name="connsiteX22" fmla="*/ 187659 w 187659"/>
                  <a:gd name="connsiteY22" fmla="*/ 44 h 14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659" h="144529">
                    <a:moveTo>
                      <a:pt x="187615" y="0"/>
                    </a:moveTo>
                    <a:lnTo>
                      <a:pt x="146781" y="144486"/>
                    </a:lnTo>
                    <a:lnTo>
                      <a:pt x="126916" y="144486"/>
                    </a:lnTo>
                    <a:lnTo>
                      <a:pt x="97207" y="38891"/>
                    </a:lnTo>
                    <a:cubicBezTo>
                      <a:pt x="95926" y="34389"/>
                      <a:pt x="95176" y="29489"/>
                      <a:pt x="94911" y="24191"/>
                    </a:cubicBezTo>
                    <a:lnTo>
                      <a:pt x="94514" y="24191"/>
                    </a:lnTo>
                    <a:cubicBezTo>
                      <a:pt x="94116" y="29180"/>
                      <a:pt x="93234" y="33991"/>
                      <a:pt x="91909" y="38715"/>
                    </a:cubicBezTo>
                    <a:lnTo>
                      <a:pt x="61979" y="144530"/>
                    </a:lnTo>
                    <a:lnTo>
                      <a:pt x="42335" y="144530"/>
                    </a:lnTo>
                    <a:lnTo>
                      <a:pt x="0" y="44"/>
                    </a:lnTo>
                    <a:lnTo>
                      <a:pt x="18629" y="44"/>
                    </a:lnTo>
                    <a:lnTo>
                      <a:pt x="49354" y="110891"/>
                    </a:lnTo>
                    <a:cubicBezTo>
                      <a:pt x="50634" y="115527"/>
                      <a:pt x="51429" y="120383"/>
                      <a:pt x="51782" y="125415"/>
                    </a:cubicBezTo>
                    <a:lnTo>
                      <a:pt x="52267" y="125415"/>
                    </a:lnTo>
                    <a:cubicBezTo>
                      <a:pt x="52620" y="121839"/>
                      <a:pt x="53636" y="117028"/>
                      <a:pt x="55402" y="110891"/>
                    </a:cubicBezTo>
                    <a:lnTo>
                      <a:pt x="87362" y="44"/>
                    </a:lnTo>
                    <a:lnTo>
                      <a:pt x="103608" y="44"/>
                    </a:lnTo>
                    <a:lnTo>
                      <a:pt x="134244" y="111686"/>
                    </a:lnTo>
                    <a:cubicBezTo>
                      <a:pt x="135303" y="115527"/>
                      <a:pt x="136142" y="120029"/>
                      <a:pt x="136672" y="125194"/>
                    </a:cubicBezTo>
                    <a:lnTo>
                      <a:pt x="137069" y="125194"/>
                    </a:lnTo>
                    <a:cubicBezTo>
                      <a:pt x="137334" y="121707"/>
                      <a:pt x="138217" y="117072"/>
                      <a:pt x="139806" y="111289"/>
                    </a:cubicBezTo>
                    <a:lnTo>
                      <a:pt x="169339" y="44"/>
                    </a:lnTo>
                    <a:lnTo>
                      <a:pt x="187659" y="44"/>
                    </a:lnTo>
                    <a:close/>
                  </a:path>
                </a:pathLst>
              </a:custGeom>
              <a:solidFill>
                <a:srgbClr val="FFFFFF"/>
              </a:solidFill>
              <a:ln w="4396"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AFAE0BB9-2EBF-4E4B-A3D9-F5617358D74E}"/>
                  </a:ext>
                </a:extLst>
              </p:cNvPr>
              <p:cNvSpPr/>
              <p:nvPr/>
            </p:nvSpPr>
            <p:spPr>
              <a:xfrm>
                <a:off x="11326919" y="1191236"/>
                <a:ext cx="136627" cy="149385"/>
              </a:xfrm>
              <a:custGeom>
                <a:avLst/>
                <a:gdLst>
                  <a:gd name="connsiteX0" fmla="*/ 67718 w 136627"/>
                  <a:gd name="connsiteY0" fmla="*/ 149342 h 149385"/>
                  <a:gd name="connsiteX1" fmla="*/ 18497 w 136627"/>
                  <a:gd name="connsiteY1" fmla="*/ 129079 h 149385"/>
                  <a:gd name="connsiteX2" fmla="*/ 0 w 136627"/>
                  <a:gd name="connsiteY2" fmla="*/ 76370 h 149385"/>
                  <a:gd name="connsiteX3" fmla="*/ 18850 w 136627"/>
                  <a:gd name="connsiteY3" fmla="*/ 20748 h 149385"/>
                  <a:gd name="connsiteX4" fmla="*/ 70146 w 136627"/>
                  <a:gd name="connsiteY4" fmla="*/ 0 h 149385"/>
                  <a:gd name="connsiteX5" fmla="*/ 118352 w 136627"/>
                  <a:gd name="connsiteY5" fmla="*/ 20174 h 149385"/>
                  <a:gd name="connsiteX6" fmla="*/ 136628 w 136627"/>
                  <a:gd name="connsiteY6" fmla="*/ 72883 h 149385"/>
                  <a:gd name="connsiteX7" fmla="*/ 117866 w 136627"/>
                  <a:gd name="connsiteY7" fmla="*/ 128814 h 149385"/>
                  <a:gd name="connsiteX8" fmla="*/ 67674 w 136627"/>
                  <a:gd name="connsiteY8" fmla="*/ 149386 h 149385"/>
                  <a:gd name="connsiteX9" fmla="*/ 68910 w 136627"/>
                  <a:gd name="connsiteY9" fmla="*/ 15318 h 149385"/>
                  <a:gd name="connsiteX10" fmla="*/ 31917 w 136627"/>
                  <a:gd name="connsiteY10" fmla="*/ 31740 h 149385"/>
                  <a:gd name="connsiteX11" fmla="*/ 17702 w 136627"/>
                  <a:gd name="connsiteY11" fmla="*/ 74869 h 149385"/>
                  <a:gd name="connsiteX12" fmla="*/ 31563 w 136627"/>
                  <a:gd name="connsiteY12" fmla="*/ 117866 h 149385"/>
                  <a:gd name="connsiteX13" fmla="*/ 67674 w 136627"/>
                  <a:gd name="connsiteY13" fmla="*/ 134156 h 149385"/>
                  <a:gd name="connsiteX14" fmla="*/ 105153 w 136627"/>
                  <a:gd name="connsiteY14" fmla="*/ 118617 h 149385"/>
                  <a:gd name="connsiteX15" fmla="*/ 118837 w 136627"/>
                  <a:gd name="connsiteY15" fmla="*/ 75178 h 149385"/>
                  <a:gd name="connsiteX16" fmla="*/ 105550 w 136627"/>
                  <a:gd name="connsiteY16" fmla="*/ 30945 h 149385"/>
                  <a:gd name="connsiteX17" fmla="*/ 68866 w 136627"/>
                  <a:gd name="connsiteY17" fmla="*/ 15318 h 14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627" h="149385">
                    <a:moveTo>
                      <a:pt x="67718" y="149342"/>
                    </a:moveTo>
                    <a:cubicBezTo>
                      <a:pt x="47235" y="149342"/>
                      <a:pt x="30813" y="142587"/>
                      <a:pt x="18497" y="129079"/>
                    </a:cubicBezTo>
                    <a:cubicBezTo>
                      <a:pt x="6180" y="115571"/>
                      <a:pt x="0" y="98001"/>
                      <a:pt x="0" y="76370"/>
                    </a:cubicBezTo>
                    <a:cubicBezTo>
                      <a:pt x="0" y="53106"/>
                      <a:pt x="6269" y="34565"/>
                      <a:pt x="18850" y="20748"/>
                    </a:cubicBezTo>
                    <a:cubicBezTo>
                      <a:pt x="31431" y="6887"/>
                      <a:pt x="48515" y="0"/>
                      <a:pt x="70146" y="0"/>
                    </a:cubicBezTo>
                    <a:cubicBezTo>
                      <a:pt x="90099" y="0"/>
                      <a:pt x="106168" y="6710"/>
                      <a:pt x="118352" y="20174"/>
                    </a:cubicBezTo>
                    <a:cubicBezTo>
                      <a:pt x="130536" y="33594"/>
                      <a:pt x="136628" y="51164"/>
                      <a:pt x="136628" y="72883"/>
                    </a:cubicBezTo>
                    <a:cubicBezTo>
                      <a:pt x="136628" y="96456"/>
                      <a:pt x="130359" y="115085"/>
                      <a:pt x="117866" y="128814"/>
                    </a:cubicBezTo>
                    <a:cubicBezTo>
                      <a:pt x="105373" y="142499"/>
                      <a:pt x="88643" y="149386"/>
                      <a:pt x="67674" y="149386"/>
                    </a:cubicBezTo>
                    <a:close/>
                    <a:moveTo>
                      <a:pt x="68910" y="15318"/>
                    </a:moveTo>
                    <a:cubicBezTo>
                      <a:pt x="53724" y="15318"/>
                      <a:pt x="41408" y="20792"/>
                      <a:pt x="31917" y="31740"/>
                    </a:cubicBezTo>
                    <a:cubicBezTo>
                      <a:pt x="22426" y="42688"/>
                      <a:pt x="17702" y="57079"/>
                      <a:pt x="17702" y="74869"/>
                    </a:cubicBezTo>
                    <a:cubicBezTo>
                      <a:pt x="17702" y="92660"/>
                      <a:pt x="22337" y="107007"/>
                      <a:pt x="31563" y="117866"/>
                    </a:cubicBezTo>
                    <a:cubicBezTo>
                      <a:pt x="40790" y="128726"/>
                      <a:pt x="52841" y="134156"/>
                      <a:pt x="67674" y="134156"/>
                    </a:cubicBezTo>
                    <a:cubicBezTo>
                      <a:pt x="83522" y="134156"/>
                      <a:pt x="96015" y="128991"/>
                      <a:pt x="105153" y="118617"/>
                    </a:cubicBezTo>
                    <a:cubicBezTo>
                      <a:pt x="114291" y="108287"/>
                      <a:pt x="118837" y="93808"/>
                      <a:pt x="118837" y="75178"/>
                    </a:cubicBezTo>
                    <a:cubicBezTo>
                      <a:pt x="118837" y="56549"/>
                      <a:pt x="114423" y="41364"/>
                      <a:pt x="105550" y="30945"/>
                    </a:cubicBezTo>
                    <a:cubicBezTo>
                      <a:pt x="96677" y="20527"/>
                      <a:pt x="84449" y="15318"/>
                      <a:pt x="68866" y="15318"/>
                    </a:cubicBezTo>
                    <a:close/>
                  </a:path>
                </a:pathLst>
              </a:custGeom>
              <a:solidFill>
                <a:srgbClr val="FFFFFF"/>
              </a:solidFill>
              <a:ln w="4396"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24D5244B-409F-4F3B-A90B-3D6425FDFDF4}"/>
                  </a:ext>
                </a:extLst>
              </p:cNvPr>
              <p:cNvSpPr/>
              <p:nvPr/>
            </p:nvSpPr>
            <p:spPr>
              <a:xfrm>
                <a:off x="11491976" y="1193709"/>
                <a:ext cx="103607" cy="144529"/>
              </a:xfrm>
              <a:custGeom>
                <a:avLst/>
                <a:gdLst>
                  <a:gd name="connsiteX0" fmla="*/ 103608 w 103607"/>
                  <a:gd name="connsiteY0" fmla="*/ 144442 h 144529"/>
                  <a:gd name="connsiteX1" fmla="*/ 83478 w 103607"/>
                  <a:gd name="connsiteY1" fmla="*/ 144442 h 144529"/>
                  <a:gd name="connsiteX2" fmla="*/ 59286 w 103607"/>
                  <a:gd name="connsiteY2" fmla="*/ 103917 h 144529"/>
                  <a:gd name="connsiteX3" fmla="*/ 52841 w 103607"/>
                  <a:gd name="connsiteY3" fmla="*/ 94293 h 144529"/>
                  <a:gd name="connsiteX4" fmla="*/ 46440 w 103607"/>
                  <a:gd name="connsiteY4" fmla="*/ 87804 h 144529"/>
                  <a:gd name="connsiteX5" fmla="*/ 39377 w 103607"/>
                  <a:gd name="connsiteY5" fmla="*/ 84140 h 144529"/>
                  <a:gd name="connsiteX6" fmla="*/ 30857 w 103607"/>
                  <a:gd name="connsiteY6" fmla="*/ 82992 h 144529"/>
                  <a:gd name="connsiteX7" fmla="*/ 16952 w 103607"/>
                  <a:gd name="connsiteY7" fmla="*/ 82992 h 144529"/>
                  <a:gd name="connsiteX8" fmla="*/ 16952 w 103607"/>
                  <a:gd name="connsiteY8" fmla="*/ 144486 h 144529"/>
                  <a:gd name="connsiteX9" fmla="*/ 0 w 103607"/>
                  <a:gd name="connsiteY9" fmla="*/ 144486 h 144529"/>
                  <a:gd name="connsiteX10" fmla="*/ 0 w 103607"/>
                  <a:gd name="connsiteY10" fmla="*/ 0 h 144529"/>
                  <a:gd name="connsiteX11" fmla="*/ 43129 w 103607"/>
                  <a:gd name="connsiteY11" fmla="*/ 0 h 144529"/>
                  <a:gd name="connsiteX12" fmla="*/ 60611 w 103607"/>
                  <a:gd name="connsiteY12" fmla="*/ 2384 h 144529"/>
                  <a:gd name="connsiteX13" fmla="*/ 74516 w 103607"/>
                  <a:gd name="connsiteY13" fmla="*/ 9579 h 144529"/>
                  <a:gd name="connsiteX14" fmla="*/ 83742 w 103607"/>
                  <a:gd name="connsiteY14" fmla="*/ 21631 h 144529"/>
                  <a:gd name="connsiteX15" fmla="*/ 87053 w 103607"/>
                  <a:gd name="connsiteY15" fmla="*/ 38494 h 144529"/>
                  <a:gd name="connsiteX16" fmla="*/ 84802 w 103607"/>
                  <a:gd name="connsiteY16" fmla="*/ 52356 h 144529"/>
                  <a:gd name="connsiteX17" fmla="*/ 78357 w 103607"/>
                  <a:gd name="connsiteY17" fmla="*/ 63612 h 144529"/>
                  <a:gd name="connsiteX18" fmla="*/ 68292 w 103607"/>
                  <a:gd name="connsiteY18" fmla="*/ 72044 h 144529"/>
                  <a:gd name="connsiteX19" fmla="*/ 55048 w 103607"/>
                  <a:gd name="connsiteY19" fmla="*/ 77430 h 144529"/>
                  <a:gd name="connsiteX20" fmla="*/ 55048 w 103607"/>
                  <a:gd name="connsiteY20" fmla="*/ 77827 h 144529"/>
                  <a:gd name="connsiteX21" fmla="*/ 61361 w 103607"/>
                  <a:gd name="connsiteY21" fmla="*/ 81491 h 144529"/>
                  <a:gd name="connsiteX22" fmla="*/ 66438 w 103607"/>
                  <a:gd name="connsiteY22" fmla="*/ 86391 h 144529"/>
                  <a:gd name="connsiteX23" fmla="*/ 71205 w 103607"/>
                  <a:gd name="connsiteY23" fmla="*/ 92792 h 144529"/>
                  <a:gd name="connsiteX24" fmla="*/ 76503 w 103607"/>
                  <a:gd name="connsiteY24" fmla="*/ 101091 h 144529"/>
                  <a:gd name="connsiteX25" fmla="*/ 103608 w 103607"/>
                  <a:gd name="connsiteY25" fmla="*/ 144530 h 144529"/>
                  <a:gd name="connsiteX26" fmla="*/ 16952 w 103607"/>
                  <a:gd name="connsiteY26" fmla="*/ 15230 h 144529"/>
                  <a:gd name="connsiteX27" fmla="*/ 16952 w 103607"/>
                  <a:gd name="connsiteY27" fmla="*/ 67630 h 144529"/>
                  <a:gd name="connsiteX28" fmla="*/ 39907 w 103607"/>
                  <a:gd name="connsiteY28" fmla="*/ 67630 h 144529"/>
                  <a:gd name="connsiteX29" fmla="*/ 51649 w 103607"/>
                  <a:gd name="connsiteY29" fmla="*/ 65731 h 144529"/>
                  <a:gd name="connsiteX30" fmla="*/ 60964 w 103607"/>
                  <a:gd name="connsiteY30" fmla="*/ 60213 h 144529"/>
                  <a:gd name="connsiteX31" fmla="*/ 67100 w 103607"/>
                  <a:gd name="connsiteY31" fmla="*/ 51429 h 144529"/>
                  <a:gd name="connsiteX32" fmla="*/ 69307 w 103607"/>
                  <a:gd name="connsiteY32" fmla="*/ 39774 h 144529"/>
                  <a:gd name="connsiteX33" fmla="*/ 61803 w 103607"/>
                  <a:gd name="connsiteY33" fmla="*/ 21675 h 144529"/>
                  <a:gd name="connsiteX34" fmla="*/ 40083 w 103607"/>
                  <a:gd name="connsiteY34" fmla="*/ 15186 h 144529"/>
                  <a:gd name="connsiteX35" fmla="*/ 16907 w 103607"/>
                  <a:gd name="connsiteY35" fmla="*/ 15186 h 14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3607" h="144529">
                    <a:moveTo>
                      <a:pt x="103608" y="144442"/>
                    </a:moveTo>
                    <a:lnTo>
                      <a:pt x="83478" y="144442"/>
                    </a:lnTo>
                    <a:lnTo>
                      <a:pt x="59286" y="103917"/>
                    </a:lnTo>
                    <a:cubicBezTo>
                      <a:pt x="57079" y="100164"/>
                      <a:pt x="54916" y="96942"/>
                      <a:pt x="52841" y="94293"/>
                    </a:cubicBezTo>
                    <a:cubicBezTo>
                      <a:pt x="50766" y="91644"/>
                      <a:pt x="48647" y="89481"/>
                      <a:pt x="46440" y="87804"/>
                    </a:cubicBezTo>
                    <a:cubicBezTo>
                      <a:pt x="44233" y="86126"/>
                      <a:pt x="41893" y="84890"/>
                      <a:pt x="39377" y="84140"/>
                    </a:cubicBezTo>
                    <a:cubicBezTo>
                      <a:pt x="36861" y="83389"/>
                      <a:pt x="34036" y="82992"/>
                      <a:pt x="30857" y="82992"/>
                    </a:cubicBezTo>
                    <a:lnTo>
                      <a:pt x="16952" y="82992"/>
                    </a:lnTo>
                    <a:lnTo>
                      <a:pt x="16952" y="144486"/>
                    </a:lnTo>
                    <a:lnTo>
                      <a:pt x="0" y="144486"/>
                    </a:lnTo>
                    <a:lnTo>
                      <a:pt x="0" y="0"/>
                    </a:lnTo>
                    <a:lnTo>
                      <a:pt x="43129" y="0"/>
                    </a:lnTo>
                    <a:cubicBezTo>
                      <a:pt x="49442" y="0"/>
                      <a:pt x="55269" y="795"/>
                      <a:pt x="60611" y="2384"/>
                    </a:cubicBezTo>
                    <a:cubicBezTo>
                      <a:pt x="65952" y="3973"/>
                      <a:pt x="70587" y="6357"/>
                      <a:pt x="74516" y="9579"/>
                    </a:cubicBezTo>
                    <a:cubicBezTo>
                      <a:pt x="78445" y="12802"/>
                      <a:pt x="81535" y="16819"/>
                      <a:pt x="83742" y="21631"/>
                    </a:cubicBezTo>
                    <a:cubicBezTo>
                      <a:pt x="85950" y="26443"/>
                      <a:pt x="87053" y="32049"/>
                      <a:pt x="87053" y="38494"/>
                    </a:cubicBezTo>
                    <a:cubicBezTo>
                      <a:pt x="87053" y="43527"/>
                      <a:pt x="86303" y="48162"/>
                      <a:pt x="84802" y="52356"/>
                    </a:cubicBezTo>
                    <a:cubicBezTo>
                      <a:pt x="83301" y="56549"/>
                      <a:pt x="81138" y="60302"/>
                      <a:pt x="78357" y="63612"/>
                    </a:cubicBezTo>
                    <a:cubicBezTo>
                      <a:pt x="75576" y="66923"/>
                      <a:pt x="72221" y="69704"/>
                      <a:pt x="68292" y="72044"/>
                    </a:cubicBezTo>
                    <a:cubicBezTo>
                      <a:pt x="64363" y="74384"/>
                      <a:pt x="59948" y="76150"/>
                      <a:pt x="55048" y="77430"/>
                    </a:cubicBezTo>
                    <a:lnTo>
                      <a:pt x="55048" y="77827"/>
                    </a:lnTo>
                    <a:cubicBezTo>
                      <a:pt x="57476" y="78887"/>
                      <a:pt x="59551" y="80123"/>
                      <a:pt x="61361" y="81491"/>
                    </a:cubicBezTo>
                    <a:cubicBezTo>
                      <a:pt x="63127" y="82860"/>
                      <a:pt x="64849" y="84493"/>
                      <a:pt x="66438" y="86391"/>
                    </a:cubicBezTo>
                    <a:cubicBezTo>
                      <a:pt x="68027" y="88289"/>
                      <a:pt x="69660" y="90408"/>
                      <a:pt x="71205" y="92792"/>
                    </a:cubicBezTo>
                    <a:cubicBezTo>
                      <a:pt x="72795" y="95176"/>
                      <a:pt x="74560" y="97957"/>
                      <a:pt x="76503" y="101091"/>
                    </a:cubicBezTo>
                    <a:lnTo>
                      <a:pt x="103608" y="144530"/>
                    </a:lnTo>
                    <a:close/>
                    <a:moveTo>
                      <a:pt x="16952" y="15230"/>
                    </a:moveTo>
                    <a:lnTo>
                      <a:pt x="16952" y="67630"/>
                    </a:lnTo>
                    <a:lnTo>
                      <a:pt x="39907" y="67630"/>
                    </a:lnTo>
                    <a:cubicBezTo>
                      <a:pt x="44145" y="67630"/>
                      <a:pt x="48029" y="67012"/>
                      <a:pt x="51649" y="65731"/>
                    </a:cubicBezTo>
                    <a:cubicBezTo>
                      <a:pt x="55225" y="64451"/>
                      <a:pt x="58359" y="62641"/>
                      <a:pt x="60964" y="60213"/>
                    </a:cubicBezTo>
                    <a:cubicBezTo>
                      <a:pt x="63568" y="57830"/>
                      <a:pt x="65643" y="54916"/>
                      <a:pt x="67100" y="51429"/>
                    </a:cubicBezTo>
                    <a:cubicBezTo>
                      <a:pt x="68557" y="47985"/>
                      <a:pt x="69307" y="44101"/>
                      <a:pt x="69307" y="39774"/>
                    </a:cubicBezTo>
                    <a:cubicBezTo>
                      <a:pt x="69307" y="32049"/>
                      <a:pt x="66791" y="26001"/>
                      <a:pt x="61803" y="21675"/>
                    </a:cubicBezTo>
                    <a:cubicBezTo>
                      <a:pt x="56814" y="17349"/>
                      <a:pt x="49575" y="15186"/>
                      <a:pt x="40083" y="15186"/>
                    </a:cubicBezTo>
                    <a:lnTo>
                      <a:pt x="16907" y="15186"/>
                    </a:lnTo>
                    <a:close/>
                  </a:path>
                </a:pathLst>
              </a:custGeom>
              <a:solidFill>
                <a:srgbClr val="FFFFFF"/>
              </a:solidFill>
              <a:ln w="4396" cap="flat">
                <a:no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D276749A-8CE2-4980-B1A8-ECCDCA3875ED}"/>
                  </a:ext>
                </a:extLst>
              </p:cNvPr>
              <p:cNvSpPr/>
              <p:nvPr/>
            </p:nvSpPr>
            <p:spPr>
              <a:xfrm>
                <a:off x="11615405" y="1193709"/>
                <a:ext cx="100605" cy="144529"/>
              </a:xfrm>
              <a:custGeom>
                <a:avLst/>
                <a:gdLst>
                  <a:gd name="connsiteX0" fmla="*/ 100606 w 100605"/>
                  <a:gd name="connsiteY0" fmla="*/ 144442 h 144529"/>
                  <a:gd name="connsiteX1" fmla="*/ 77032 w 100605"/>
                  <a:gd name="connsiteY1" fmla="*/ 144442 h 144529"/>
                  <a:gd name="connsiteX2" fmla="*/ 21189 w 100605"/>
                  <a:gd name="connsiteY2" fmla="*/ 78357 h 144529"/>
                  <a:gd name="connsiteX3" fmla="*/ 17349 w 100605"/>
                  <a:gd name="connsiteY3" fmla="*/ 73324 h 144529"/>
                  <a:gd name="connsiteX4" fmla="*/ 16952 w 100605"/>
                  <a:gd name="connsiteY4" fmla="*/ 73324 h 144529"/>
                  <a:gd name="connsiteX5" fmla="*/ 16952 w 100605"/>
                  <a:gd name="connsiteY5" fmla="*/ 144486 h 144529"/>
                  <a:gd name="connsiteX6" fmla="*/ 0 w 100605"/>
                  <a:gd name="connsiteY6" fmla="*/ 144486 h 144529"/>
                  <a:gd name="connsiteX7" fmla="*/ 0 w 100605"/>
                  <a:gd name="connsiteY7" fmla="*/ 0 h 144529"/>
                  <a:gd name="connsiteX8" fmla="*/ 16952 w 100605"/>
                  <a:gd name="connsiteY8" fmla="*/ 0 h 144529"/>
                  <a:gd name="connsiteX9" fmla="*/ 16952 w 100605"/>
                  <a:gd name="connsiteY9" fmla="*/ 67939 h 144529"/>
                  <a:gd name="connsiteX10" fmla="*/ 17349 w 100605"/>
                  <a:gd name="connsiteY10" fmla="*/ 67939 h 144529"/>
                  <a:gd name="connsiteX11" fmla="*/ 21189 w 100605"/>
                  <a:gd name="connsiteY11" fmla="*/ 62994 h 144529"/>
                  <a:gd name="connsiteX12" fmla="*/ 75223 w 100605"/>
                  <a:gd name="connsiteY12" fmla="*/ 0 h 144529"/>
                  <a:gd name="connsiteX13" fmla="*/ 96279 w 100605"/>
                  <a:gd name="connsiteY13" fmla="*/ 0 h 144529"/>
                  <a:gd name="connsiteX14" fmla="*/ 34300 w 100605"/>
                  <a:gd name="connsiteY14" fmla="*/ 69351 h 144529"/>
                  <a:gd name="connsiteX15" fmla="*/ 100606 w 100605"/>
                  <a:gd name="connsiteY15" fmla="*/ 144530 h 14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605" h="144529">
                    <a:moveTo>
                      <a:pt x="100606" y="144442"/>
                    </a:moveTo>
                    <a:lnTo>
                      <a:pt x="77032" y="144442"/>
                    </a:lnTo>
                    <a:lnTo>
                      <a:pt x="21189" y="78357"/>
                    </a:lnTo>
                    <a:cubicBezTo>
                      <a:pt x="19115" y="75885"/>
                      <a:pt x="17834" y="74207"/>
                      <a:pt x="17349" y="73324"/>
                    </a:cubicBezTo>
                    <a:lnTo>
                      <a:pt x="16952" y="73324"/>
                    </a:lnTo>
                    <a:lnTo>
                      <a:pt x="16952" y="144486"/>
                    </a:lnTo>
                    <a:lnTo>
                      <a:pt x="0" y="144486"/>
                    </a:lnTo>
                    <a:lnTo>
                      <a:pt x="0" y="0"/>
                    </a:lnTo>
                    <a:lnTo>
                      <a:pt x="16952" y="0"/>
                    </a:lnTo>
                    <a:lnTo>
                      <a:pt x="16952" y="67939"/>
                    </a:lnTo>
                    <a:lnTo>
                      <a:pt x="17349" y="67939"/>
                    </a:lnTo>
                    <a:cubicBezTo>
                      <a:pt x="18276" y="66482"/>
                      <a:pt x="19556" y="64804"/>
                      <a:pt x="21189" y="62994"/>
                    </a:cubicBezTo>
                    <a:lnTo>
                      <a:pt x="75223" y="0"/>
                    </a:lnTo>
                    <a:lnTo>
                      <a:pt x="96279" y="0"/>
                    </a:lnTo>
                    <a:lnTo>
                      <a:pt x="34300" y="69351"/>
                    </a:lnTo>
                    <a:lnTo>
                      <a:pt x="100606" y="144530"/>
                    </a:lnTo>
                    <a:close/>
                  </a:path>
                </a:pathLst>
              </a:custGeom>
              <a:solidFill>
                <a:srgbClr val="FFFFFF"/>
              </a:solidFill>
              <a:ln w="4396" cap="flat">
                <a:noFill/>
                <a:prstDash val="solid"/>
                <a:miter/>
              </a:ln>
            </p:spPr>
            <p:txBody>
              <a:bodyPr rtlCol="0" anchor="ctr"/>
              <a:lstStyle/>
              <a:p>
                <a:endParaRPr lang="fr-FR"/>
              </a:p>
            </p:txBody>
          </p:sp>
        </p:grpSp>
        <p:grpSp>
          <p:nvGrpSpPr>
            <p:cNvPr id="23" name="Graphique 11">
              <a:extLst>
                <a:ext uri="{FF2B5EF4-FFF2-40B4-BE49-F238E27FC236}">
                  <a16:creationId xmlns:a16="http://schemas.microsoft.com/office/drawing/2014/main" id="{475E5A07-3EF1-402E-8CE8-DC6F495E967A}"/>
                </a:ext>
              </a:extLst>
            </p:cNvPr>
            <p:cNvGrpSpPr/>
            <p:nvPr/>
          </p:nvGrpSpPr>
          <p:grpSpPr>
            <a:xfrm>
              <a:off x="10677604" y="171450"/>
              <a:ext cx="970283" cy="869959"/>
              <a:chOff x="10677604" y="171450"/>
              <a:chExt cx="970283" cy="869959"/>
            </a:xfrm>
            <a:solidFill>
              <a:srgbClr val="FFFFFF"/>
            </a:solidFill>
          </p:grpSpPr>
          <p:sp>
            <p:nvSpPr>
              <p:cNvPr id="24" name="Forme libre : forme 23">
                <a:extLst>
                  <a:ext uri="{FF2B5EF4-FFF2-40B4-BE49-F238E27FC236}">
                    <a16:creationId xmlns:a16="http://schemas.microsoft.com/office/drawing/2014/main" id="{FB0CBBB4-F6D0-45C2-9885-A2E89FE9F5DE}"/>
                  </a:ext>
                </a:extLst>
              </p:cNvPr>
              <p:cNvSpPr/>
              <p:nvPr/>
            </p:nvSpPr>
            <p:spPr>
              <a:xfrm>
                <a:off x="11027221" y="171450"/>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solidFill>
                <a:srgbClr val="FFFFFF"/>
              </a:solidFill>
              <a:ln w="4396" cap="flat">
                <a:noFill/>
                <a:prstDash val="solid"/>
                <a:miter/>
              </a:ln>
            </p:spPr>
            <p:txBody>
              <a:bodyPr rtlCol="0" anchor="ctr"/>
              <a:lstStyle/>
              <a:p>
                <a:endParaRPr lang="fr-FR"/>
              </a:p>
            </p:txBody>
          </p:sp>
          <p:sp>
            <p:nvSpPr>
              <p:cNvPr id="25" name="Forme libre : forme 24">
                <a:extLst>
                  <a:ext uri="{FF2B5EF4-FFF2-40B4-BE49-F238E27FC236}">
                    <a16:creationId xmlns:a16="http://schemas.microsoft.com/office/drawing/2014/main" id="{979507A6-D979-45FA-8B96-EE8D22D24234}"/>
                  </a:ext>
                </a:extLst>
              </p:cNvPr>
              <p:cNvSpPr/>
              <p:nvPr/>
            </p:nvSpPr>
            <p:spPr>
              <a:xfrm>
                <a:off x="10677604" y="229985"/>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solidFill>
                <a:srgbClr val="FFFFFF"/>
              </a:solidFill>
              <a:ln w="4396" cap="flat">
                <a:noFill/>
                <a:prstDash val="solid"/>
                <a:miter/>
              </a:ln>
            </p:spPr>
            <p:txBody>
              <a:bodyPr rtlCol="0" anchor="ctr"/>
              <a:lstStyle/>
              <a:p>
                <a:endParaRPr lang="fr-FR"/>
              </a:p>
            </p:txBody>
          </p:sp>
        </p:grpSp>
        <p:grpSp>
          <p:nvGrpSpPr>
            <p:cNvPr id="26" name="Graphique 11">
              <a:extLst>
                <a:ext uri="{FF2B5EF4-FFF2-40B4-BE49-F238E27FC236}">
                  <a16:creationId xmlns:a16="http://schemas.microsoft.com/office/drawing/2014/main" id="{3964772E-5F59-4F11-A263-3AB623D23506}"/>
                </a:ext>
              </a:extLst>
            </p:cNvPr>
            <p:cNvGrpSpPr/>
            <p:nvPr/>
          </p:nvGrpSpPr>
          <p:grpSpPr>
            <a:xfrm>
              <a:off x="10562334" y="1376423"/>
              <a:ext cx="1202986" cy="86567"/>
              <a:chOff x="10562334" y="1376423"/>
              <a:chExt cx="1202986" cy="86567"/>
            </a:xfrm>
            <a:solidFill>
              <a:srgbClr val="FFFFFF"/>
            </a:solidFill>
          </p:grpSpPr>
          <p:sp>
            <p:nvSpPr>
              <p:cNvPr id="27" name="Forme libre : forme 26">
                <a:extLst>
                  <a:ext uri="{FF2B5EF4-FFF2-40B4-BE49-F238E27FC236}">
                    <a16:creationId xmlns:a16="http://schemas.microsoft.com/office/drawing/2014/main" id="{86F2AC36-B3E5-491E-A0DB-4BF90514C0DA}"/>
                  </a:ext>
                </a:extLst>
              </p:cNvPr>
              <p:cNvSpPr/>
              <p:nvPr/>
            </p:nvSpPr>
            <p:spPr>
              <a:xfrm>
                <a:off x="10562334" y="1379867"/>
                <a:ext cx="14567" cy="64230"/>
              </a:xfrm>
              <a:custGeom>
                <a:avLst/>
                <a:gdLst>
                  <a:gd name="connsiteX0" fmla="*/ 14568 w 14567"/>
                  <a:gd name="connsiteY0" fmla="*/ 0 h 64230"/>
                  <a:gd name="connsiteX1" fmla="*/ 14568 w 14567"/>
                  <a:gd name="connsiteY1" fmla="*/ 64231 h 64230"/>
                  <a:gd name="connsiteX2" fmla="*/ 0 w 14567"/>
                  <a:gd name="connsiteY2" fmla="*/ 64231 h 64230"/>
                  <a:gd name="connsiteX3" fmla="*/ 0 w 14567"/>
                  <a:gd name="connsiteY3" fmla="*/ 0 h 64230"/>
                  <a:gd name="connsiteX4" fmla="*/ 14568 w 14567"/>
                  <a:gd name="connsiteY4" fmla="*/ 0 h 6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7" h="64230">
                    <a:moveTo>
                      <a:pt x="14568" y="0"/>
                    </a:moveTo>
                    <a:lnTo>
                      <a:pt x="14568" y="64231"/>
                    </a:lnTo>
                    <a:lnTo>
                      <a:pt x="0" y="64231"/>
                    </a:lnTo>
                    <a:lnTo>
                      <a:pt x="0" y="0"/>
                    </a:lnTo>
                    <a:lnTo>
                      <a:pt x="14568" y="0"/>
                    </a:lnTo>
                    <a:close/>
                  </a:path>
                </a:pathLst>
              </a:custGeom>
              <a:solidFill>
                <a:srgbClr val="FFFFFF"/>
              </a:solidFill>
              <a:ln w="4396" cap="flat">
                <a:noFill/>
                <a:prstDash val="solid"/>
                <a:miter/>
              </a:ln>
            </p:spPr>
            <p:txBody>
              <a:bodyPr rtlCol="0" anchor="ctr"/>
              <a:lstStyle/>
              <a:p>
                <a:endParaRPr lang="fr-FR"/>
              </a:p>
            </p:txBody>
          </p:sp>
          <p:sp>
            <p:nvSpPr>
              <p:cNvPr id="28" name="Forme libre : forme 27">
                <a:extLst>
                  <a:ext uri="{FF2B5EF4-FFF2-40B4-BE49-F238E27FC236}">
                    <a16:creationId xmlns:a16="http://schemas.microsoft.com/office/drawing/2014/main" id="{59066904-FD6E-433E-86E9-91256873537A}"/>
                  </a:ext>
                </a:extLst>
              </p:cNvPr>
              <p:cNvSpPr/>
              <p:nvPr/>
            </p:nvSpPr>
            <p:spPr>
              <a:xfrm>
                <a:off x="10604536" y="1384105"/>
                <a:ext cx="30768" cy="60919"/>
              </a:xfrm>
              <a:custGeom>
                <a:avLst/>
                <a:gdLst>
                  <a:gd name="connsiteX0" fmla="*/ 20395 w 30768"/>
                  <a:gd name="connsiteY0" fmla="*/ 44 h 60919"/>
                  <a:gd name="connsiteX1" fmla="*/ 20395 w 30768"/>
                  <a:gd name="connsiteY1" fmla="*/ 13376 h 60919"/>
                  <a:gd name="connsiteX2" fmla="*/ 30769 w 30768"/>
                  <a:gd name="connsiteY2" fmla="*/ 13376 h 60919"/>
                  <a:gd name="connsiteX3" fmla="*/ 30769 w 30768"/>
                  <a:gd name="connsiteY3" fmla="*/ 24059 h 60919"/>
                  <a:gd name="connsiteX4" fmla="*/ 20395 w 30768"/>
                  <a:gd name="connsiteY4" fmla="*/ 24059 h 60919"/>
                  <a:gd name="connsiteX5" fmla="*/ 20395 w 30768"/>
                  <a:gd name="connsiteY5" fmla="*/ 40922 h 60919"/>
                  <a:gd name="connsiteX6" fmla="*/ 26134 w 30768"/>
                  <a:gd name="connsiteY6" fmla="*/ 49133 h 60919"/>
                  <a:gd name="connsiteX7" fmla="*/ 30416 w 30768"/>
                  <a:gd name="connsiteY7" fmla="*/ 48736 h 60919"/>
                  <a:gd name="connsiteX8" fmla="*/ 30504 w 30768"/>
                  <a:gd name="connsiteY8" fmla="*/ 59684 h 60919"/>
                  <a:gd name="connsiteX9" fmla="*/ 21057 w 30768"/>
                  <a:gd name="connsiteY9" fmla="*/ 60920 h 60919"/>
                  <a:gd name="connsiteX10" fmla="*/ 10197 w 30768"/>
                  <a:gd name="connsiteY10" fmla="*/ 56902 h 60919"/>
                  <a:gd name="connsiteX11" fmla="*/ 6180 w 30768"/>
                  <a:gd name="connsiteY11" fmla="*/ 43085 h 60919"/>
                  <a:gd name="connsiteX12" fmla="*/ 6180 w 30768"/>
                  <a:gd name="connsiteY12" fmla="*/ 24015 h 60919"/>
                  <a:gd name="connsiteX13" fmla="*/ 0 w 30768"/>
                  <a:gd name="connsiteY13" fmla="*/ 24015 h 60919"/>
                  <a:gd name="connsiteX14" fmla="*/ 0 w 30768"/>
                  <a:gd name="connsiteY14" fmla="*/ 13332 h 60919"/>
                  <a:gd name="connsiteX15" fmla="*/ 6180 w 30768"/>
                  <a:gd name="connsiteY15" fmla="*/ 13332 h 60919"/>
                  <a:gd name="connsiteX16" fmla="*/ 6180 w 30768"/>
                  <a:gd name="connsiteY16" fmla="*/ 3222 h 60919"/>
                  <a:gd name="connsiteX17" fmla="*/ 20395 w 30768"/>
                  <a:gd name="connsiteY17" fmla="*/ 0 h 6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68" h="60919">
                    <a:moveTo>
                      <a:pt x="20395" y="44"/>
                    </a:moveTo>
                    <a:lnTo>
                      <a:pt x="20395" y="13376"/>
                    </a:lnTo>
                    <a:lnTo>
                      <a:pt x="30769" y="13376"/>
                    </a:lnTo>
                    <a:lnTo>
                      <a:pt x="30769" y="24059"/>
                    </a:lnTo>
                    <a:lnTo>
                      <a:pt x="20395" y="24059"/>
                    </a:lnTo>
                    <a:lnTo>
                      <a:pt x="20395" y="40922"/>
                    </a:lnTo>
                    <a:cubicBezTo>
                      <a:pt x="20395" y="46528"/>
                      <a:pt x="21719" y="49133"/>
                      <a:pt x="26134" y="49133"/>
                    </a:cubicBezTo>
                    <a:cubicBezTo>
                      <a:pt x="27944" y="49133"/>
                      <a:pt x="29356" y="48956"/>
                      <a:pt x="30416" y="48736"/>
                    </a:cubicBezTo>
                    <a:lnTo>
                      <a:pt x="30504" y="59684"/>
                    </a:lnTo>
                    <a:cubicBezTo>
                      <a:pt x="28606" y="60434"/>
                      <a:pt x="25162" y="60920"/>
                      <a:pt x="21057" y="60920"/>
                    </a:cubicBezTo>
                    <a:cubicBezTo>
                      <a:pt x="16378" y="60920"/>
                      <a:pt x="12493" y="59286"/>
                      <a:pt x="10197" y="56902"/>
                    </a:cubicBezTo>
                    <a:cubicBezTo>
                      <a:pt x="7549" y="54121"/>
                      <a:pt x="6180" y="49663"/>
                      <a:pt x="6180" y="43085"/>
                    </a:cubicBezTo>
                    <a:lnTo>
                      <a:pt x="6180" y="24015"/>
                    </a:lnTo>
                    <a:lnTo>
                      <a:pt x="0" y="24015"/>
                    </a:lnTo>
                    <a:lnTo>
                      <a:pt x="0" y="13332"/>
                    </a:lnTo>
                    <a:lnTo>
                      <a:pt x="6180" y="13332"/>
                    </a:lnTo>
                    <a:lnTo>
                      <a:pt x="6180" y="3222"/>
                    </a:lnTo>
                    <a:lnTo>
                      <a:pt x="20395" y="0"/>
                    </a:lnTo>
                    <a:close/>
                  </a:path>
                </a:pathLst>
              </a:custGeom>
              <a:solidFill>
                <a:srgbClr val="FFFFFF"/>
              </a:solidFill>
              <a:ln w="4396" cap="flat">
                <a:noFill/>
                <a:prstDash val="solid"/>
                <a:miter/>
              </a:ln>
            </p:spPr>
            <p:txBody>
              <a:bodyPr rtlCol="0" anchor="ctr"/>
              <a:lstStyle/>
              <a:p>
                <a:endParaRPr lang="fr-FR"/>
              </a:p>
            </p:txBody>
          </p:sp>
          <p:sp>
            <p:nvSpPr>
              <p:cNvPr id="29" name="Forme libre : forme 28">
                <a:extLst>
                  <a:ext uri="{FF2B5EF4-FFF2-40B4-BE49-F238E27FC236}">
                    <a16:creationId xmlns:a16="http://schemas.microsoft.com/office/drawing/2014/main" id="{CC4BCED6-F553-44C7-83B9-468CFB10C2FB}"/>
                  </a:ext>
                </a:extLst>
              </p:cNvPr>
              <p:cNvSpPr/>
              <p:nvPr/>
            </p:nvSpPr>
            <p:spPr>
              <a:xfrm>
                <a:off x="10660467" y="1378807"/>
                <a:ext cx="20218" cy="26575"/>
              </a:xfrm>
              <a:custGeom>
                <a:avLst/>
                <a:gdLst>
                  <a:gd name="connsiteX0" fmla="*/ 20218 w 20218"/>
                  <a:gd name="connsiteY0" fmla="*/ 0 h 26575"/>
                  <a:gd name="connsiteX1" fmla="*/ 8785 w 20218"/>
                  <a:gd name="connsiteY1" fmla="*/ 25825 h 26575"/>
                  <a:gd name="connsiteX2" fmla="*/ 0 w 20218"/>
                  <a:gd name="connsiteY2" fmla="*/ 26575 h 26575"/>
                  <a:gd name="connsiteX3" fmla="*/ 6578 w 20218"/>
                  <a:gd name="connsiteY3" fmla="*/ 839 h 26575"/>
                  <a:gd name="connsiteX4" fmla="*/ 20218 w 20218"/>
                  <a:gd name="connsiteY4" fmla="*/ 0 h 2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8" h="26575">
                    <a:moveTo>
                      <a:pt x="20218" y="0"/>
                    </a:moveTo>
                    <a:cubicBezTo>
                      <a:pt x="17261" y="9359"/>
                      <a:pt x="13067" y="18673"/>
                      <a:pt x="8785" y="25825"/>
                    </a:cubicBezTo>
                    <a:lnTo>
                      <a:pt x="0" y="26575"/>
                    </a:lnTo>
                    <a:cubicBezTo>
                      <a:pt x="2869" y="18497"/>
                      <a:pt x="5342" y="9226"/>
                      <a:pt x="6578" y="839"/>
                    </a:cubicBezTo>
                    <a:lnTo>
                      <a:pt x="20218" y="0"/>
                    </a:lnTo>
                    <a:close/>
                  </a:path>
                </a:pathLst>
              </a:custGeom>
              <a:solidFill>
                <a:srgbClr val="FFFFFF"/>
              </a:solidFill>
              <a:ln w="4396" cap="flat">
                <a:noFill/>
                <a:prstDash val="solid"/>
                <a:miter/>
              </a:ln>
            </p:spPr>
            <p:txBody>
              <a:bodyPr rtlCol="0" anchor="ctr"/>
              <a:lstStyle/>
              <a:p>
                <a:endParaRPr lang="fr-FR"/>
              </a:p>
            </p:txBody>
          </p:sp>
          <p:sp>
            <p:nvSpPr>
              <p:cNvPr id="30" name="Forme libre : forme 29">
                <a:extLst>
                  <a:ext uri="{FF2B5EF4-FFF2-40B4-BE49-F238E27FC236}">
                    <a16:creationId xmlns:a16="http://schemas.microsoft.com/office/drawing/2014/main" id="{5129CC48-BC48-48A3-BE4A-146FE1EAD694}"/>
                  </a:ext>
                </a:extLst>
              </p:cNvPr>
              <p:cNvSpPr/>
              <p:nvPr/>
            </p:nvSpPr>
            <p:spPr>
              <a:xfrm>
                <a:off x="10696224" y="1396465"/>
                <a:ext cx="35271" cy="48603"/>
              </a:xfrm>
              <a:custGeom>
                <a:avLst/>
                <a:gdLst>
                  <a:gd name="connsiteX0" fmla="*/ 2516 w 35271"/>
                  <a:gd name="connsiteY0" fmla="*/ 34963 h 48603"/>
                  <a:gd name="connsiteX1" fmla="*/ 15009 w 35271"/>
                  <a:gd name="connsiteY1" fmla="*/ 38494 h 48603"/>
                  <a:gd name="connsiteX2" fmla="*/ 21189 w 35271"/>
                  <a:gd name="connsiteY2" fmla="*/ 34609 h 48603"/>
                  <a:gd name="connsiteX3" fmla="*/ 14347 w 35271"/>
                  <a:gd name="connsiteY3" fmla="*/ 29268 h 48603"/>
                  <a:gd name="connsiteX4" fmla="*/ 1104 w 35271"/>
                  <a:gd name="connsiteY4" fmla="*/ 15274 h 48603"/>
                  <a:gd name="connsiteX5" fmla="*/ 20086 w 35271"/>
                  <a:gd name="connsiteY5" fmla="*/ 0 h 48603"/>
                  <a:gd name="connsiteX6" fmla="*/ 33241 w 35271"/>
                  <a:gd name="connsiteY6" fmla="*/ 2649 h 48603"/>
                  <a:gd name="connsiteX7" fmla="*/ 30681 w 35271"/>
                  <a:gd name="connsiteY7" fmla="*/ 12670 h 48603"/>
                  <a:gd name="connsiteX8" fmla="*/ 20571 w 35271"/>
                  <a:gd name="connsiteY8" fmla="*/ 10021 h 48603"/>
                  <a:gd name="connsiteX9" fmla="*/ 15053 w 35271"/>
                  <a:gd name="connsiteY9" fmla="*/ 13817 h 48603"/>
                  <a:gd name="connsiteX10" fmla="*/ 22602 w 35271"/>
                  <a:gd name="connsiteY10" fmla="*/ 19159 h 48603"/>
                  <a:gd name="connsiteX11" fmla="*/ 35272 w 35271"/>
                  <a:gd name="connsiteY11" fmla="*/ 33550 h 48603"/>
                  <a:gd name="connsiteX12" fmla="*/ 15053 w 35271"/>
                  <a:gd name="connsiteY12" fmla="*/ 48603 h 48603"/>
                  <a:gd name="connsiteX13" fmla="*/ 0 w 35271"/>
                  <a:gd name="connsiteY13" fmla="*/ 45381 h 48603"/>
                  <a:gd name="connsiteX14" fmla="*/ 2560 w 35271"/>
                  <a:gd name="connsiteY14" fmla="*/ 35007 h 4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71" h="48603">
                    <a:moveTo>
                      <a:pt x="2516" y="34963"/>
                    </a:moveTo>
                    <a:cubicBezTo>
                      <a:pt x="5165" y="36596"/>
                      <a:pt x="10727" y="38494"/>
                      <a:pt x="15009" y="38494"/>
                    </a:cubicBezTo>
                    <a:cubicBezTo>
                      <a:pt x="19291" y="38494"/>
                      <a:pt x="21189" y="36993"/>
                      <a:pt x="21189" y="34609"/>
                    </a:cubicBezTo>
                    <a:cubicBezTo>
                      <a:pt x="21189" y="32226"/>
                      <a:pt x="19777" y="31078"/>
                      <a:pt x="14347" y="29268"/>
                    </a:cubicBezTo>
                    <a:cubicBezTo>
                      <a:pt x="4723" y="26045"/>
                      <a:pt x="1015" y="20792"/>
                      <a:pt x="1104" y="15274"/>
                    </a:cubicBezTo>
                    <a:cubicBezTo>
                      <a:pt x="1104" y="6622"/>
                      <a:pt x="8520" y="0"/>
                      <a:pt x="20086" y="0"/>
                    </a:cubicBezTo>
                    <a:cubicBezTo>
                      <a:pt x="25516" y="0"/>
                      <a:pt x="30372" y="1236"/>
                      <a:pt x="33241" y="2649"/>
                    </a:cubicBezTo>
                    <a:lnTo>
                      <a:pt x="30681" y="12670"/>
                    </a:lnTo>
                    <a:cubicBezTo>
                      <a:pt x="28562" y="11522"/>
                      <a:pt x="24589" y="10021"/>
                      <a:pt x="20571" y="10021"/>
                    </a:cubicBezTo>
                    <a:cubicBezTo>
                      <a:pt x="17040" y="10021"/>
                      <a:pt x="15053" y="11433"/>
                      <a:pt x="15053" y="13817"/>
                    </a:cubicBezTo>
                    <a:cubicBezTo>
                      <a:pt x="15053" y="16025"/>
                      <a:pt x="16863" y="17172"/>
                      <a:pt x="22602" y="19159"/>
                    </a:cubicBezTo>
                    <a:cubicBezTo>
                      <a:pt x="31475" y="22205"/>
                      <a:pt x="35183" y="26707"/>
                      <a:pt x="35272" y="33550"/>
                    </a:cubicBezTo>
                    <a:cubicBezTo>
                      <a:pt x="35272" y="42202"/>
                      <a:pt x="28429" y="48603"/>
                      <a:pt x="15053" y="48603"/>
                    </a:cubicBezTo>
                    <a:cubicBezTo>
                      <a:pt x="8961" y="48603"/>
                      <a:pt x="3532" y="47279"/>
                      <a:pt x="0" y="45381"/>
                    </a:cubicBezTo>
                    <a:lnTo>
                      <a:pt x="2560" y="35007"/>
                    </a:lnTo>
                    <a:close/>
                  </a:path>
                </a:pathLst>
              </a:custGeom>
              <a:solidFill>
                <a:srgbClr val="FFFFFF"/>
              </a:solidFill>
              <a:ln w="4396" cap="flat">
                <a:noFill/>
                <a:prstDash val="solid"/>
                <a:miter/>
              </a:ln>
            </p:spPr>
            <p:txBody>
              <a:bodyPr rtlCol="0" anchor="ctr"/>
              <a:lstStyle/>
              <a:p>
                <a:endParaRPr lang="fr-FR"/>
              </a:p>
            </p:txBody>
          </p:sp>
          <p:sp>
            <p:nvSpPr>
              <p:cNvPr id="31" name="Forme libre : forme 30">
                <a:extLst>
                  <a:ext uri="{FF2B5EF4-FFF2-40B4-BE49-F238E27FC236}">
                    <a16:creationId xmlns:a16="http://schemas.microsoft.com/office/drawing/2014/main" id="{F3956055-0B67-4FBA-99C7-ADB6A12F6186}"/>
                  </a:ext>
                </a:extLst>
              </p:cNvPr>
              <p:cNvSpPr/>
              <p:nvPr/>
            </p:nvSpPr>
            <p:spPr>
              <a:xfrm>
                <a:off x="10794579" y="1396421"/>
                <a:ext cx="42599" cy="48735"/>
              </a:xfrm>
              <a:custGeom>
                <a:avLst/>
                <a:gdLst>
                  <a:gd name="connsiteX0" fmla="*/ 29489 w 42599"/>
                  <a:gd name="connsiteY0" fmla="*/ 47676 h 48735"/>
                  <a:gd name="connsiteX1" fmla="*/ 28650 w 42599"/>
                  <a:gd name="connsiteY1" fmla="*/ 42997 h 48735"/>
                  <a:gd name="connsiteX2" fmla="*/ 28385 w 42599"/>
                  <a:gd name="connsiteY2" fmla="*/ 42997 h 48735"/>
                  <a:gd name="connsiteX3" fmla="*/ 15053 w 42599"/>
                  <a:gd name="connsiteY3" fmla="*/ 48736 h 48735"/>
                  <a:gd name="connsiteX4" fmla="*/ 0 w 42599"/>
                  <a:gd name="connsiteY4" fmla="*/ 34433 h 48735"/>
                  <a:gd name="connsiteX5" fmla="*/ 27370 w 42599"/>
                  <a:gd name="connsiteY5" fmla="*/ 16598 h 48735"/>
                  <a:gd name="connsiteX6" fmla="*/ 27370 w 42599"/>
                  <a:gd name="connsiteY6" fmla="*/ 15936 h 48735"/>
                  <a:gd name="connsiteX7" fmla="*/ 18894 w 42599"/>
                  <a:gd name="connsiteY7" fmla="*/ 9933 h 48735"/>
                  <a:gd name="connsiteX8" fmla="*/ 6004 w 42599"/>
                  <a:gd name="connsiteY8" fmla="*/ 13464 h 48735"/>
                  <a:gd name="connsiteX9" fmla="*/ 3355 w 42599"/>
                  <a:gd name="connsiteY9" fmla="*/ 4106 h 48735"/>
                  <a:gd name="connsiteX10" fmla="*/ 21454 w 42599"/>
                  <a:gd name="connsiteY10" fmla="*/ 0 h 48735"/>
                  <a:gd name="connsiteX11" fmla="*/ 41937 w 42599"/>
                  <a:gd name="connsiteY11" fmla="*/ 20130 h 48735"/>
                  <a:gd name="connsiteX12" fmla="*/ 41937 w 42599"/>
                  <a:gd name="connsiteY12" fmla="*/ 36331 h 48735"/>
                  <a:gd name="connsiteX13" fmla="*/ 42600 w 42599"/>
                  <a:gd name="connsiteY13" fmla="*/ 47676 h 48735"/>
                  <a:gd name="connsiteX14" fmla="*/ 29533 w 42599"/>
                  <a:gd name="connsiteY14" fmla="*/ 47676 h 48735"/>
                  <a:gd name="connsiteX15" fmla="*/ 27767 w 42599"/>
                  <a:gd name="connsiteY15" fmla="*/ 25648 h 48735"/>
                  <a:gd name="connsiteX16" fmla="*/ 14215 w 42599"/>
                  <a:gd name="connsiteY16" fmla="*/ 32976 h 48735"/>
                  <a:gd name="connsiteX17" fmla="*/ 19909 w 42599"/>
                  <a:gd name="connsiteY17" fmla="*/ 38494 h 48735"/>
                  <a:gd name="connsiteX18" fmla="*/ 27458 w 42599"/>
                  <a:gd name="connsiteY18" fmla="*/ 33153 h 48735"/>
                  <a:gd name="connsiteX19" fmla="*/ 27723 w 42599"/>
                  <a:gd name="connsiteY19" fmla="*/ 30681 h 48735"/>
                  <a:gd name="connsiteX20" fmla="*/ 27723 w 42599"/>
                  <a:gd name="connsiteY20" fmla="*/ 25648 h 4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599" h="48735">
                    <a:moveTo>
                      <a:pt x="29489" y="47676"/>
                    </a:moveTo>
                    <a:lnTo>
                      <a:pt x="28650" y="42997"/>
                    </a:lnTo>
                    <a:lnTo>
                      <a:pt x="28385" y="42997"/>
                    </a:lnTo>
                    <a:cubicBezTo>
                      <a:pt x="25339" y="46705"/>
                      <a:pt x="20571" y="48736"/>
                      <a:pt x="15053" y="48736"/>
                    </a:cubicBezTo>
                    <a:cubicBezTo>
                      <a:pt x="5606" y="48736"/>
                      <a:pt x="0" y="41893"/>
                      <a:pt x="0" y="34433"/>
                    </a:cubicBezTo>
                    <a:cubicBezTo>
                      <a:pt x="0" y="22337"/>
                      <a:pt x="10860" y="16510"/>
                      <a:pt x="27370" y="16598"/>
                    </a:cubicBezTo>
                    <a:lnTo>
                      <a:pt x="27370" y="15936"/>
                    </a:lnTo>
                    <a:cubicBezTo>
                      <a:pt x="27370" y="13464"/>
                      <a:pt x="26045" y="9933"/>
                      <a:pt x="18894" y="9933"/>
                    </a:cubicBezTo>
                    <a:cubicBezTo>
                      <a:pt x="14126" y="9933"/>
                      <a:pt x="9094" y="11566"/>
                      <a:pt x="6004" y="13464"/>
                    </a:cubicBezTo>
                    <a:lnTo>
                      <a:pt x="3355" y="4106"/>
                    </a:lnTo>
                    <a:cubicBezTo>
                      <a:pt x="6578" y="2296"/>
                      <a:pt x="12979" y="0"/>
                      <a:pt x="21454" y="0"/>
                    </a:cubicBezTo>
                    <a:cubicBezTo>
                      <a:pt x="36993" y="0"/>
                      <a:pt x="41937" y="9138"/>
                      <a:pt x="41937" y="20130"/>
                    </a:cubicBezTo>
                    <a:lnTo>
                      <a:pt x="41937" y="36331"/>
                    </a:lnTo>
                    <a:cubicBezTo>
                      <a:pt x="41937" y="40790"/>
                      <a:pt x="42114" y="45116"/>
                      <a:pt x="42600" y="47676"/>
                    </a:cubicBezTo>
                    <a:lnTo>
                      <a:pt x="29533" y="47676"/>
                    </a:lnTo>
                    <a:close/>
                    <a:moveTo>
                      <a:pt x="27767" y="25648"/>
                    </a:moveTo>
                    <a:cubicBezTo>
                      <a:pt x="20130" y="25560"/>
                      <a:pt x="14215" y="27370"/>
                      <a:pt x="14215" y="32976"/>
                    </a:cubicBezTo>
                    <a:cubicBezTo>
                      <a:pt x="14215" y="36684"/>
                      <a:pt x="16687" y="38494"/>
                      <a:pt x="19909" y="38494"/>
                    </a:cubicBezTo>
                    <a:cubicBezTo>
                      <a:pt x="23529" y="38494"/>
                      <a:pt x="26487" y="36110"/>
                      <a:pt x="27458" y="33153"/>
                    </a:cubicBezTo>
                    <a:cubicBezTo>
                      <a:pt x="27635" y="32402"/>
                      <a:pt x="27723" y="31519"/>
                      <a:pt x="27723" y="30681"/>
                    </a:cubicBezTo>
                    <a:lnTo>
                      <a:pt x="27723" y="25648"/>
                    </a:lnTo>
                    <a:close/>
                  </a:path>
                </a:pathLst>
              </a:custGeom>
              <a:solidFill>
                <a:srgbClr val="FFFFFF"/>
              </a:solidFill>
              <a:ln w="4396" cap="flat">
                <a:noFill/>
                <a:prstDash val="solid"/>
                <a:miter/>
              </a:ln>
            </p:spPr>
            <p:txBody>
              <a:bodyPr rtlCol="0" anchor="ctr"/>
              <a:lstStyle/>
              <a:p>
                <a:endParaRPr lang="fr-FR"/>
              </a:p>
            </p:txBody>
          </p:sp>
          <p:sp>
            <p:nvSpPr>
              <p:cNvPr id="32" name="Forme libre : forme 31">
                <a:extLst>
                  <a:ext uri="{FF2B5EF4-FFF2-40B4-BE49-F238E27FC236}">
                    <a16:creationId xmlns:a16="http://schemas.microsoft.com/office/drawing/2014/main" id="{A5FF2F54-0736-4317-84D4-76F3EBE6FA21}"/>
                  </a:ext>
                </a:extLst>
              </p:cNvPr>
              <p:cNvSpPr/>
              <p:nvPr/>
            </p:nvSpPr>
            <p:spPr>
              <a:xfrm>
                <a:off x="10866932" y="1376423"/>
                <a:ext cx="14479" cy="67673"/>
              </a:xfrm>
              <a:custGeom>
                <a:avLst/>
                <a:gdLst>
                  <a:gd name="connsiteX0" fmla="*/ 0 w 14479"/>
                  <a:gd name="connsiteY0" fmla="*/ 0 h 67673"/>
                  <a:gd name="connsiteX1" fmla="*/ 14479 w 14479"/>
                  <a:gd name="connsiteY1" fmla="*/ 0 h 67673"/>
                  <a:gd name="connsiteX2" fmla="*/ 14479 w 14479"/>
                  <a:gd name="connsiteY2" fmla="*/ 67674 h 67673"/>
                  <a:gd name="connsiteX3" fmla="*/ 0 w 14479"/>
                  <a:gd name="connsiteY3" fmla="*/ 67674 h 67673"/>
                  <a:gd name="connsiteX4" fmla="*/ 0 w 14479"/>
                  <a:gd name="connsiteY4" fmla="*/ 0 h 6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9" h="67673">
                    <a:moveTo>
                      <a:pt x="0" y="0"/>
                    </a:moveTo>
                    <a:lnTo>
                      <a:pt x="14479" y="0"/>
                    </a:lnTo>
                    <a:lnTo>
                      <a:pt x="14479" y="67674"/>
                    </a:lnTo>
                    <a:lnTo>
                      <a:pt x="0" y="67674"/>
                    </a:lnTo>
                    <a:lnTo>
                      <a:pt x="0" y="0"/>
                    </a:lnTo>
                    <a:close/>
                  </a:path>
                </a:pathLst>
              </a:custGeom>
              <a:solidFill>
                <a:srgbClr val="FFFFFF"/>
              </a:solidFill>
              <a:ln w="4396" cap="flat">
                <a:noFill/>
                <a:prstDash val="solid"/>
                <a:miter/>
              </a:ln>
            </p:spPr>
            <p:txBody>
              <a:bodyPr rtlCol="0" anchor="ctr"/>
              <a:lstStyle/>
              <a:p>
                <a:endParaRPr lang="fr-FR"/>
              </a:p>
            </p:txBody>
          </p:sp>
          <p:sp>
            <p:nvSpPr>
              <p:cNvPr id="33" name="Forme libre : forme 32">
                <a:extLst>
                  <a:ext uri="{FF2B5EF4-FFF2-40B4-BE49-F238E27FC236}">
                    <a16:creationId xmlns:a16="http://schemas.microsoft.com/office/drawing/2014/main" id="{D1E0A0D0-E201-401C-B5B2-069784DAC577}"/>
                  </a:ext>
                </a:extLst>
              </p:cNvPr>
              <p:cNvSpPr/>
              <p:nvPr/>
            </p:nvSpPr>
            <p:spPr>
              <a:xfrm>
                <a:off x="10912224" y="1376423"/>
                <a:ext cx="14479" cy="67673"/>
              </a:xfrm>
              <a:custGeom>
                <a:avLst/>
                <a:gdLst>
                  <a:gd name="connsiteX0" fmla="*/ 0 w 14479"/>
                  <a:gd name="connsiteY0" fmla="*/ 0 h 67673"/>
                  <a:gd name="connsiteX1" fmla="*/ 14479 w 14479"/>
                  <a:gd name="connsiteY1" fmla="*/ 0 h 67673"/>
                  <a:gd name="connsiteX2" fmla="*/ 14479 w 14479"/>
                  <a:gd name="connsiteY2" fmla="*/ 67674 h 67673"/>
                  <a:gd name="connsiteX3" fmla="*/ 0 w 14479"/>
                  <a:gd name="connsiteY3" fmla="*/ 67674 h 67673"/>
                  <a:gd name="connsiteX4" fmla="*/ 0 w 14479"/>
                  <a:gd name="connsiteY4" fmla="*/ 0 h 6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9" h="67673">
                    <a:moveTo>
                      <a:pt x="0" y="0"/>
                    </a:moveTo>
                    <a:lnTo>
                      <a:pt x="14479" y="0"/>
                    </a:lnTo>
                    <a:lnTo>
                      <a:pt x="14479" y="67674"/>
                    </a:lnTo>
                    <a:lnTo>
                      <a:pt x="0" y="67674"/>
                    </a:lnTo>
                    <a:lnTo>
                      <a:pt x="0" y="0"/>
                    </a:lnTo>
                    <a:close/>
                  </a:path>
                </a:pathLst>
              </a:custGeom>
              <a:solidFill>
                <a:srgbClr val="FFFFFF"/>
              </a:solidFill>
              <a:ln w="4396" cap="flat">
                <a:noFill/>
                <a:prstDash val="solid"/>
                <a:miter/>
              </a:ln>
            </p:spPr>
            <p:txBody>
              <a:bodyPr rtlCol="0" anchor="ctr"/>
              <a:lstStyle/>
              <a:p>
                <a:endParaRPr lang="fr-FR"/>
              </a:p>
            </p:txBody>
          </p:sp>
          <p:sp>
            <p:nvSpPr>
              <p:cNvPr id="34" name="Forme libre : forme 33">
                <a:extLst>
                  <a:ext uri="{FF2B5EF4-FFF2-40B4-BE49-F238E27FC236}">
                    <a16:creationId xmlns:a16="http://schemas.microsoft.com/office/drawing/2014/main" id="{40FD426F-12F0-4BD9-B972-38696620FAA0}"/>
                  </a:ext>
                </a:extLst>
              </p:cNvPr>
              <p:cNvSpPr/>
              <p:nvPr/>
            </p:nvSpPr>
            <p:spPr>
              <a:xfrm>
                <a:off x="10992788" y="1396421"/>
                <a:ext cx="42599" cy="48735"/>
              </a:xfrm>
              <a:custGeom>
                <a:avLst/>
                <a:gdLst>
                  <a:gd name="connsiteX0" fmla="*/ 29489 w 42599"/>
                  <a:gd name="connsiteY0" fmla="*/ 47676 h 48735"/>
                  <a:gd name="connsiteX1" fmla="*/ 28650 w 42599"/>
                  <a:gd name="connsiteY1" fmla="*/ 42997 h 48735"/>
                  <a:gd name="connsiteX2" fmla="*/ 28385 w 42599"/>
                  <a:gd name="connsiteY2" fmla="*/ 42997 h 48735"/>
                  <a:gd name="connsiteX3" fmla="*/ 15053 w 42599"/>
                  <a:gd name="connsiteY3" fmla="*/ 48736 h 48735"/>
                  <a:gd name="connsiteX4" fmla="*/ 0 w 42599"/>
                  <a:gd name="connsiteY4" fmla="*/ 34433 h 48735"/>
                  <a:gd name="connsiteX5" fmla="*/ 27370 w 42599"/>
                  <a:gd name="connsiteY5" fmla="*/ 16598 h 48735"/>
                  <a:gd name="connsiteX6" fmla="*/ 27370 w 42599"/>
                  <a:gd name="connsiteY6" fmla="*/ 15936 h 48735"/>
                  <a:gd name="connsiteX7" fmla="*/ 18894 w 42599"/>
                  <a:gd name="connsiteY7" fmla="*/ 9933 h 48735"/>
                  <a:gd name="connsiteX8" fmla="*/ 6004 w 42599"/>
                  <a:gd name="connsiteY8" fmla="*/ 13464 h 48735"/>
                  <a:gd name="connsiteX9" fmla="*/ 3355 w 42599"/>
                  <a:gd name="connsiteY9" fmla="*/ 4106 h 48735"/>
                  <a:gd name="connsiteX10" fmla="*/ 21454 w 42599"/>
                  <a:gd name="connsiteY10" fmla="*/ 0 h 48735"/>
                  <a:gd name="connsiteX11" fmla="*/ 41937 w 42599"/>
                  <a:gd name="connsiteY11" fmla="*/ 20130 h 48735"/>
                  <a:gd name="connsiteX12" fmla="*/ 41937 w 42599"/>
                  <a:gd name="connsiteY12" fmla="*/ 36331 h 48735"/>
                  <a:gd name="connsiteX13" fmla="*/ 42600 w 42599"/>
                  <a:gd name="connsiteY13" fmla="*/ 47676 h 48735"/>
                  <a:gd name="connsiteX14" fmla="*/ 29533 w 42599"/>
                  <a:gd name="connsiteY14" fmla="*/ 47676 h 48735"/>
                  <a:gd name="connsiteX15" fmla="*/ 27767 w 42599"/>
                  <a:gd name="connsiteY15" fmla="*/ 25648 h 48735"/>
                  <a:gd name="connsiteX16" fmla="*/ 14215 w 42599"/>
                  <a:gd name="connsiteY16" fmla="*/ 32976 h 48735"/>
                  <a:gd name="connsiteX17" fmla="*/ 19909 w 42599"/>
                  <a:gd name="connsiteY17" fmla="*/ 38494 h 48735"/>
                  <a:gd name="connsiteX18" fmla="*/ 27458 w 42599"/>
                  <a:gd name="connsiteY18" fmla="*/ 33153 h 48735"/>
                  <a:gd name="connsiteX19" fmla="*/ 27723 w 42599"/>
                  <a:gd name="connsiteY19" fmla="*/ 30681 h 48735"/>
                  <a:gd name="connsiteX20" fmla="*/ 27723 w 42599"/>
                  <a:gd name="connsiteY20" fmla="*/ 25648 h 4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599" h="48735">
                    <a:moveTo>
                      <a:pt x="29489" y="47676"/>
                    </a:moveTo>
                    <a:lnTo>
                      <a:pt x="28650" y="42997"/>
                    </a:lnTo>
                    <a:lnTo>
                      <a:pt x="28385" y="42997"/>
                    </a:lnTo>
                    <a:cubicBezTo>
                      <a:pt x="25339" y="46705"/>
                      <a:pt x="20571" y="48736"/>
                      <a:pt x="15053" y="48736"/>
                    </a:cubicBezTo>
                    <a:cubicBezTo>
                      <a:pt x="5606" y="48736"/>
                      <a:pt x="0" y="41893"/>
                      <a:pt x="0" y="34433"/>
                    </a:cubicBezTo>
                    <a:cubicBezTo>
                      <a:pt x="0" y="22337"/>
                      <a:pt x="10860" y="16510"/>
                      <a:pt x="27370" y="16598"/>
                    </a:cubicBezTo>
                    <a:lnTo>
                      <a:pt x="27370" y="15936"/>
                    </a:lnTo>
                    <a:cubicBezTo>
                      <a:pt x="27370" y="13464"/>
                      <a:pt x="26045" y="9933"/>
                      <a:pt x="18894" y="9933"/>
                    </a:cubicBezTo>
                    <a:cubicBezTo>
                      <a:pt x="14126" y="9933"/>
                      <a:pt x="9094" y="11566"/>
                      <a:pt x="6004" y="13464"/>
                    </a:cubicBezTo>
                    <a:lnTo>
                      <a:pt x="3355" y="4106"/>
                    </a:lnTo>
                    <a:cubicBezTo>
                      <a:pt x="6578" y="2296"/>
                      <a:pt x="12979" y="0"/>
                      <a:pt x="21454" y="0"/>
                    </a:cubicBezTo>
                    <a:cubicBezTo>
                      <a:pt x="36993" y="0"/>
                      <a:pt x="41937" y="9138"/>
                      <a:pt x="41937" y="20130"/>
                    </a:cubicBezTo>
                    <a:lnTo>
                      <a:pt x="41937" y="36331"/>
                    </a:lnTo>
                    <a:cubicBezTo>
                      <a:pt x="41937" y="40790"/>
                      <a:pt x="42114" y="45116"/>
                      <a:pt x="42600" y="47676"/>
                    </a:cubicBezTo>
                    <a:lnTo>
                      <a:pt x="29533" y="47676"/>
                    </a:lnTo>
                    <a:close/>
                    <a:moveTo>
                      <a:pt x="27767" y="25648"/>
                    </a:moveTo>
                    <a:cubicBezTo>
                      <a:pt x="20130" y="25560"/>
                      <a:pt x="14215" y="27370"/>
                      <a:pt x="14215" y="32976"/>
                    </a:cubicBezTo>
                    <a:cubicBezTo>
                      <a:pt x="14215" y="36684"/>
                      <a:pt x="16687" y="38494"/>
                      <a:pt x="19909" y="38494"/>
                    </a:cubicBezTo>
                    <a:cubicBezTo>
                      <a:pt x="23529" y="38494"/>
                      <a:pt x="26487" y="36110"/>
                      <a:pt x="27458" y="33153"/>
                    </a:cubicBezTo>
                    <a:cubicBezTo>
                      <a:pt x="27635" y="32402"/>
                      <a:pt x="27723" y="31519"/>
                      <a:pt x="27723" y="30681"/>
                    </a:cubicBezTo>
                    <a:lnTo>
                      <a:pt x="27723" y="25648"/>
                    </a:lnTo>
                    <a:close/>
                  </a:path>
                </a:pathLst>
              </a:custGeom>
              <a:solidFill>
                <a:srgbClr val="FFFFFF"/>
              </a:solidFill>
              <a:ln w="4396" cap="flat">
                <a:noFill/>
                <a:prstDash val="solid"/>
                <a:miter/>
              </a:ln>
            </p:spPr>
            <p:txBody>
              <a:bodyPr rtlCol="0" anchor="ctr"/>
              <a:lstStyle/>
              <a:p>
                <a:endParaRPr lang="fr-FR"/>
              </a:p>
            </p:txBody>
          </p:sp>
          <p:sp>
            <p:nvSpPr>
              <p:cNvPr id="35" name="Forme libre : forme 34">
                <a:extLst>
                  <a:ext uri="{FF2B5EF4-FFF2-40B4-BE49-F238E27FC236}">
                    <a16:creationId xmlns:a16="http://schemas.microsoft.com/office/drawing/2014/main" id="{C74E3D8A-7CAB-46BC-8881-F97A89596277}"/>
                  </a:ext>
                </a:extLst>
              </p:cNvPr>
              <p:cNvSpPr/>
              <p:nvPr/>
            </p:nvSpPr>
            <p:spPr>
              <a:xfrm>
                <a:off x="11064788" y="1376423"/>
                <a:ext cx="48427" cy="68689"/>
              </a:xfrm>
              <a:custGeom>
                <a:avLst/>
                <a:gdLst>
                  <a:gd name="connsiteX0" fmla="*/ 0 w 48427"/>
                  <a:gd name="connsiteY0" fmla="*/ 67674 h 68689"/>
                  <a:gd name="connsiteX1" fmla="*/ 397 w 48427"/>
                  <a:gd name="connsiteY1" fmla="*/ 53768 h 68689"/>
                  <a:gd name="connsiteX2" fmla="*/ 397 w 48427"/>
                  <a:gd name="connsiteY2" fmla="*/ 0 h 68689"/>
                  <a:gd name="connsiteX3" fmla="*/ 14877 w 48427"/>
                  <a:gd name="connsiteY3" fmla="*/ 0 h 68689"/>
                  <a:gd name="connsiteX4" fmla="*/ 14877 w 48427"/>
                  <a:gd name="connsiteY4" fmla="*/ 26575 h 68689"/>
                  <a:gd name="connsiteX5" fmla="*/ 15053 w 48427"/>
                  <a:gd name="connsiteY5" fmla="*/ 26575 h 68689"/>
                  <a:gd name="connsiteX6" fmla="*/ 29180 w 48427"/>
                  <a:gd name="connsiteY6" fmla="*/ 19998 h 68689"/>
                  <a:gd name="connsiteX7" fmla="*/ 48427 w 48427"/>
                  <a:gd name="connsiteY7" fmla="*/ 43527 h 68689"/>
                  <a:gd name="connsiteX8" fmla="*/ 27061 w 48427"/>
                  <a:gd name="connsiteY8" fmla="*/ 68689 h 68689"/>
                  <a:gd name="connsiteX9" fmla="*/ 13067 w 48427"/>
                  <a:gd name="connsiteY9" fmla="*/ 61140 h 68689"/>
                  <a:gd name="connsiteX10" fmla="*/ 12890 w 48427"/>
                  <a:gd name="connsiteY10" fmla="*/ 61140 h 68689"/>
                  <a:gd name="connsiteX11" fmla="*/ 12316 w 48427"/>
                  <a:gd name="connsiteY11" fmla="*/ 67630 h 68689"/>
                  <a:gd name="connsiteX12" fmla="*/ 0 w 48427"/>
                  <a:gd name="connsiteY12" fmla="*/ 67630 h 68689"/>
                  <a:gd name="connsiteX13" fmla="*/ 14877 w 48427"/>
                  <a:gd name="connsiteY13" fmla="*/ 47853 h 68689"/>
                  <a:gd name="connsiteX14" fmla="*/ 15186 w 48427"/>
                  <a:gd name="connsiteY14" fmla="*/ 50413 h 68689"/>
                  <a:gd name="connsiteX15" fmla="*/ 23662 w 48427"/>
                  <a:gd name="connsiteY15" fmla="*/ 57256 h 68689"/>
                  <a:gd name="connsiteX16" fmla="*/ 33682 w 48427"/>
                  <a:gd name="connsiteY16" fmla="*/ 44101 h 68689"/>
                  <a:gd name="connsiteX17" fmla="*/ 23662 w 48427"/>
                  <a:gd name="connsiteY17" fmla="*/ 31122 h 68689"/>
                  <a:gd name="connsiteX18" fmla="*/ 15186 w 48427"/>
                  <a:gd name="connsiteY18" fmla="*/ 38274 h 68689"/>
                  <a:gd name="connsiteX19" fmla="*/ 14877 w 48427"/>
                  <a:gd name="connsiteY19" fmla="*/ 40922 h 68689"/>
                  <a:gd name="connsiteX20" fmla="*/ 14877 w 48427"/>
                  <a:gd name="connsiteY20" fmla="*/ 47765 h 6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427" h="68689">
                    <a:moveTo>
                      <a:pt x="0" y="67674"/>
                    </a:moveTo>
                    <a:cubicBezTo>
                      <a:pt x="177" y="64628"/>
                      <a:pt x="397" y="59021"/>
                      <a:pt x="397" y="53768"/>
                    </a:cubicBezTo>
                    <a:lnTo>
                      <a:pt x="397" y="0"/>
                    </a:lnTo>
                    <a:lnTo>
                      <a:pt x="14877" y="0"/>
                    </a:lnTo>
                    <a:lnTo>
                      <a:pt x="14877" y="26575"/>
                    </a:lnTo>
                    <a:lnTo>
                      <a:pt x="15053" y="26575"/>
                    </a:lnTo>
                    <a:cubicBezTo>
                      <a:pt x="17834" y="22558"/>
                      <a:pt x="22690" y="19998"/>
                      <a:pt x="29180" y="19998"/>
                    </a:cubicBezTo>
                    <a:cubicBezTo>
                      <a:pt x="40348" y="19998"/>
                      <a:pt x="48515" y="29224"/>
                      <a:pt x="48427" y="43527"/>
                    </a:cubicBezTo>
                    <a:cubicBezTo>
                      <a:pt x="48427" y="60302"/>
                      <a:pt x="37744" y="68689"/>
                      <a:pt x="27061" y="68689"/>
                    </a:cubicBezTo>
                    <a:cubicBezTo>
                      <a:pt x="21631" y="68689"/>
                      <a:pt x="16378" y="66703"/>
                      <a:pt x="13067" y="61140"/>
                    </a:cubicBezTo>
                    <a:lnTo>
                      <a:pt x="12890" y="61140"/>
                    </a:lnTo>
                    <a:lnTo>
                      <a:pt x="12316" y="67630"/>
                    </a:lnTo>
                    <a:lnTo>
                      <a:pt x="0" y="67630"/>
                    </a:lnTo>
                    <a:close/>
                    <a:moveTo>
                      <a:pt x="14877" y="47853"/>
                    </a:moveTo>
                    <a:cubicBezTo>
                      <a:pt x="14877" y="48824"/>
                      <a:pt x="14965" y="49663"/>
                      <a:pt x="15186" y="50413"/>
                    </a:cubicBezTo>
                    <a:cubicBezTo>
                      <a:pt x="16157" y="54298"/>
                      <a:pt x="19468" y="57256"/>
                      <a:pt x="23662" y="57256"/>
                    </a:cubicBezTo>
                    <a:cubicBezTo>
                      <a:pt x="29842" y="57256"/>
                      <a:pt x="33682" y="52488"/>
                      <a:pt x="33682" y="44101"/>
                    </a:cubicBezTo>
                    <a:cubicBezTo>
                      <a:pt x="33682" y="36861"/>
                      <a:pt x="30460" y="31122"/>
                      <a:pt x="23662" y="31122"/>
                    </a:cubicBezTo>
                    <a:cubicBezTo>
                      <a:pt x="19777" y="31122"/>
                      <a:pt x="16113" y="34080"/>
                      <a:pt x="15186" y="38274"/>
                    </a:cubicBezTo>
                    <a:cubicBezTo>
                      <a:pt x="15009" y="39112"/>
                      <a:pt x="14877" y="39995"/>
                      <a:pt x="14877" y="40922"/>
                    </a:cubicBezTo>
                    <a:lnTo>
                      <a:pt x="14877" y="47765"/>
                    </a:lnTo>
                    <a:close/>
                  </a:path>
                </a:pathLst>
              </a:custGeom>
              <a:solidFill>
                <a:srgbClr val="FFFFFF"/>
              </a:solidFill>
              <a:ln w="4396" cap="flat">
                <a:noFill/>
                <a:prstDash val="solid"/>
                <a:miter/>
              </a:ln>
            </p:spPr>
            <p:txBody>
              <a:bodyPr rtlCol="0" anchor="ctr"/>
              <a:lstStyle/>
              <a:p>
                <a:endParaRPr lang="fr-FR"/>
              </a:p>
            </p:txBody>
          </p:sp>
          <p:sp>
            <p:nvSpPr>
              <p:cNvPr id="36" name="Forme libre : forme 35">
                <a:extLst>
                  <a:ext uri="{FF2B5EF4-FFF2-40B4-BE49-F238E27FC236}">
                    <a16:creationId xmlns:a16="http://schemas.microsoft.com/office/drawing/2014/main" id="{625C187D-044F-415A-A4EE-845A0C70D664}"/>
                  </a:ext>
                </a:extLst>
              </p:cNvPr>
              <p:cNvSpPr/>
              <p:nvPr/>
            </p:nvSpPr>
            <p:spPr>
              <a:xfrm>
                <a:off x="11138863" y="1396465"/>
                <a:ext cx="48691" cy="48691"/>
              </a:xfrm>
              <a:custGeom>
                <a:avLst/>
                <a:gdLst>
                  <a:gd name="connsiteX0" fmla="*/ 48692 w 48691"/>
                  <a:gd name="connsiteY0" fmla="*/ 23794 h 48691"/>
                  <a:gd name="connsiteX1" fmla="*/ 24103 w 48691"/>
                  <a:gd name="connsiteY1" fmla="*/ 48692 h 48691"/>
                  <a:gd name="connsiteX2" fmla="*/ 0 w 48691"/>
                  <a:gd name="connsiteY2" fmla="*/ 24677 h 48691"/>
                  <a:gd name="connsiteX3" fmla="*/ 24853 w 48691"/>
                  <a:gd name="connsiteY3" fmla="*/ 0 h 48691"/>
                  <a:gd name="connsiteX4" fmla="*/ 48692 w 48691"/>
                  <a:gd name="connsiteY4" fmla="*/ 23838 h 48691"/>
                  <a:gd name="connsiteX5" fmla="*/ 14965 w 48691"/>
                  <a:gd name="connsiteY5" fmla="*/ 24280 h 48691"/>
                  <a:gd name="connsiteX6" fmla="*/ 24500 w 48691"/>
                  <a:gd name="connsiteY6" fmla="*/ 38274 h 48691"/>
                  <a:gd name="connsiteX7" fmla="*/ 33727 w 48691"/>
                  <a:gd name="connsiteY7" fmla="*/ 24280 h 48691"/>
                  <a:gd name="connsiteX8" fmla="*/ 24500 w 48691"/>
                  <a:gd name="connsiteY8" fmla="*/ 10286 h 48691"/>
                  <a:gd name="connsiteX9" fmla="*/ 14965 w 48691"/>
                  <a:gd name="connsiteY9" fmla="*/ 24280 h 4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91" h="48691">
                    <a:moveTo>
                      <a:pt x="48692" y="23794"/>
                    </a:moveTo>
                    <a:cubicBezTo>
                      <a:pt x="48692" y="40878"/>
                      <a:pt x="36596" y="48692"/>
                      <a:pt x="24103" y="48692"/>
                    </a:cubicBezTo>
                    <a:cubicBezTo>
                      <a:pt x="10462" y="48692"/>
                      <a:pt x="0" y="39730"/>
                      <a:pt x="0" y="24677"/>
                    </a:cubicBezTo>
                    <a:cubicBezTo>
                      <a:pt x="0" y="9624"/>
                      <a:pt x="9933" y="0"/>
                      <a:pt x="24853" y="0"/>
                    </a:cubicBezTo>
                    <a:cubicBezTo>
                      <a:pt x="39774" y="0"/>
                      <a:pt x="48692" y="9800"/>
                      <a:pt x="48692" y="23838"/>
                    </a:cubicBezTo>
                    <a:close/>
                    <a:moveTo>
                      <a:pt x="14965" y="24280"/>
                    </a:moveTo>
                    <a:cubicBezTo>
                      <a:pt x="14965" y="32270"/>
                      <a:pt x="18320" y="38274"/>
                      <a:pt x="24500" y="38274"/>
                    </a:cubicBezTo>
                    <a:cubicBezTo>
                      <a:pt x="30107" y="38274"/>
                      <a:pt x="33727" y="32667"/>
                      <a:pt x="33727" y="24280"/>
                    </a:cubicBezTo>
                    <a:cubicBezTo>
                      <a:pt x="33727" y="17305"/>
                      <a:pt x="31078" y="10286"/>
                      <a:pt x="24500" y="10286"/>
                    </a:cubicBezTo>
                    <a:cubicBezTo>
                      <a:pt x="17525" y="10286"/>
                      <a:pt x="14965" y="17437"/>
                      <a:pt x="14965" y="24280"/>
                    </a:cubicBezTo>
                    <a:close/>
                  </a:path>
                </a:pathLst>
              </a:custGeom>
              <a:solidFill>
                <a:srgbClr val="FFFFFF"/>
              </a:solidFill>
              <a:ln w="4396" cap="flat">
                <a:noFill/>
                <a:prstDash val="solid"/>
                <a:miter/>
              </a:ln>
            </p:spPr>
            <p:txBody>
              <a:bodyPr rtlCol="0" anchor="ctr"/>
              <a:lstStyle/>
              <a:p>
                <a:endParaRPr lang="fr-FR"/>
              </a:p>
            </p:txBody>
          </p:sp>
          <p:sp>
            <p:nvSpPr>
              <p:cNvPr id="37" name="Forme libre : forme 36">
                <a:extLst>
                  <a:ext uri="{FF2B5EF4-FFF2-40B4-BE49-F238E27FC236}">
                    <a16:creationId xmlns:a16="http://schemas.microsoft.com/office/drawing/2014/main" id="{83BA9338-B12E-45A2-9811-F383EF4D0C7F}"/>
                  </a:ext>
                </a:extLst>
              </p:cNvPr>
              <p:cNvSpPr/>
              <p:nvPr/>
            </p:nvSpPr>
            <p:spPr>
              <a:xfrm>
                <a:off x="11215454" y="1397481"/>
                <a:ext cx="44453" cy="47676"/>
              </a:xfrm>
              <a:custGeom>
                <a:avLst/>
                <a:gdLst>
                  <a:gd name="connsiteX0" fmla="*/ 44056 w 44453"/>
                  <a:gd name="connsiteY0" fmla="*/ 31652 h 47676"/>
                  <a:gd name="connsiteX1" fmla="*/ 44454 w 44453"/>
                  <a:gd name="connsiteY1" fmla="*/ 46617 h 47676"/>
                  <a:gd name="connsiteX2" fmla="*/ 31872 w 44453"/>
                  <a:gd name="connsiteY2" fmla="*/ 46617 h 47676"/>
                  <a:gd name="connsiteX3" fmla="*/ 31210 w 44453"/>
                  <a:gd name="connsiteY3" fmla="*/ 40039 h 47676"/>
                  <a:gd name="connsiteX4" fmla="*/ 30945 w 44453"/>
                  <a:gd name="connsiteY4" fmla="*/ 40039 h 47676"/>
                  <a:gd name="connsiteX5" fmla="*/ 16378 w 44453"/>
                  <a:gd name="connsiteY5" fmla="*/ 47676 h 47676"/>
                  <a:gd name="connsiteX6" fmla="*/ 0 w 44453"/>
                  <a:gd name="connsiteY6" fmla="*/ 27370 h 47676"/>
                  <a:gd name="connsiteX7" fmla="*/ 0 w 44453"/>
                  <a:gd name="connsiteY7" fmla="*/ 0 h 47676"/>
                  <a:gd name="connsiteX8" fmla="*/ 14568 w 44453"/>
                  <a:gd name="connsiteY8" fmla="*/ 0 h 47676"/>
                  <a:gd name="connsiteX9" fmla="*/ 14568 w 44453"/>
                  <a:gd name="connsiteY9" fmla="*/ 25074 h 47676"/>
                  <a:gd name="connsiteX10" fmla="*/ 21807 w 44453"/>
                  <a:gd name="connsiteY10" fmla="*/ 35934 h 47676"/>
                  <a:gd name="connsiteX11" fmla="*/ 29047 w 44453"/>
                  <a:gd name="connsiteY11" fmla="*/ 30901 h 47676"/>
                  <a:gd name="connsiteX12" fmla="*/ 29533 w 44453"/>
                  <a:gd name="connsiteY12" fmla="*/ 27767 h 47676"/>
                  <a:gd name="connsiteX13" fmla="*/ 29533 w 44453"/>
                  <a:gd name="connsiteY13" fmla="*/ 44 h 47676"/>
                  <a:gd name="connsiteX14" fmla="*/ 44101 w 44453"/>
                  <a:gd name="connsiteY14" fmla="*/ 44 h 47676"/>
                  <a:gd name="connsiteX15" fmla="*/ 44101 w 44453"/>
                  <a:gd name="connsiteY15" fmla="*/ 31696 h 4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53" h="47676">
                    <a:moveTo>
                      <a:pt x="44056" y="31652"/>
                    </a:moveTo>
                    <a:cubicBezTo>
                      <a:pt x="44056" y="37744"/>
                      <a:pt x="44233" y="42688"/>
                      <a:pt x="44454" y="46617"/>
                    </a:cubicBezTo>
                    <a:lnTo>
                      <a:pt x="31872" y="46617"/>
                    </a:lnTo>
                    <a:lnTo>
                      <a:pt x="31210" y="40039"/>
                    </a:lnTo>
                    <a:lnTo>
                      <a:pt x="30945" y="40039"/>
                    </a:lnTo>
                    <a:cubicBezTo>
                      <a:pt x="29136" y="42909"/>
                      <a:pt x="24765" y="47676"/>
                      <a:pt x="16378" y="47676"/>
                    </a:cubicBezTo>
                    <a:cubicBezTo>
                      <a:pt x="6931" y="47676"/>
                      <a:pt x="0" y="41761"/>
                      <a:pt x="0" y="27370"/>
                    </a:cubicBezTo>
                    <a:lnTo>
                      <a:pt x="0" y="0"/>
                    </a:lnTo>
                    <a:lnTo>
                      <a:pt x="14568" y="0"/>
                    </a:lnTo>
                    <a:lnTo>
                      <a:pt x="14568" y="25074"/>
                    </a:lnTo>
                    <a:cubicBezTo>
                      <a:pt x="14568" y="31828"/>
                      <a:pt x="16775" y="35934"/>
                      <a:pt x="21807" y="35934"/>
                    </a:cubicBezTo>
                    <a:cubicBezTo>
                      <a:pt x="25825" y="35934"/>
                      <a:pt x="28120" y="33153"/>
                      <a:pt x="29047" y="30901"/>
                    </a:cubicBezTo>
                    <a:cubicBezTo>
                      <a:pt x="29445" y="30063"/>
                      <a:pt x="29533" y="28915"/>
                      <a:pt x="29533" y="27767"/>
                    </a:cubicBezTo>
                    <a:lnTo>
                      <a:pt x="29533" y="44"/>
                    </a:lnTo>
                    <a:lnTo>
                      <a:pt x="44101" y="44"/>
                    </a:lnTo>
                    <a:lnTo>
                      <a:pt x="44101" y="31696"/>
                    </a:lnTo>
                    <a:close/>
                  </a:path>
                </a:pathLst>
              </a:custGeom>
              <a:solidFill>
                <a:srgbClr val="FFFFFF"/>
              </a:solidFill>
              <a:ln w="4396" cap="flat">
                <a:noFill/>
                <a:prstDash val="solid"/>
                <a:miter/>
              </a:ln>
            </p:spPr>
            <p:txBody>
              <a:bodyPr rtlCol="0" anchor="ctr"/>
              <a:lstStyle/>
              <a:p>
                <a:endParaRPr lang="fr-FR"/>
              </a:p>
            </p:txBody>
          </p:sp>
          <p:sp>
            <p:nvSpPr>
              <p:cNvPr id="38" name="Forme libre : forme 37">
                <a:extLst>
                  <a:ext uri="{FF2B5EF4-FFF2-40B4-BE49-F238E27FC236}">
                    <a16:creationId xmlns:a16="http://schemas.microsoft.com/office/drawing/2014/main" id="{6508B215-FA7E-4E7B-8E57-7E6899A36CEE}"/>
                  </a:ext>
                </a:extLst>
              </p:cNvPr>
              <p:cNvSpPr/>
              <p:nvPr/>
            </p:nvSpPr>
            <p:spPr>
              <a:xfrm>
                <a:off x="11285997" y="1384105"/>
                <a:ext cx="30768" cy="60919"/>
              </a:xfrm>
              <a:custGeom>
                <a:avLst/>
                <a:gdLst>
                  <a:gd name="connsiteX0" fmla="*/ 20395 w 30768"/>
                  <a:gd name="connsiteY0" fmla="*/ 44 h 60919"/>
                  <a:gd name="connsiteX1" fmla="*/ 20395 w 30768"/>
                  <a:gd name="connsiteY1" fmla="*/ 13376 h 60919"/>
                  <a:gd name="connsiteX2" fmla="*/ 30769 w 30768"/>
                  <a:gd name="connsiteY2" fmla="*/ 13376 h 60919"/>
                  <a:gd name="connsiteX3" fmla="*/ 30769 w 30768"/>
                  <a:gd name="connsiteY3" fmla="*/ 24059 h 60919"/>
                  <a:gd name="connsiteX4" fmla="*/ 20395 w 30768"/>
                  <a:gd name="connsiteY4" fmla="*/ 24059 h 60919"/>
                  <a:gd name="connsiteX5" fmla="*/ 20395 w 30768"/>
                  <a:gd name="connsiteY5" fmla="*/ 40922 h 60919"/>
                  <a:gd name="connsiteX6" fmla="*/ 26134 w 30768"/>
                  <a:gd name="connsiteY6" fmla="*/ 49133 h 60919"/>
                  <a:gd name="connsiteX7" fmla="*/ 30416 w 30768"/>
                  <a:gd name="connsiteY7" fmla="*/ 48736 h 60919"/>
                  <a:gd name="connsiteX8" fmla="*/ 30504 w 30768"/>
                  <a:gd name="connsiteY8" fmla="*/ 59684 h 60919"/>
                  <a:gd name="connsiteX9" fmla="*/ 21057 w 30768"/>
                  <a:gd name="connsiteY9" fmla="*/ 60920 h 60919"/>
                  <a:gd name="connsiteX10" fmla="*/ 10197 w 30768"/>
                  <a:gd name="connsiteY10" fmla="*/ 56902 h 60919"/>
                  <a:gd name="connsiteX11" fmla="*/ 6180 w 30768"/>
                  <a:gd name="connsiteY11" fmla="*/ 43085 h 60919"/>
                  <a:gd name="connsiteX12" fmla="*/ 6180 w 30768"/>
                  <a:gd name="connsiteY12" fmla="*/ 24015 h 60919"/>
                  <a:gd name="connsiteX13" fmla="*/ 0 w 30768"/>
                  <a:gd name="connsiteY13" fmla="*/ 24015 h 60919"/>
                  <a:gd name="connsiteX14" fmla="*/ 0 w 30768"/>
                  <a:gd name="connsiteY14" fmla="*/ 13332 h 60919"/>
                  <a:gd name="connsiteX15" fmla="*/ 6180 w 30768"/>
                  <a:gd name="connsiteY15" fmla="*/ 13332 h 60919"/>
                  <a:gd name="connsiteX16" fmla="*/ 6180 w 30768"/>
                  <a:gd name="connsiteY16" fmla="*/ 3222 h 60919"/>
                  <a:gd name="connsiteX17" fmla="*/ 20395 w 30768"/>
                  <a:gd name="connsiteY17" fmla="*/ 0 h 6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68" h="60919">
                    <a:moveTo>
                      <a:pt x="20395" y="44"/>
                    </a:moveTo>
                    <a:lnTo>
                      <a:pt x="20395" y="13376"/>
                    </a:lnTo>
                    <a:lnTo>
                      <a:pt x="30769" y="13376"/>
                    </a:lnTo>
                    <a:lnTo>
                      <a:pt x="30769" y="24059"/>
                    </a:lnTo>
                    <a:lnTo>
                      <a:pt x="20395" y="24059"/>
                    </a:lnTo>
                    <a:lnTo>
                      <a:pt x="20395" y="40922"/>
                    </a:lnTo>
                    <a:cubicBezTo>
                      <a:pt x="20395" y="46528"/>
                      <a:pt x="21719" y="49133"/>
                      <a:pt x="26134" y="49133"/>
                    </a:cubicBezTo>
                    <a:cubicBezTo>
                      <a:pt x="27944" y="49133"/>
                      <a:pt x="29356" y="48956"/>
                      <a:pt x="30416" y="48736"/>
                    </a:cubicBezTo>
                    <a:lnTo>
                      <a:pt x="30504" y="59684"/>
                    </a:lnTo>
                    <a:cubicBezTo>
                      <a:pt x="28606" y="60434"/>
                      <a:pt x="25163" y="60920"/>
                      <a:pt x="21057" y="60920"/>
                    </a:cubicBezTo>
                    <a:cubicBezTo>
                      <a:pt x="16378" y="60920"/>
                      <a:pt x="12493" y="59286"/>
                      <a:pt x="10197" y="56902"/>
                    </a:cubicBezTo>
                    <a:cubicBezTo>
                      <a:pt x="7549" y="54121"/>
                      <a:pt x="6180" y="49663"/>
                      <a:pt x="6180" y="43085"/>
                    </a:cubicBezTo>
                    <a:lnTo>
                      <a:pt x="6180" y="24015"/>
                    </a:lnTo>
                    <a:lnTo>
                      <a:pt x="0" y="24015"/>
                    </a:lnTo>
                    <a:lnTo>
                      <a:pt x="0" y="13332"/>
                    </a:lnTo>
                    <a:lnTo>
                      <a:pt x="6180" y="13332"/>
                    </a:lnTo>
                    <a:lnTo>
                      <a:pt x="6180" y="3222"/>
                    </a:lnTo>
                    <a:lnTo>
                      <a:pt x="20395" y="0"/>
                    </a:lnTo>
                    <a:close/>
                  </a:path>
                </a:pathLst>
              </a:custGeom>
              <a:solidFill>
                <a:srgbClr val="FFFFFF"/>
              </a:solidFill>
              <a:ln w="4396" cap="flat">
                <a:noFill/>
                <a:prstDash val="solid"/>
                <a:miter/>
              </a:ln>
            </p:spPr>
            <p:txBody>
              <a:bodyPr rtlCol="0" anchor="ctr"/>
              <a:lstStyle/>
              <a:p>
                <a:endParaRPr lang="fr-FR"/>
              </a:p>
            </p:txBody>
          </p:sp>
          <p:sp>
            <p:nvSpPr>
              <p:cNvPr id="39" name="Forme libre : forme 38">
                <a:extLst>
                  <a:ext uri="{FF2B5EF4-FFF2-40B4-BE49-F238E27FC236}">
                    <a16:creationId xmlns:a16="http://schemas.microsoft.com/office/drawing/2014/main" id="{FBFA94A6-B827-43E3-B5C8-B0A01C44DD0D}"/>
                  </a:ext>
                </a:extLst>
              </p:cNvPr>
              <p:cNvSpPr/>
              <p:nvPr/>
            </p:nvSpPr>
            <p:spPr>
              <a:xfrm>
                <a:off x="11382145" y="1396421"/>
                <a:ext cx="48294" cy="66570"/>
              </a:xfrm>
              <a:custGeom>
                <a:avLst/>
                <a:gdLst>
                  <a:gd name="connsiteX0" fmla="*/ 397 w 48294"/>
                  <a:gd name="connsiteY0" fmla="*/ 16687 h 66570"/>
                  <a:gd name="connsiteX1" fmla="*/ 0 w 48294"/>
                  <a:gd name="connsiteY1" fmla="*/ 1060 h 66570"/>
                  <a:gd name="connsiteX2" fmla="*/ 12581 w 48294"/>
                  <a:gd name="connsiteY2" fmla="*/ 1060 h 66570"/>
                  <a:gd name="connsiteX3" fmla="*/ 13243 w 48294"/>
                  <a:gd name="connsiteY3" fmla="*/ 7549 h 66570"/>
                  <a:gd name="connsiteX4" fmla="*/ 13420 w 48294"/>
                  <a:gd name="connsiteY4" fmla="*/ 7549 h 66570"/>
                  <a:gd name="connsiteX5" fmla="*/ 28959 w 48294"/>
                  <a:gd name="connsiteY5" fmla="*/ 0 h 66570"/>
                  <a:gd name="connsiteX6" fmla="*/ 48294 w 48294"/>
                  <a:gd name="connsiteY6" fmla="*/ 23750 h 66570"/>
                  <a:gd name="connsiteX7" fmla="*/ 27149 w 48294"/>
                  <a:gd name="connsiteY7" fmla="*/ 48736 h 66570"/>
                  <a:gd name="connsiteX8" fmla="*/ 15053 w 48294"/>
                  <a:gd name="connsiteY8" fmla="*/ 43394 h 66570"/>
                  <a:gd name="connsiteX9" fmla="*/ 14877 w 48294"/>
                  <a:gd name="connsiteY9" fmla="*/ 43394 h 66570"/>
                  <a:gd name="connsiteX10" fmla="*/ 14877 w 48294"/>
                  <a:gd name="connsiteY10" fmla="*/ 66570 h 66570"/>
                  <a:gd name="connsiteX11" fmla="*/ 397 w 48294"/>
                  <a:gd name="connsiteY11" fmla="*/ 66570 h 66570"/>
                  <a:gd name="connsiteX12" fmla="*/ 397 w 48294"/>
                  <a:gd name="connsiteY12" fmla="*/ 16731 h 66570"/>
                  <a:gd name="connsiteX13" fmla="*/ 14877 w 48294"/>
                  <a:gd name="connsiteY13" fmla="*/ 27635 h 66570"/>
                  <a:gd name="connsiteX14" fmla="*/ 15186 w 48294"/>
                  <a:gd name="connsiteY14" fmla="*/ 30681 h 66570"/>
                  <a:gd name="connsiteX15" fmla="*/ 23662 w 48294"/>
                  <a:gd name="connsiteY15" fmla="*/ 37523 h 66570"/>
                  <a:gd name="connsiteX16" fmla="*/ 33682 w 48294"/>
                  <a:gd name="connsiteY16" fmla="*/ 24368 h 66570"/>
                  <a:gd name="connsiteX17" fmla="*/ 23882 w 48294"/>
                  <a:gd name="connsiteY17" fmla="*/ 11301 h 66570"/>
                  <a:gd name="connsiteX18" fmla="*/ 15230 w 48294"/>
                  <a:gd name="connsiteY18" fmla="*/ 18629 h 66570"/>
                  <a:gd name="connsiteX19" fmla="*/ 14921 w 48294"/>
                  <a:gd name="connsiteY19" fmla="*/ 21190 h 66570"/>
                  <a:gd name="connsiteX20" fmla="*/ 14921 w 48294"/>
                  <a:gd name="connsiteY20" fmla="*/ 27590 h 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294" h="66570">
                    <a:moveTo>
                      <a:pt x="397" y="16687"/>
                    </a:moveTo>
                    <a:cubicBezTo>
                      <a:pt x="397" y="10595"/>
                      <a:pt x="221" y="5342"/>
                      <a:pt x="0" y="1060"/>
                    </a:cubicBezTo>
                    <a:lnTo>
                      <a:pt x="12581" y="1060"/>
                    </a:lnTo>
                    <a:lnTo>
                      <a:pt x="13243" y="7549"/>
                    </a:lnTo>
                    <a:lnTo>
                      <a:pt x="13420" y="7549"/>
                    </a:lnTo>
                    <a:cubicBezTo>
                      <a:pt x="16863" y="2605"/>
                      <a:pt x="22205" y="0"/>
                      <a:pt x="28959" y="0"/>
                    </a:cubicBezTo>
                    <a:cubicBezTo>
                      <a:pt x="39156" y="0"/>
                      <a:pt x="48294" y="8873"/>
                      <a:pt x="48294" y="23750"/>
                    </a:cubicBezTo>
                    <a:cubicBezTo>
                      <a:pt x="48294" y="40701"/>
                      <a:pt x="37523" y="48736"/>
                      <a:pt x="27149" y="48736"/>
                    </a:cubicBezTo>
                    <a:cubicBezTo>
                      <a:pt x="21543" y="48736"/>
                      <a:pt x="17128" y="46440"/>
                      <a:pt x="15053" y="43394"/>
                    </a:cubicBezTo>
                    <a:lnTo>
                      <a:pt x="14877" y="43394"/>
                    </a:lnTo>
                    <a:lnTo>
                      <a:pt x="14877" y="66570"/>
                    </a:lnTo>
                    <a:lnTo>
                      <a:pt x="397" y="66570"/>
                    </a:lnTo>
                    <a:lnTo>
                      <a:pt x="397" y="16731"/>
                    </a:lnTo>
                    <a:close/>
                    <a:moveTo>
                      <a:pt x="14877" y="27635"/>
                    </a:moveTo>
                    <a:cubicBezTo>
                      <a:pt x="14877" y="28782"/>
                      <a:pt x="14965" y="29842"/>
                      <a:pt x="15186" y="30681"/>
                    </a:cubicBezTo>
                    <a:cubicBezTo>
                      <a:pt x="16157" y="34609"/>
                      <a:pt x="19468" y="37523"/>
                      <a:pt x="23662" y="37523"/>
                    </a:cubicBezTo>
                    <a:cubicBezTo>
                      <a:pt x="29974" y="37523"/>
                      <a:pt x="33682" y="32270"/>
                      <a:pt x="33682" y="24368"/>
                    </a:cubicBezTo>
                    <a:cubicBezTo>
                      <a:pt x="33682" y="16952"/>
                      <a:pt x="30327" y="11301"/>
                      <a:pt x="23882" y="11301"/>
                    </a:cubicBezTo>
                    <a:cubicBezTo>
                      <a:pt x="19777" y="11301"/>
                      <a:pt x="16157" y="14347"/>
                      <a:pt x="15230" y="18629"/>
                    </a:cubicBezTo>
                    <a:cubicBezTo>
                      <a:pt x="15053" y="19380"/>
                      <a:pt x="14921" y="20351"/>
                      <a:pt x="14921" y="21190"/>
                    </a:cubicBezTo>
                    <a:lnTo>
                      <a:pt x="14921" y="27590"/>
                    </a:lnTo>
                    <a:close/>
                  </a:path>
                </a:pathLst>
              </a:custGeom>
              <a:solidFill>
                <a:srgbClr val="FFFFFF"/>
              </a:solidFill>
              <a:ln w="4396" cap="flat">
                <a:noFill/>
                <a:prstDash val="solid"/>
                <a:miter/>
              </a:ln>
            </p:spPr>
            <p:txBody>
              <a:bodyPr rtlCol="0" anchor="ctr"/>
              <a:lstStyle/>
              <a:p>
                <a:endParaRPr lang="fr-FR"/>
              </a:p>
            </p:txBody>
          </p:sp>
          <p:sp>
            <p:nvSpPr>
              <p:cNvPr id="40" name="Forme libre : forme 39">
                <a:extLst>
                  <a:ext uri="{FF2B5EF4-FFF2-40B4-BE49-F238E27FC236}">
                    <a16:creationId xmlns:a16="http://schemas.microsoft.com/office/drawing/2014/main" id="{831FD915-489F-41D2-9DC2-D0BCB9F60BAC}"/>
                  </a:ext>
                </a:extLst>
              </p:cNvPr>
              <p:cNvSpPr/>
              <p:nvPr/>
            </p:nvSpPr>
            <p:spPr>
              <a:xfrm>
                <a:off x="11456219" y="1396421"/>
                <a:ext cx="44321" cy="48647"/>
              </a:xfrm>
              <a:custGeom>
                <a:avLst/>
                <a:gdLst>
                  <a:gd name="connsiteX0" fmla="*/ 13817 w 44321"/>
                  <a:gd name="connsiteY0" fmla="*/ 29003 h 48647"/>
                  <a:gd name="connsiteX1" fmla="*/ 26972 w 44321"/>
                  <a:gd name="connsiteY1" fmla="*/ 37876 h 48647"/>
                  <a:gd name="connsiteX2" fmla="*/ 39818 w 44321"/>
                  <a:gd name="connsiteY2" fmla="*/ 35978 h 48647"/>
                  <a:gd name="connsiteX3" fmla="*/ 41717 w 44321"/>
                  <a:gd name="connsiteY3" fmla="*/ 45778 h 48647"/>
                  <a:gd name="connsiteX4" fmla="*/ 24853 w 44321"/>
                  <a:gd name="connsiteY4" fmla="*/ 48648 h 48647"/>
                  <a:gd name="connsiteX5" fmla="*/ 0 w 44321"/>
                  <a:gd name="connsiteY5" fmla="*/ 24898 h 48647"/>
                  <a:gd name="connsiteX6" fmla="*/ 23529 w 44321"/>
                  <a:gd name="connsiteY6" fmla="*/ 0 h 48647"/>
                  <a:gd name="connsiteX7" fmla="*/ 44321 w 44321"/>
                  <a:gd name="connsiteY7" fmla="*/ 23264 h 48647"/>
                  <a:gd name="connsiteX8" fmla="*/ 43836 w 44321"/>
                  <a:gd name="connsiteY8" fmla="*/ 28959 h 48647"/>
                  <a:gd name="connsiteX9" fmla="*/ 13817 w 44321"/>
                  <a:gd name="connsiteY9" fmla="*/ 28959 h 48647"/>
                  <a:gd name="connsiteX10" fmla="*/ 30901 w 44321"/>
                  <a:gd name="connsiteY10" fmla="*/ 19071 h 48647"/>
                  <a:gd name="connsiteX11" fmla="*/ 22690 w 44321"/>
                  <a:gd name="connsiteY11" fmla="*/ 9624 h 48647"/>
                  <a:gd name="connsiteX12" fmla="*/ 13729 w 44321"/>
                  <a:gd name="connsiteY12" fmla="*/ 19071 h 48647"/>
                  <a:gd name="connsiteX13" fmla="*/ 30901 w 44321"/>
                  <a:gd name="connsiteY13" fmla="*/ 19071 h 4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21" h="48647">
                    <a:moveTo>
                      <a:pt x="13817" y="29003"/>
                    </a:moveTo>
                    <a:cubicBezTo>
                      <a:pt x="14303" y="35007"/>
                      <a:pt x="20218" y="37876"/>
                      <a:pt x="26972" y="37876"/>
                    </a:cubicBezTo>
                    <a:cubicBezTo>
                      <a:pt x="31917" y="37876"/>
                      <a:pt x="35934" y="37214"/>
                      <a:pt x="39818" y="35978"/>
                    </a:cubicBezTo>
                    <a:lnTo>
                      <a:pt x="41717" y="45778"/>
                    </a:lnTo>
                    <a:cubicBezTo>
                      <a:pt x="36949" y="47676"/>
                      <a:pt x="31122" y="48648"/>
                      <a:pt x="24853" y="48648"/>
                    </a:cubicBezTo>
                    <a:cubicBezTo>
                      <a:pt x="9050" y="48648"/>
                      <a:pt x="0" y="39510"/>
                      <a:pt x="0" y="24898"/>
                    </a:cubicBezTo>
                    <a:cubicBezTo>
                      <a:pt x="0" y="13067"/>
                      <a:pt x="7328" y="0"/>
                      <a:pt x="23529" y="0"/>
                    </a:cubicBezTo>
                    <a:cubicBezTo>
                      <a:pt x="38582" y="0"/>
                      <a:pt x="44321" y="11743"/>
                      <a:pt x="44321" y="23264"/>
                    </a:cubicBezTo>
                    <a:cubicBezTo>
                      <a:pt x="44321" y="25736"/>
                      <a:pt x="44056" y="27944"/>
                      <a:pt x="43836" y="28959"/>
                    </a:cubicBezTo>
                    <a:lnTo>
                      <a:pt x="13817" y="28959"/>
                    </a:lnTo>
                    <a:close/>
                    <a:moveTo>
                      <a:pt x="30901" y="19071"/>
                    </a:moveTo>
                    <a:cubicBezTo>
                      <a:pt x="30901" y="15539"/>
                      <a:pt x="29356" y="9624"/>
                      <a:pt x="22690" y="9624"/>
                    </a:cubicBezTo>
                    <a:cubicBezTo>
                      <a:pt x="16598" y="9624"/>
                      <a:pt x="14126" y="15142"/>
                      <a:pt x="13729" y="19071"/>
                    </a:cubicBezTo>
                    <a:lnTo>
                      <a:pt x="30901" y="19071"/>
                    </a:lnTo>
                    <a:close/>
                  </a:path>
                </a:pathLst>
              </a:custGeom>
              <a:solidFill>
                <a:srgbClr val="FFFFFF"/>
              </a:solidFill>
              <a:ln w="4396" cap="flat">
                <a:noFill/>
                <a:prstDash val="solid"/>
                <a:miter/>
              </a:ln>
            </p:spPr>
            <p:txBody>
              <a:bodyPr rtlCol="0" anchor="ctr"/>
              <a:lstStyle/>
              <a:p>
                <a:endParaRPr lang="fr-FR"/>
              </a:p>
            </p:txBody>
          </p:sp>
          <p:sp>
            <p:nvSpPr>
              <p:cNvPr id="41" name="Forme libre : forme 40">
                <a:extLst>
                  <a:ext uri="{FF2B5EF4-FFF2-40B4-BE49-F238E27FC236}">
                    <a16:creationId xmlns:a16="http://schemas.microsoft.com/office/drawing/2014/main" id="{35E659A4-48B9-48AF-94BC-0B758136D6F1}"/>
                  </a:ext>
                </a:extLst>
              </p:cNvPr>
              <p:cNvSpPr/>
              <p:nvPr/>
            </p:nvSpPr>
            <p:spPr>
              <a:xfrm>
                <a:off x="11525615" y="1396465"/>
                <a:ext cx="48691" cy="48691"/>
              </a:xfrm>
              <a:custGeom>
                <a:avLst/>
                <a:gdLst>
                  <a:gd name="connsiteX0" fmla="*/ 48692 w 48691"/>
                  <a:gd name="connsiteY0" fmla="*/ 23794 h 48691"/>
                  <a:gd name="connsiteX1" fmla="*/ 24103 w 48691"/>
                  <a:gd name="connsiteY1" fmla="*/ 48692 h 48691"/>
                  <a:gd name="connsiteX2" fmla="*/ 0 w 48691"/>
                  <a:gd name="connsiteY2" fmla="*/ 24677 h 48691"/>
                  <a:gd name="connsiteX3" fmla="*/ 24853 w 48691"/>
                  <a:gd name="connsiteY3" fmla="*/ 0 h 48691"/>
                  <a:gd name="connsiteX4" fmla="*/ 48692 w 48691"/>
                  <a:gd name="connsiteY4" fmla="*/ 23838 h 48691"/>
                  <a:gd name="connsiteX5" fmla="*/ 14965 w 48691"/>
                  <a:gd name="connsiteY5" fmla="*/ 24280 h 48691"/>
                  <a:gd name="connsiteX6" fmla="*/ 24500 w 48691"/>
                  <a:gd name="connsiteY6" fmla="*/ 38274 h 48691"/>
                  <a:gd name="connsiteX7" fmla="*/ 33727 w 48691"/>
                  <a:gd name="connsiteY7" fmla="*/ 24280 h 48691"/>
                  <a:gd name="connsiteX8" fmla="*/ 24500 w 48691"/>
                  <a:gd name="connsiteY8" fmla="*/ 10286 h 48691"/>
                  <a:gd name="connsiteX9" fmla="*/ 14965 w 48691"/>
                  <a:gd name="connsiteY9" fmla="*/ 24280 h 4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691" h="48691">
                    <a:moveTo>
                      <a:pt x="48692" y="23794"/>
                    </a:moveTo>
                    <a:cubicBezTo>
                      <a:pt x="48692" y="40878"/>
                      <a:pt x="36596" y="48692"/>
                      <a:pt x="24103" y="48692"/>
                    </a:cubicBezTo>
                    <a:cubicBezTo>
                      <a:pt x="10462" y="48692"/>
                      <a:pt x="0" y="39730"/>
                      <a:pt x="0" y="24677"/>
                    </a:cubicBezTo>
                    <a:cubicBezTo>
                      <a:pt x="0" y="9624"/>
                      <a:pt x="9933" y="0"/>
                      <a:pt x="24853" y="0"/>
                    </a:cubicBezTo>
                    <a:cubicBezTo>
                      <a:pt x="39774" y="0"/>
                      <a:pt x="48692" y="9800"/>
                      <a:pt x="48692" y="23838"/>
                    </a:cubicBezTo>
                    <a:close/>
                    <a:moveTo>
                      <a:pt x="14965" y="24280"/>
                    </a:moveTo>
                    <a:cubicBezTo>
                      <a:pt x="14965" y="32270"/>
                      <a:pt x="18320" y="38274"/>
                      <a:pt x="24500" y="38274"/>
                    </a:cubicBezTo>
                    <a:cubicBezTo>
                      <a:pt x="30107" y="38274"/>
                      <a:pt x="33727" y="32667"/>
                      <a:pt x="33727" y="24280"/>
                    </a:cubicBezTo>
                    <a:cubicBezTo>
                      <a:pt x="33727" y="17305"/>
                      <a:pt x="31078" y="10286"/>
                      <a:pt x="24500" y="10286"/>
                    </a:cubicBezTo>
                    <a:cubicBezTo>
                      <a:pt x="17525" y="10286"/>
                      <a:pt x="14965" y="17437"/>
                      <a:pt x="14965" y="24280"/>
                    </a:cubicBezTo>
                    <a:close/>
                  </a:path>
                </a:pathLst>
              </a:custGeom>
              <a:solidFill>
                <a:srgbClr val="FFFFFF"/>
              </a:solidFill>
              <a:ln w="4396" cap="flat">
                <a:noFill/>
                <a:prstDash val="solid"/>
                <a:miter/>
              </a:ln>
            </p:spPr>
            <p:txBody>
              <a:bodyPr rtlCol="0" anchor="ctr"/>
              <a:lstStyle/>
              <a:p>
                <a:endParaRPr lang="fr-FR"/>
              </a:p>
            </p:txBody>
          </p:sp>
          <p:sp>
            <p:nvSpPr>
              <p:cNvPr id="42" name="Forme libre : forme 41">
                <a:extLst>
                  <a:ext uri="{FF2B5EF4-FFF2-40B4-BE49-F238E27FC236}">
                    <a16:creationId xmlns:a16="http://schemas.microsoft.com/office/drawing/2014/main" id="{7C1E3C11-0E96-40F4-8AD4-B15F1243612F}"/>
                  </a:ext>
                </a:extLst>
              </p:cNvPr>
              <p:cNvSpPr/>
              <p:nvPr/>
            </p:nvSpPr>
            <p:spPr>
              <a:xfrm>
                <a:off x="11601941" y="1396421"/>
                <a:ext cx="48294" cy="66570"/>
              </a:xfrm>
              <a:custGeom>
                <a:avLst/>
                <a:gdLst>
                  <a:gd name="connsiteX0" fmla="*/ 397 w 48294"/>
                  <a:gd name="connsiteY0" fmla="*/ 16687 h 66570"/>
                  <a:gd name="connsiteX1" fmla="*/ 0 w 48294"/>
                  <a:gd name="connsiteY1" fmla="*/ 1060 h 66570"/>
                  <a:gd name="connsiteX2" fmla="*/ 12581 w 48294"/>
                  <a:gd name="connsiteY2" fmla="*/ 1060 h 66570"/>
                  <a:gd name="connsiteX3" fmla="*/ 13243 w 48294"/>
                  <a:gd name="connsiteY3" fmla="*/ 7549 h 66570"/>
                  <a:gd name="connsiteX4" fmla="*/ 13420 w 48294"/>
                  <a:gd name="connsiteY4" fmla="*/ 7549 h 66570"/>
                  <a:gd name="connsiteX5" fmla="*/ 28959 w 48294"/>
                  <a:gd name="connsiteY5" fmla="*/ 0 h 66570"/>
                  <a:gd name="connsiteX6" fmla="*/ 48294 w 48294"/>
                  <a:gd name="connsiteY6" fmla="*/ 23750 h 66570"/>
                  <a:gd name="connsiteX7" fmla="*/ 27149 w 48294"/>
                  <a:gd name="connsiteY7" fmla="*/ 48736 h 66570"/>
                  <a:gd name="connsiteX8" fmla="*/ 15053 w 48294"/>
                  <a:gd name="connsiteY8" fmla="*/ 43394 h 66570"/>
                  <a:gd name="connsiteX9" fmla="*/ 14877 w 48294"/>
                  <a:gd name="connsiteY9" fmla="*/ 43394 h 66570"/>
                  <a:gd name="connsiteX10" fmla="*/ 14877 w 48294"/>
                  <a:gd name="connsiteY10" fmla="*/ 66570 h 66570"/>
                  <a:gd name="connsiteX11" fmla="*/ 397 w 48294"/>
                  <a:gd name="connsiteY11" fmla="*/ 66570 h 66570"/>
                  <a:gd name="connsiteX12" fmla="*/ 397 w 48294"/>
                  <a:gd name="connsiteY12" fmla="*/ 16731 h 66570"/>
                  <a:gd name="connsiteX13" fmla="*/ 14877 w 48294"/>
                  <a:gd name="connsiteY13" fmla="*/ 27635 h 66570"/>
                  <a:gd name="connsiteX14" fmla="*/ 15186 w 48294"/>
                  <a:gd name="connsiteY14" fmla="*/ 30681 h 66570"/>
                  <a:gd name="connsiteX15" fmla="*/ 23662 w 48294"/>
                  <a:gd name="connsiteY15" fmla="*/ 37523 h 66570"/>
                  <a:gd name="connsiteX16" fmla="*/ 33682 w 48294"/>
                  <a:gd name="connsiteY16" fmla="*/ 24368 h 66570"/>
                  <a:gd name="connsiteX17" fmla="*/ 23882 w 48294"/>
                  <a:gd name="connsiteY17" fmla="*/ 11301 h 66570"/>
                  <a:gd name="connsiteX18" fmla="*/ 15230 w 48294"/>
                  <a:gd name="connsiteY18" fmla="*/ 18629 h 66570"/>
                  <a:gd name="connsiteX19" fmla="*/ 14921 w 48294"/>
                  <a:gd name="connsiteY19" fmla="*/ 21190 h 66570"/>
                  <a:gd name="connsiteX20" fmla="*/ 14921 w 48294"/>
                  <a:gd name="connsiteY20" fmla="*/ 27590 h 6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294" h="66570">
                    <a:moveTo>
                      <a:pt x="397" y="16687"/>
                    </a:moveTo>
                    <a:cubicBezTo>
                      <a:pt x="397" y="10595"/>
                      <a:pt x="221" y="5342"/>
                      <a:pt x="0" y="1060"/>
                    </a:cubicBezTo>
                    <a:lnTo>
                      <a:pt x="12581" y="1060"/>
                    </a:lnTo>
                    <a:lnTo>
                      <a:pt x="13243" y="7549"/>
                    </a:lnTo>
                    <a:lnTo>
                      <a:pt x="13420" y="7549"/>
                    </a:lnTo>
                    <a:cubicBezTo>
                      <a:pt x="16863" y="2605"/>
                      <a:pt x="22205" y="0"/>
                      <a:pt x="28959" y="0"/>
                    </a:cubicBezTo>
                    <a:cubicBezTo>
                      <a:pt x="39156" y="0"/>
                      <a:pt x="48294" y="8873"/>
                      <a:pt x="48294" y="23750"/>
                    </a:cubicBezTo>
                    <a:cubicBezTo>
                      <a:pt x="48294" y="40701"/>
                      <a:pt x="37523" y="48736"/>
                      <a:pt x="27149" y="48736"/>
                    </a:cubicBezTo>
                    <a:cubicBezTo>
                      <a:pt x="21543" y="48736"/>
                      <a:pt x="17128" y="46440"/>
                      <a:pt x="15053" y="43394"/>
                    </a:cubicBezTo>
                    <a:lnTo>
                      <a:pt x="14877" y="43394"/>
                    </a:lnTo>
                    <a:lnTo>
                      <a:pt x="14877" y="66570"/>
                    </a:lnTo>
                    <a:lnTo>
                      <a:pt x="397" y="66570"/>
                    </a:lnTo>
                    <a:lnTo>
                      <a:pt x="397" y="16731"/>
                    </a:lnTo>
                    <a:close/>
                    <a:moveTo>
                      <a:pt x="14877" y="27635"/>
                    </a:moveTo>
                    <a:cubicBezTo>
                      <a:pt x="14877" y="28782"/>
                      <a:pt x="14965" y="29842"/>
                      <a:pt x="15186" y="30681"/>
                    </a:cubicBezTo>
                    <a:cubicBezTo>
                      <a:pt x="16157" y="34609"/>
                      <a:pt x="19468" y="37523"/>
                      <a:pt x="23662" y="37523"/>
                    </a:cubicBezTo>
                    <a:cubicBezTo>
                      <a:pt x="29974" y="37523"/>
                      <a:pt x="33682" y="32270"/>
                      <a:pt x="33682" y="24368"/>
                    </a:cubicBezTo>
                    <a:cubicBezTo>
                      <a:pt x="33682" y="16952"/>
                      <a:pt x="30327" y="11301"/>
                      <a:pt x="23882" y="11301"/>
                    </a:cubicBezTo>
                    <a:cubicBezTo>
                      <a:pt x="19777" y="11301"/>
                      <a:pt x="16157" y="14347"/>
                      <a:pt x="15230" y="18629"/>
                    </a:cubicBezTo>
                    <a:cubicBezTo>
                      <a:pt x="15053" y="19380"/>
                      <a:pt x="14921" y="20351"/>
                      <a:pt x="14921" y="21190"/>
                    </a:cubicBezTo>
                    <a:lnTo>
                      <a:pt x="14921" y="27590"/>
                    </a:lnTo>
                    <a:close/>
                  </a:path>
                </a:pathLst>
              </a:custGeom>
              <a:solidFill>
                <a:srgbClr val="FFFFFF"/>
              </a:solidFill>
              <a:ln w="4396" cap="flat">
                <a:noFill/>
                <a:prstDash val="solid"/>
                <a:miter/>
              </a:ln>
            </p:spPr>
            <p:txBody>
              <a:bodyPr rtlCol="0" anchor="ctr"/>
              <a:lstStyle/>
              <a:p>
                <a:endParaRPr lang="fr-FR"/>
              </a:p>
            </p:txBody>
          </p:sp>
          <p:sp>
            <p:nvSpPr>
              <p:cNvPr id="43" name="Forme libre : forme 42">
                <a:extLst>
                  <a:ext uri="{FF2B5EF4-FFF2-40B4-BE49-F238E27FC236}">
                    <a16:creationId xmlns:a16="http://schemas.microsoft.com/office/drawing/2014/main" id="{F0DCC6B5-5420-44A4-9895-494EF290D294}"/>
                  </a:ext>
                </a:extLst>
              </p:cNvPr>
              <p:cNvSpPr/>
              <p:nvPr/>
            </p:nvSpPr>
            <p:spPr>
              <a:xfrm>
                <a:off x="11678355" y="1376423"/>
                <a:ext cx="14479" cy="67673"/>
              </a:xfrm>
              <a:custGeom>
                <a:avLst/>
                <a:gdLst>
                  <a:gd name="connsiteX0" fmla="*/ 0 w 14479"/>
                  <a:gd name="connsiteY0" fmla="*/ 0 h 67673"/>
                  <a:gd name="connsiteX1" fmla="*/ 14479 w 14479"/>
                  <a:gd name="connsiteY1" fmla="*/ 0 h 67673"/>
                  <a:gd name="connsiteX2" fmla="*/ 14479 w 14479"/>
                  <a:gd name="connsiteY2" fmla="*/ 67674 h 67673"/>
                  <a:gd name="connsiteX3" fmla="*/ 0 w 14479"/>
                  <a:gd name="connsiteY3" fmla="*/ 67674 h 67673"/>
                  <a:gd name="connsiteX4" fmla="*/ 0 w 14479"/>
                  <a:gd name="connsiteY4" fmla="*/ 0 h 67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9" h="67673">
                    <a:moveTo>
                      <a:pt x="0" y="0"/>
                    </a:moveTo>
                    <a:lnTo>
                      <a:pt x="14479" y="0"/>
                    </a:lnTo>
                    <a:lnTo>
                      <a:pt x="14479" y="67674"/>
                    </a:lnTo>
                    <a:lnTo>
                      <a:pt x="0" y="67674"/>
                    </a:lnTo>
                    <a:lnTo>
                      <a:pt x="0" y="0"/>
                    </a:lnTo>
                    <a:close/>
                  </a:path>
                </a:pathLst>
              </a:custGeom>
              <a:solidFill>
                <a:srgbClr val="FFFFFF"/>
              </a:solidFill>
              <a:ln w="4396" cap="flat">
                <a:noFill/>
                <a:prstDash val="solid"/>
                <a:miter/>
              </a:ln>
            </p:spPr>
            <p:txBody>
              <a:bodyPr rtlCol="0" anchor="ctr"/>
              <a:lstStyle/>
              <a:p>
                <a:endParaRPr lang="fr-FR"/>
              </a:p>
            </p:txBody>
          </p:sp>
          <p:sp>
            <p:nvSpPr>
              <p:cNvPr id="44" name="Forme libre : forme 43">
                <a:extLst>
                  <a:ext uri="{FF2B5EF4-FFF2-40B4-BE49-F238E27FC236}">
                    <a16:creationId xmlns:a16="http://schemas.microsoft.com/office/drawing/2014/main" id="{93084F06-0129-4E90-84CE-E8E63E680EE9}"/>
                  </a:ext>
                </a:extLst>
              </p:cNvPr>
              <p:cNvSpPr/>
              <p:nvPr/>
            </p:nvSpPr>
            <p:spPr>
              <a:xfrm>
                <a:off x="11720999" y="1396421"/>
                <a:ext cx="44321" cy="48647"/>
              </a:xfrm>
              <a:custGeom>
                <a:avLst/>
                <a:gdLst>
                  <a:gd name="connsiteX0" fmla="*/ 13817 w 44321"/>
                  <a:gd name="connsiteY0" fmla="*/ 29003 h 48647"/>
                  <a:gd name="connsiteX1" fmla="*/ 26972 w 44321"/>
                  <a:gd name="connsiteY1" fmla="*/ 37876 h 48647"/>
                  <a:gd name="connsiteX2" fmla="*/ 39818 w 44321"/>
                  <a:gd name="connsiteY2" fmla="*/ 35978 h 48647"/>
                  <a:gd name="connsiteX3" fmla="*/ 41717 w 44321"/>
                  <a:gd name="connsiteY3" fmla="*/ 45778 h 48647"/>
                  <a:gd name="connsiteX4" fmla="*/ 24853 w 44321"/>
                  <a:gd name="connsiteY4" fmla="*/ 48648 h 48647"/>
                  <a:gd name="connsiteX5" fmla="*/ 0 w 44321"/>
                  <a:gd name="connsiteY5" fmla="*/ 24898 h 48647"/>
                  <a:gd name="connsiteX6" fmla="*/ 23529 w 44321"/>
                  <a:gd name="connsiteY6" fmla="*/ 0 h 48647"/>
                  <a:gd name="connsiteX7" fmla="*/ 44321 w 44321"/>
                  <a:gd name="connsiteY7" fmla="*/ 23264 h 48647"/>
                  <a:gd name="connsiteX8" fmla="*/ 43836 w 44321"/>
                  <a:gd name="connsiteY8" fmla="*/ 28959 h 48647"/>
                  <a:gd name="connsiteX9" fmla="*/ 13817 w 44321"/>
                  <a:gd name="connsiteY9" fmla="*/ 28959 h 48647"/>
                  <a:gd name="connsiteX10" fmla="*/ 30901 w 44321"/>
                  <a:gd name="connsiteY10" fmla="*/ 19071 h 48647"/>
                  <a:gd name="connsiteX11" fmla="*/ 22690 w 44321"/>
                  <a:gd name="connsiteY11" fmla="*/ 9624 h 48647"/>
                  <a:gd name="connsiteX12" fmla="*/ 13729 w 44321"/>
                  <a:gd name="connsiteY12" fmla="*/ 19071 h 48647"/>
                  <a:gd name="connsiteX13" fmla="*/ 30901 w 44321"/>
                  <a:gd name="connsiteY13" fmla="*/ 19071 h 4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21" h="48647">
                    <a:moveTo>
                      <a:pt x="13817" y="29003"/>
                    </a:moveTo>
                    <a:cubicBezTo>
                      <a:pt x="14303" y="35007"/>
                      <a:pt x="20218" y="37876"/>
                      <a:pt x="26972" y="37876"/>
                    </a:cubicBezTo>
                    <a:cubicBezTo>
                      <a:pt x="31917" y="37876"/>
                      <a:pt x="35934" y="37214"/>
                      <a:pt x="39818" y="35978"/>
                    </a:cubicBezTo>
                    <a:lnTo>
                      <a:pt x="41717" y="45778"/>
                    </a:lnTo>
                    <a:cubicBezTo>
                      <a:pt x="36949" y="47676"/>
                      <a:pt x="31122" y="48648"/>
                      <a:pt x="24853" y="48648"/>
                    </a:cubicBezTo>
                    <a:cubicBezTo>
                      <a:pt x="9050" y="48648"/>
                      <a:pt x="0" y="39510"/>
                      <a:pt x="0" y="24898"/>
                    </a:cubicBezTo>
                    <a:cubicBezTo>
                      <a:pt x="0" y="13067"/>
                      <a:pt x="7328" y="0"/>
                      <a:pt x="23529" y="0"/>
                    </a:cubicBezTo>
                    <a:cubicBezTo>
                      <a:pt x="38582" y="0"/>
                      <a:pt x="44321" y="11743"/>
                      <a:pt x="44321" y="23264"/>
                    </a:cubicBezTo>
                    <a:cubicBezTo>
                      <a:pt x="44321" y="25736"/>
                      <a:pt x="44056" y="27944"/>
                      <a:pt x="43836" y="28959"/>
                    </a:cubicBezTo>
                    <a:lnTo>
                      <a:pt x="13817" y="28959"/>
                    </a:lnTo>
                    <a:close/>
                    <a:moveTo>
                      <a:pt x="30901" y="19071"/>
                    </a:moveTo>
                    <a:cubicBezTo>
                      <a:pt x="30901" y="15539"/>
                      <a:pt x="29356" y="9624"/>
                      <a:pt x="22690" y="9624"/>
                    </a:cubicBezTo>
                    <a:cubicBezTo>
                      <a:pt x="16598" y="9624"/>
                      <a:pt x="14126" y="15142"/>
                      <a:pt x="13729" y="19071"/>
                    </a:cubicBezTo>
                    <a:lnTo>
                      <a:pt x="30901" y="19071"/>
                    </a:lnTo>
                    <a:close/>
                  </a:path>
                </a:pathLst>
              </a:custGeom>
              <a:solidFill>
                <a:srgbClr val="FFFFFF"/>
              </a:solidFill>
              <a:ln w="4396" cap="flat">
                <a:noFill/>
                <a:prstDash val="solid"/>
                <a:miter/>
              </a:ln>
            </p:spPr>
            <p:txBody>
              <a:bodyPr rtlCol="0" anchor="ctr"/>
              <a:lstStyle/>
              <a:p>
                <a:endParaRPr lang="fr-FR"/>
              </a:p>
            </p:txBody>
          </p:sp>
        </p:grpSp>
      </p:grpSp>
      <p:pic>
        <p:nvPicPr>
          <p:cNvPr id="1030" name="Picture 6">
            <a:extLst>
              <a:ext uri="{FF2B5EF4-FFF2-40B4-BE49-F238E27FC236}">
                <a16:creationId xmlns:a16="http://schemas.microsoft.com/office/drawing/2014/main" id="{92A50375-C9F9-2461-22F5-0FAC22C9DB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343" y="171450"/>
            <a:ext cx="2562225" cy="695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8614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722FF-AC5A-42FC-633B-480268796D7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76AB422-59E1-201B-7385-0C9019B831C0}"/>
              </a:ext>
            </a:extLst>
          </p:cNvPr>
          <p:cNvSpPr/>
          <p:nvPr/>
        </p:nvSpPr>
        <p:spPr>
          <a:xfrm>
            <a:off x="10579116" y="0"/>
            <a:ext cx="1395582"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33"/>
              <a:t>g</a:t>
            </a:r>
          </a:p>
        </p:txBody>
      </p:sp>
      <p:sp>
        <p:nvSpPr>
          <p:cNvPr id="21" name="Rectangle 20">
            <a:extLst>
              <a:ext uri="{FF2B5EF4-FFF2-40B4-BE49-F238E27FC236}">
                <a16:creationId xmlns:a16="http://schemas.microsoft.com/office/drawing/2014/main" id="{83F9DF89-178E-A644-F990-85D2AC9FD888}"/>
              </a:ext>
            </a:extLst>
          </p:cNvPr>
          <p:cNvSpPr/>
          <p:nvPr/>
        </p:nvSpPr>
        <p:spPr>
          <a:xfrm>
            <a:off x="9278853" y="0"/>
            <a:ext cx="1395582"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33"/>
              <a:t>g</a:t>
            </a:r>
          </a:p>
        </p:txBody>
      </p:sp>
      <p:sp>
        <p:nvSpPr>
          <p:cNvPr id="22" name="ZoneTexte 21">
            <a:extLst>
              <a:ext uri="{FF2B5EF4-FFF2-40B4-BE49-F238E27FC236}">
                <a16:creationId xmlns:a16="http://schemas.microsoft.com/office/drawing/2014/main" id="{1CA330E1-7AD8-F652-FD77-0ABF17F9999A}"/>
              </a:ext>
            </a:extLst>
          </p:cNvPr>
          <p:cNvSpPr txBox="1"/>
          <p:nvPr/>
        </p:nvSpPr>
        <p:spPr>
          <a:xfrm rot="16200000">
            <a:off x="9054208" y="5157189"/>
            <a:ext cx="1584433" cy="762388"/>
          </a:xfrm>
          <a:prstGeom prst="rect">
            <a:avLst/>
          </a:prstGeom>
          <a:noFill/>
        </p:spPr>
        <p:txBody>
          <a:bodyPr wrap="square" rtlCol="0">
            <a:spAutoFit/>
          </a:bodyPr>
          <a:lstStyle/>
          <a:p>
            <a:r>
              <a:rPr lang="fr-FR" sz="2177">
                <a:solidFill>
                  <a:schemeClr val="bg2">
                    <a:lumMod val="50000"/>
                  </a:schemeClr>
                </a:solidFill>
                <a:latin typeface="Aptos" panose="020B0004020202020204" pitchFamily="34" charset="0"/>
              </a:rPr>
              <a:t>Seller missions</a:t>
            </a:r>
          </a:p>
        </p:txBody>
      </p:sp>
      <p:sp>
        <p:nvSpPr>
          <p:cNvPr id="24" name="Rectangle 23">
            <a:extLst>
              <a:ext uri="{FF2B5EF4-FFF2-40B4-BE49-F238E27FC236}">
                <a16:creationId xmlns:a16="http://schemas.microsoft.com/office/drawing/2014/main" id="{A6066051-EE55-8E02-E460-A55AE01B8ED5}"/>
              </a:ext>
            </a:extLst>
          </p:cNvPr>
          <p:cNvSpPr/>
          <p:nvPr/>
        </p:nvSpPr>
        <p:spPr>
          <a:xfrm>
            <a:off x="2824407" y="0"/>
            <a:ext cx="6489000"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1079" indent="-311079" algn="ctr">
              <a:buFont typeface="+mj-lt"/>
              <a:buAutoNum type="arabicPeriod"/>
            </a:pPr>
            <a:r>
              <a:rPr lang="fr-FR" sz="1633"/>
              <a:t>g</a:t>
            </a:r>
          </a:p>
        </p:txBody>
      </p:sp>
      <p:sp>
        <p:nvSpPr>
          <p:cNvPr id="25" name="ZoneTexte 24">
            <a:extLst>
              <a:ext uri="{FF2B5EF4-FFF2-40B4-BE49-F238E27FC236}">
                <a16:creationId xmlns:a16="http://schemas.microsoft.com/office/drawing/2014/main" id="{1BAEC972-C387-5587-B6B4-3D7C1980BCDC}"/>
              </a:ext>
            </a:extLst>
          </p:cNvPr>
          <p:cNvSpPr txBox="1"/>
          <p:nvPr/>
        </p:nvSpPr>
        <p:spPr>
          <a:xfrm>
            <a:off x="3622730" y="224088"/>
            <a:ext cx="2739970" cy="584775"/>
          </a:xfrm>
          <a:prstGeom prst="rect">
            <a:avLst/>
          </a:prstGeom>
          <a:noFill/>
        </p:spPr>
        <p:txBody>
          <a:bodyPr wrap="square" rtlCol="0">
            <a:spAutoFit/>
          </a:bodyPr>
          <a:lstStyle/>
          <a:p>
            <a:r>
              <a:rPr lang="fr-FR" sz="3200" b="1" err="1">
                <a:solidFill>
                  <a:srgbClr val="EC6626"/>
                </a:solidFill>
                <a:latin typeface="Aptos" panose="020B0004020202020204" pitchFamily="34" charset="0"/>
              </a:rPr>
              <a:t>Why</a:t>
            </a:r>
            <a:r>
              <a:rPr lang="fr-FR" sz="3200" b="1">
                <a:solidFill>
                  <a:srgbClr val="EC6626"/>
                </a:solidFill>
                <a:latin typeface="Aptos" panose="020B0004020202020204" pitchFamily="34" charset="0"/>
              </a:rPr>
              <a:t>?</a:t>
            </a:r>
          </a:p>
        </p:txBody>
      </p:sp>
      <p:sp>
        <p:nvSpPr>
          <p:cNvPr id="27" name="Rectangle 26">
            <a:extLst>
              <a:ext uri="{FF2B5EF4-FFF2-40B4-BE49-F238E27FC236}">
                <a16:creationId xmlns:a16="http://schemas.microsoft.com/office/drawing/2014/main" id="{A51AF4F0-F498-02A1-8499-B2D5FF4C52D2}"/>
              </a:ext>
            </a:extLst>
          </p:cNvPr>
          <p:cNvSpPr/>
          <p:nvPr/>
        </p:nvSpPr>
        <p:spPr>
          <a:xfrm>
            <a:off x="1409962" y="-16661"/>
            <a:ext cx="1395583"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latin typeface="Arial" panose="020B0604020202020204" pitchFamily="34" charset="0"/>
              <a:cs typeface="Arial" panose="020B0604020202020204" pitchFamily="34" charset="0"/>
            </a:endParaRPr>
          </a:p>
        </p:txBody>
      </p:sp>
      <p:sp>
        <p:nvSpPr>
          <p:cNvPr id="28" name="ZoneTexte 27">
            <a:extLst>
              <a:ext uri="{FF2B5EF4-FFF2-40B4-BE49-F238E27FC236}">
                <a16:creationId xmlns:a16="http://schemas.microsoft.com/office/drawing/2014/main" id="{A7A20848-C5F9-E853-E7CE-DE489193D734}"/>
              </a:ext>
            </a:extLst>
          </p:cNvPr>
          <p:cNvSpPr txBox="1"/>
          <p:nvPr/>
        </p:nvSpPr>
        <p:spPr>
          <a:xfrm rot="16200000">
            <a:off x="304253" y="4483455"/>
            <a:ext cx="3202152" cy="415498"/>
          </a:xfrm>
          <a:prstGeom prst="rect">
            <a:avLst/>
          </a:prstGeom>
          <a:noFill/>
        </p:spPr>
        <p:txBody>
          <a:bodyPr wrap="square" rtlCol="0">
            <a:spAutoFit/>
          </a:bodyPr>
          <a:lstStyle/>
          <a:p>
            <a:r>
              <a:rPr lang="fr-FR" sz="2100" err="1">
                <a:solidFill>
                  <a:schemeClr val="accent1">
                    <a:lumMod val="50000"/>
                  </a:schemeClr>
                </a:solidFill>
                <a:latin typeface="Aptos" panose="020B0004020202020204" pitchFamily="34" charset="0"/>
              </a:rPr>
              <a:t>Definition</a:t>
            </a:r>
            <a:endParaRPr lang="fr-FR" sz="2100">
              <a:solidFill>
                <a:schemeClr val="accent1">
                  <a:lumMod val="50000"/>
                </a:schemeClr>
              </a:solidFill>
              <a:latin typeface="Aptos" panose="020B0004020202020204" pitchFamily="34" charset="0"/>
            </a:endParaRPr>
          </a:p>
        </p:txBody>
      </p:sp>
      <p:sp>
        <p:nvSpPr>
          <p:cNvPr id="30" name="Rectangle 29">
            <a:extLst>
              <a:ext uri="{FF2B5EF4-FFF2-40B4-BE49-F238E27FC236}">
                <a16:creationId xmlns:a16="http://schemas.microsoft.com/office/drawing/2014/main" id="{0AEC25E4-7EEE-24A8-4E8E-53F58B9FF3AF}"/>
              </a:ext>
            </a:extLst>
          </p:cNvPr>
          <p:cNvSpPr/>
          <p:nvPr/>
        </p:nvSpPr>
        <p:spPr>
          <a:xfrm>
            <a:off x="-4482" y="66704"/>
            <a:ext cx="1395582" cy="6858000"/>
          </a:xfrm>
          <a:prstGeom prst="rect">
            <a:avLst/>
          </a:prstGeom>
          <a:solidFill>
            <a:schemeClr val="accent1">
              <a:lumMod val="50000"/>
            </a:schemeClr>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36" name="ZoneTexte 35">
            <a:extLst>
              <a:ext uri="{FF2B5EF4-FFF2-40B4-BE49-F238E27FC236}">
                <a16:creationId xmlns:a16="http://schemas.microsoft.com/office/drawing/2014/main" id="{4B6DDA0A-5511-BF83-8F11-1AFFC98576E2}"/>
              </a:ext>
            </a:extLst>
          </p:cNvPr>
          <p:cNvSpPr txBox="1"/>
          <p:nvPr/>
        </p:nvSpPr>
        <p:spPr>
          <a:xfrm>
            <a:off x="8414168" y="359874"/>
            <a:ext cx="472400" cy="343620"/>
          </a:xfrm>
          <a:prstGeom prst="rect">
            <a:avLst/>
          </a:prstGeom>
          <a:noFill/>
        </p:spPr>
        <p:txBody>
          <a:bodyPr wrap="square" rtlCol="0">
            <a:spAutoFit/>
          </a:bodyPr>
          <a:lstStyle/>
          <a:p>
            <a:endParaRPr lang="fr-FR" sz="1633"/>
          </a:p>
        </p:txBody>
      </p:sp>
      <p:sp>
        <p:nvSpPr>
          <p:cNvPr id="38" name="ZoneTexte 37">
            <a:extLst>
              <a:ext uri="{FF2B5EF4-FFF2-40B4-BE49-F238E27FC236}">
                <a16:creationId xmlns:a16="http://schemas.microsoft.com/office/drawing/2014/main" id="{86AD3D7F-35E6-D73C-0BAE-A37C8E78E764}"/>
              </a:ext>
            </a:extLst>
          </p:cNvPr>
          <p:cNvSpPr txBox="1"/>
          <p:nvPr/>
        </p:nvSpPr>
        <p:spPr>
          <a:xfrm>
            <a:off x="2303786" y="224088"/>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1</a:t>
            </a:r>
          </a:p>
        </p:txBody>
      </p:sp>
      <p:sp>
        <p:nvSpPr>
          <p:cNvPr id="39" name="ZoneTexte 38">
            <a:extLst>
              <a:ext uri="{FF2B5EF4-FFF2-40B4-BE49-F238E27FC236}">
                <a16:creationId xmlns:a16="http://schemas.microsoft.com/office/drawing/2014/main" id="{D4F1AB78-79F6-E398-1D43-ACCB8FBF4FE1}"/>
              </a:ext>
            </a:extLst>
          </p:cNvPr>
          <p:cNvSpPr txBox="1"/>
          <p:nvPr/>
        </p:nvSpPr>
        <p:spPr>
          <a:xfrm>
            <a:off x="8455324" y="359874"/>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2</a:t>
            </a:r>
          </a:p>
        </p:txBody>
      </p:sp>
      <p:sp>
        <p:nvSpPr>
          <p:cNvPr id="40" name="ZoneTexte 39">
            <a:extLst>
              <a:ext uri="{FF2B5EF4-FFF2-40B4-BE49-F238E27FC236}">
                <a16:creationId xmlns:a16="http://schemas.microsoft.com/office/drawing/2014/main" id="{66D0F894-3696-F045-3DC6-A0BE5133358C}"/>
              </a:ext>
            </a:extLst>
          </p:cNvPr>
          <p:cNvSpPr txBox="1"/>
          <p:nvPr/>
        </p:nvSpPr>
        <p:spPr>
          <a:xfrm>
            <a:off x="9816352" y="359874"/>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3</a:t>
            </a:r>
          </a:p>
        </p:txBody>
      </p:sp>
      <p:sp>
        <p:nvSpPr>
          <p:cNvPr id="41" name="ZoneTexte 40">
            <a:extLst>
              <a:ext uri="{FF2B5EF4-FFF2-40B4-BE49-F238E27FC236}">
                <a16:creationId xmlns:a16="http://schemas.microsoft.com/office/drawing/2014/main" id="{491E17C9-5048-37D6-7BB0-413121745B4B}"/>
              </a:ext>
            </a:extLst>
          </p:cNvPr>
          <p:cNvSpPr txBox="1"/>
          <p:nvPr/>
        </p:nvSpPr>
        <p:spPr>
          <a:xfrm>
            <a:off x="11007562" y="359874"/>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4</a:t>
            </a:r>
          </a:p>
        </p:txBody>
      </p:sp>
      <p:cxnSp>
        <p:nvCxnSpPr>
          <p:cNvPr id="54" name="Connecteur droit 53">
            <a:extLst>
              <a:ext uri="{FF2B5EF4-FFF2-40B4-BE49-F238E27FC236}">
                <a16:creationId xmlns:a16="http://schemas.microsoft.com/office/drawing/2014/main" id="{6BE30407-D24B-BC77-85EA-C24D689C100B}"/>
              </a:ext>
            </a:extLst>
          </p:cNvPr>
          <p:cNvCxnSpPr/>
          <p:nvPr/>
        </p:nvCxnSpPr>
        <p:spPr>
          <a:xfrm>
            <a:off x="217303" y="6390248"/>
            <a:ext cx="1175739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 1" descr="Une image contenant Police, Graphique, logo, symbole&#10;&#10;Le contenu généré par l’IA peut être incorrect.">
            <a:extLst>
              <a:ext uri="{FF2B5EF4-FFF2-40B4-BE49-F238E27FC236}">
                <a16:creationId xmlns:a16="http://schemas.microsoft.com/office/drawing/2014/main" id="{F9C120D1-A660-6389-539D-9CE951D9B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30" y="66704"/>
            <a:ext cx="864091" cy="864091"/>
          </a:xfrm>
          <a:prstGeom prst="rect">
            <a:avLst/>
          </a:prstGeom>
        </p:spPr>
      </p:pic>
      <p:grpSp>
        <p:nvGrpSpPr>
          <p:cNvPr id="3" name="Groupe 2">
            <a:extLst>
              <a:ext uri="{FF2B5EF4-FFF2-40B4-BE49-F238E27FC236}">
                <a16:creationId xmlns:a16="http://schemas.microsoft.com/office/drawing/2014/main" id="{9E642124-3D3B-AFDD-87CB-468163CD51DD}"/>
              </a:ext>
            </a:extLst>
          </p:cNvPr>
          <p:cNvGrpSpPr/>
          <p:nvPr/>
        </p:nvGrpSpPr>
        <p:grpSpPr>
          <a:xfrm rot="20172177">
            <a:off x="10960884" y="6055441"/>
            <a:ext cx="1322912" cy="1077708"/>
            <a:chOff x="8612695" y="1436067"/>
            <a:chExt cx="3011944" cy="4231017"/>
          </a:xfrm>
          <a:solidFill>
            <a:schemeClr val="tx1">
              <a:alpha val="9000"/>
            </a:schemeClr>
          </a:solidFill>
        </p:grpSpPr>
        <p:sp>
          <p:nvSpPr>
            <p:cNvPr id="4" name="Google Shape;188;p1">
              <a:extLst>
                <a:ext uri="{FF2B5EF4-FFF2-40B4-BE49-F238E27FC236}">
                  <a16:creationId xmlns:a16="http://schemas.microsoft.com/office/drawing/2014/main" id="{DC945094-5B82-BC10-9F0D-731FAAA2514D}"/>
                </a:ext>
              </a:extLst>
            </p:cNvPr>
            <p:cNvSpPr/>
            <p:nvPr/>
          </p:nvSpPr>
          <p:spPr>
            <a:xfrm>
              <a:off x="9697838" y="1436067"/>
              <a:ext cx="841658" cy="1348683"/>
            </a:xfrm>
            <a:custGeom>
              <a:avLst/>
              <a:gdLst/>
              <a:ahLst/>
              <a:cxnLst/>
              <a:rect l="l" t="t" r="r" b="b"/>
              <a:pathLst>
                <a:path w="271136" h="271136" extrusionOk="0">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a:noFill/>
            </a:ln>
          </p:spPr>
          <p:txBody>
            <a:bodyPr spcFirstLastPara="1" wrap="square" lIns="82939" tIns="41458" rIns="82939" bIns="41458" anchor="ctr" anchorCtr="0">
              <a:noAutofit/>
            </a:bodyPr>
            <a:lstStyle/>
            <a:p>
              <a:endParaRPr sz="1633">
                <a:solidFill>
                  <a:schemeClr val="dk1"/>
                </a:solidFill>
                <a:latin typeface="Open Sans"/>
                <a:ea typeface="Open Sans"/>
                <a:cs typeface="Open Sans"/>
                <a:sym typeface="Open Sans"/>
              </a:endParaRPr>
            </a:p>
          </p:txBody>
        </p:sp>
        <p:sp>
          <p:nvSpPr>
            <p:cNvPr id="7" name="Google Shape;189;p1">
              <a:extLst>
                <a:ext uri="{FF2B5EF4-FFF2-40B4-BE49-F238E27FC236}">
                  <a16:creationId xmlns:a16="http://schemas.microsoft.com/office/drawing/2014/main" id="{FD9A7B60-3474-6539-1E83-127FFC893A2F}"/>
                </a:ext>
              </a:extLst>
            </p:cNvPr>
            <p:cNvSpPr/>
            <p:nvPr/>
          </p:nvSpPr>
          <p:spPr>
            <a:xfrm>
              <a:off x="8612695" y="1630906"/>
              <a:ext cx="3011944" cy="4036178"/>
            </a:xfrm>
            <a:custGeom>
              <a:avLst/>
              <a:gdLst/>
              <a:ahLst/>
              <a:cxnLst/>
              <a:rect l="l" t="t" r="r" b="b"/>
              <a:pathLst>
                <a:path w="970283" h="811423" extrusionOk="0">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a:noFill/>
            </a:ln>
          </p:spPr>
          <p:txBody>
            <a:bodyPr spcFirstLastPara="1" wrap="square" lIns="82939" tIns="41458" rIns="82939" bIns="41458" anchor="ctr" anchorCtr="0">
              <a:noAutofit/>
            </a:bodyPr>
            <a:lstStyle/>
            <a:p>
              <a:endParaRPr sz="1633">
                <a:solidFill>
                  <a:schemeClr val="dk1"/>
                </a:solidFill>
                <a:latin typeface="Open Sans"/>
                <a:ea typeface="Open Sans"/>
                <a:cs typeface="Open Sans"/>
                <a:sym typeface="Open Sans"/>
              </a:endParaRPr>
            </a:p>
          </p:txBody>
        </p:sp>
      </p:grpSp>
      <p:sp>
        <p:nvSpPr>
          <p:cNvPr id="8" name="Espace réservé du pied de page 1">
            <a:extLst>
              <a:ext uri="{FF2B5EF4-FFF2-40B4-BE49-F238E27FC236}">
                <a16:creationId xmlns:a16="http://schemas.microsoft.com/office/drawing/2014/main" id="{35410625-0677-27DB-77A6-294A16122777}"/>
              </a:ext>
            </a:extLst>
          </p:cNvPr>
          <p:cNvSpPr>
            <a:spLocks noGrp="1"/>
          </p:cNvSpPr>
          <p:nvPr>
            <p:ph type="ftr" sz="quarter" idx="11"/>
          </p:nvPr>
        </p:nvSpPr>
        <p:spPr>
          <a:xfrm>
            <a:off x="628128" y="6396248"/>
            <a:ext cx="8286726" cy="365125"/>
          </a:xfrm>
        </p:spPr>
        <p:txBody>
          <a:bodyPr/>
          <a:lstStyle/>
          <a:p>
            <a:r>
              <a:rPr lang="fr-FR">
                <a:solidFill>
                  <a:schemeClr val="tx2"/>
                </a:solidFill>
              </a:rPr>
              <a:t>Formation de formateurs TWC</a:t>
            </a:r>
          </a:p>
        </p:txBody>
      </p:sp>
      <p:grpSp>
        <p:nvGrpSpPr>
          <p:cNvPr id="10" name="Graphique 10">
            <a:extLst>
              <a:ext uri="{FF2B5EF4-FFF2-40B4-BE49-F238E27FC236}">
                <a16:creationId xmlns:a16="http://schemas.microsoft.com/office/drawing/2014/main" id="{7E7E40DF-27BD-3682-799E-A3772EFFA813}"/>
              </a:ext>
            </a:extLst>
          </p:cNvPr>
          <p:cNvGrpSpPr/>
          <p:nvPr/>
        </p:nvGrpSpPr>
        <p:grpSpPr>
          <a:xfrm rot="818345">
            <a:off x="-25861" y="6293990"/>
            <a:ext cx="546332" cy="489843"/>
            <a:chOff x="10497070" y="544224"/>
            <a:chExt cx="970283" cy="869959"/>
          </a:xfrm>
          <a:solidFill>
            <a:schemeClr val="tx2"/>
          </a:solidFill>
        </p:grpSpPr>
        <p:sp>
          <p:nvSpPr>
            <p:cNvPr id="11" name="Forme libre : forme 10">
              <a:extLst>
                <a:ext uri="{FF2B5EF4-FFF2-40B4-BE49-F238E27FC236}">
                  <a16:creationId xmlns:a16="http://schemas.microsoft.com/office/drawing/2014/main" id="{28DE601A-6BD0-F3E1-3FB2-737BF5864D99}"/>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12" name="Forme libre : forme 11">
              <a:extLst>
                <a:ext uri="{FF2B5EF4-FFF2-40B4-BE49-F238E27FC236}">
                  <a16:creationId xmlns:a16="http://schemas.microsoft.com/office/drawing/2014/main" id="{A225738B-B97A-BDF8-99AC-CD0B850B900B}"/>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grpSp>
      <p:sp>
        <p:nvSpPr>
          <p:cNvPr id="9" name="ZoneTexte 8">
            <a:extLst>
              <a:ext uri="{FF2B5EF4-FFF2-40B4-BE49-F238E27FC236}">
                <a16:creationId xmlns:a16="http://schemas.microsoft.com/office/drawing/2014/main" id="{64F5BD28-2644-995E-FA39-148CCF632831}"/>
              </a:ext>
            </a:extLst>
          </p:cNvPr>
          <p:cNvSpPr txBox="1"/>
          <p:nvPr/>
        </p:nvSpPr>
        <p:spPr>
          <a:xfrm>
            <a:off x="3053279" y="1063368"/>
            <a:ext cx="6080290" cy="2308324"/>
          </a:xfrm>
          <a:prstGeom prst="rect">
            <a:avLst/>
          </a:prstGeom>
          <a:noFill/>
        </p:spPr>
        <p:txBody>
          <a:bodyPr wrap="square" rtlCol="0">
            <a:spAutoFit/>
          </a:bodyPr>
          <a:lstStyle/>
          <a:p>
            <a:r>
              <a:rPr lang="en-US"/>
              <a:t>In other words: what impact can sales techniques have on the development of your business?</a:t>
            </a:r>
          </a:p>
          <a:p>
            <a:endParaRPr lang="en-US"/>
          </a:p>
          <a:p>
            <a:r>
              <a:rPr lang="en-US" b="1" u="sng">
                <a:solidFill>
                  <a:schemeClr val="tx2"/>
                </a:solidFill>
              </a:rPr>
              <a:t>The answer:</a:t>
            </a:r>
          </a:p>
          <a:p>
            <a:endParaRPr lang="en-US">
              <a:solidFill>
                <a:schemeClr val="tx2"/>
              </a:solidFill>
            </a:endParaRPr>
          </a:p>
          <a:p>
            <a:pPr marL="285750" indent="-285750">
              <a:buFont typeface="Arial" panose="020B0604020202020204" pitchFamily="34" charset="0"/>
              <a:buChar char="•"/>
            </a:pPr>
            <a:r>
              <a:rPr lang="en-US"/>
              <a:t>Make a sale and keep your business going.</a:t>
            </a:r>
          </a:p>
          <a:p>
            <a:pPr marL="285750" indent="-285750">
              <a:buFont typeface="Arial" panose="020B0604020202020204" pitchFamily="34" charset="0"/>
              <a:buChar char="•"/>
            </a:pPr>
            <a:r>
              <a:rPr lang="en-US"/>
              <a:t>Get better sales results, generate more turnover, and drive more joy and success from your work.</a:t>
            </a:r>
            <a:endParaRPr lang="fr-FR"/>
          </a:p>
        </p:txBody>
      </p:sp>
      <p:sp>
        <p:nvSpPr>
          <p:cNvPr id="13" name="ZoneTexte 5">
            <a:extLst>
              <a:ext uri="{FF2B5EF4-FFF2-40B4-BE49-F238E27FC236}">
                <a16:creationId xmlns:a16="http://schemas.microsoft.com/office/drawing/2014/main" id="{17643629-14A7-4031-73A9-808B64EFDD8D}"/>
              </a:ext>
            </a:extLst>
          </p:cNvPr>
          <p:cNvSpPr txBox="1"/>
          <p:nvPr/>
        </p:nvSpPr>
        <p:spPr>
          <a:xfrm rot="16200000">
            <a:off x="10412530" y="5215250"/>
            <a:ext cx="1468313" cy="762388"/>
          </a:xfrm>
          <a:prstGeom prst="rect">
            <a:avLst/>
          </a:prstGeom>
          <a:noFill/>
        </p:spPr>
        <p:txBody>
          <a:bodyPr wrap="square" rtlCol="0">
            <a:spAutoFit/>
          </a:bodyPr>
          <a:lstStyle/>
          <a:p>
            <a:r>
              <a:rPr lang="fr-FR" sz="2177">
                <a:solidFill>
                  <a:schemeClr val="bg2">
                    <a:lumMod val="50000"/>
                  </a:schemeClr>
                </a:solidFill>
                <a:latin typeface="Aptos" panose="020B0004020202020204" pitchFamily="34" charset="0"/>
              </a:rPr>
              <a:t>Actors of a sale</a:t>
            </a:r>
          </a:p>
        </p:txBody>
      </p:sp>
      <p:sp>
        <p:nvSpPr>
          <p:cNvPr id="14" name="ZoneTexte 30">
            <a:extLst>
              <a:ext uri="{FF2B5EF4-FFF2-40B4-BE49-F238E27FC236}">
                <a16:creationId xmlns:a16="http://schemas.microsoft.com/office/drawing/2014/main" id="{0B644545-DEA9-3F39-ED89-BB329D4AF52B}"/>
              </a:ext>
            </a:extLst>
          </p:cNvPr>
          <p:cNvSpPr txBox="1"/>
          <p:nvPr/>
        </p:nvSpPr>
        <p:spPr>
          <a:xfrm rot="16200000">
            <a:off x="-986474" y="1900377"/>
            <a:ext cx="313949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8CF0"/>
              </a:buClr>
              <a:buSzPts val="1100"/>
              <a:buFontTx/>
              <a:buNone/>
              <a:tabLst/>
              <a:defRPr/>
            </a:pPr>
            <a:r>
              <a:rPr kumimoji="0" lang="fr-FR" sz="3600" b="1" i="0" u="none" strike="noStrike" kern="0" cap="none" spc="0" normalizeH="0" baseline="0" noProof="0">
                <a:ln>
                  <a:noFill/>
                </a:ln>
                <a:solidFill>
                  <a:srgbClr val="EC6626"/>
                </a:solidFill>
                <a:effectLst/>
                <a:uLnTx/>
                <a:uFillTx/>
                <a:latin typeface="Open Sans" panose="020B0606030504020204" pitchFamily="34" charset="0"/>
                <a:ea typeface="Open Sans" panose="020B0606030504020204" pitchFamily="34" charset="0"/>
                <a:cs typeface="Open Sans" panose="020B0606030504020204" pitchFamily="34" charset="0"/>
                <a:sym typeface="Overpass Black"/>
              </a:rPr>
              <a:t>Sales techniques</a:t>
            </a:r>
            <a:endParaRPr kumimoji="0" lang="fr-FR" sz="1600" b="0" i="0" u="none" strike="noStrike" kern="0" cap="none" spc="0" normalizeH="0" baseline="0" noProof="0">
              <a:ln>
                <a:noFill/>
              </a:ln>
              <a:solidFill>
                <a:srgbClr val="EC6626"/>
              </a:solidFill>
              <a:effectLst/>
              <a:uLnTx/>
              <a:uFillTx/>
              <a:latin typeface="Open Sans" panose="020B0606030504020204" pitchFamily="34" charset="0"/>
              <a:ea typeface="Open Sans" panose="020B0606030504020204" pitchFamily="34" charset="0"/>
              <a:cs typeface="Open Sans" panose="020B0606030504020204" pitchFamily="34" charset="0"/>
              <a:sym typeface="Source Sans Pro"/>
            </a:endParaRPr>
          </a:p>
        </p:txBody>
      </p:sp>
    </p:spTree>
    <p:extLst>
      <p:ext uri="{BB962C8B-B14F-4D97-AF65-F5344CB8AC3E}">
        <p14:creationId xmlns:p14="http://schemas.microsoft.com/office/powerpoint/2010/main" val="374126420"/>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3897C-889D-C52F-48F3-19B205D13F5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C7F6B3C-2BE1-2B30-3B60-C0634F31B9DA}"/>
              </a:ext>
            </a:extLst>
          </p:cNvPr>
          <p:cNvSpPr/>
          <p:nvPr/>
        </p:nvSpPr>
        <p:spPr>
          <a:xfrm>
            <a:off x="10607841" y="0"/>
            <a:ext cx="1395582"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33"/>
              <a:t>g</a:t>
            </a:r>
          </a:p>
        </p:txBody>
      </p:sp>
      <p:sp>
        <p:nvSpPr>
          <p:cNvPr id="21" name="Rectangle 20">
            <a:extLst>
              <a:ext uri="{FF2B5EF4-FFF2-40B4-BE49-F238E27FC236}">
                <a16:creationId xmlns:a16="http://schemas.microsoft.com/office/drawing/2014/main" id="{DB0A4AA1-607C-7866-FEBA-4006EF8207FF}"/>
              </a:ext>
            </a:extLst>
          </p:cNvPr>
          <p:cNvSpPr/>
          <p:nvPr/>
        </p:nvSpPr>
        <p:spPr>
          <a:xfrm>
            <a:off x="4177528" y="0"/>
            <a:ext cx="6496907"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33"/>
              <a:t>g</a:t>
            </a:r>
          </a:p>
        </p:txBody>
      </p:sp>
      <p:sp>
        <p:nvSpPr>
          <p:cNvPr id="22" name="ZoneTexte 21">
            <a:extLst>
              <a:ext uri="{FF2B5EF4-FFF2-40B4-BE49-F238E27FC236}">
                <a16:creationId xmlns:a16="http://schemas.microsoft.com/office/drawing/2014/main" id="{BE0B9A02-8139-84FC-D24C-738CC0228929}"/>
              </a:ext>
            </a:extLst>
          </p:cNvPr>
          <p:cNvSpPr txBox="1"/>
          <p:nvPr/>
        </p:nvSpPr>
        <p:spPr>
          <a:xfrm>
            <a:off x="4732645" y="186514"/>
            <a:ext cx="4182209" cy="584775"/>
          </a:xfrm>
          <a:prstGeom prst="rect">
            <a:avLst/>
          </a:prstGeom>
          <a:noFill/>
        </p:spPr>
        <p:txBody>
          <a:bodyPr wrap="square" rtlCol="0">
            <a:spAutoFit/>
          </a:bodyPr>
          <a:lstStyle/>
          <a:p>
            <a:r>
              <a:rPr lang="fr-FR" sz="3200" b="1">
                <a:solidFill>
                  <a:srgbClr val="002060"/>
                </a:solidFill>
                <a:latin typeface="Aptos" panose="020B0004020202020204" pitchFamily="34" charset="0"/>
              </a:rPr>
              <a:t>Seller missions</a:t>
            </a:r>
          </a:p>
        </p:txBody>
      </p:sp>
      <p:sp>
        <p:nvSpPr>
          <p:cNvPr id="24" name="Rectangle 23">
            <a:extLst>
              <a:ext uri="{FF2B5EF4-FFF2-40B4-BE49-F238E27FC236}">
                <a16:creationId xmlns:a16="http://schemas.microsoft.com/office/drawing/2014/main" id="{069275CB-D57E-F036-8B18-4518B424F617}"/>
              </a:ext>
            </a:extLst>
          </p:cNvPr>
          <p:cNvSpPr/>
          <p:nvPr/>
        </p:nvSpPr>
        <p:spPr>
          <a:xfrm>
            <a:off x="2824407" y="0"/>
            <a:ext cx="1395582"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1079" indent="-311079" algn="ctr">
              <a:buFont typeface="+mj-lt"/>
              <a:buAutoNum type="arabicPeriod"/>
            </a:pPr>
            <a:r>
              <a:rPr lang="fr-FR" sz="1633"/>
              <a:t>g</a:t>
            </a:r>
          </a:p>
        </p:txBody>
      </p:sp>
      <p:sp>
        <p:nvSpPr>
          <p:cNvPr id="25" name="ZoneTexte 24">
            <a:extLst>
              <a:ext uri="{FF2B5EF4-FFF2-40B4-BE49-F238E27FC236}">
                <a16:creationId xmlns:a16="http://schemas.microsoft.com/office/drawing/2014/main" id="{A88CA33E-D554-23F4-1787-73C06E4136B3}"/>
              </a:ext>
            </a:extLst>
          </p:cNvPr>
          <p:cNvSpPr txBox="1"/>
          <p:nvPr/>
        </p:nvSpPr>
        <p:spPr>
          <a:xfrm rot="16200000">
            <a:off x="1827845" y="4740242"/>
            <a:ext cx="2739970" cy="400110"/>
          </a:xfrm>
          <a:prstGeom prst="rect">
            <a:avLst/>
          </a:prstGeom>
          <a:noFill/>
        </p:spPr>
        <p:txBody>
          <a:bodyPr wrap="square" rtlCol="0">
            <a:spAutoFit/>
          </a:bodyPr>
          <a:lstStyle/>
          <a:p>
            <a:r>
              <a:rPr lang="fr-FR" sz="2000" err="1">
                <a:solidFill>
                  <a:srgbClr val="EC6626"/>
                </a:solidFill>
                <a:latin typeface="Aptos" panose="020B0004020202020204" pitchFamily="34" charset="0"/>
              </a:rPr>
              <a:t>Why</a:t>
            </a:r>
            <a:r>
              <a:rPr lang="fr-FR" sz="2000">
                <a:solidFill>
                  <a:srgbClr val="EC6626"/>
                </a:solidFill>
                <a:latin typeface="Aptos" panose="020B0004020202020204" pitchFamily="34" charset="0"/>
              </a:rPr>
              <a:t>?</a:t>
            </a:r>
          </a:p>
        </p:txBody>
      </p:sp>
      <p:sp>
        <p:nvSpPr>
          <p:cNvPr id="27" name="Rectangle 26">
            <a:extLst>
              <a:ext uri="{FF2B5EF4-FFF2-40B4-BE49-F238E27FC236}">
                <a16:creationId xmlns:a16="http://schemas.microsoft.com/office/drawing/2014/main" id="{5F300AA1-E050-B00D-3D10-EAC870A517FB}"/>
              </a:ext>
            </a:extLst>
          </p:cNvPr>
          <p:cNvSpPr/>
          <p:nvPr/>
        </p:nvSpPr>
        <p:spPr>
          <a:xfrm>
            <a:off x="1409962" y="-16661"/>
            <a:ext cx="1395583"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latin typeface="Arial" panose="020B0604020202020204" pitchFamily="34" charset="0"/>
              <a:cs typeface="Arial" panose="020B0604020202020204" pitchFamily="34" charset="0"/>
            </a:endParaRPr>
          </a:p>
        </p:txBody>
      </p:sp>
      <p:sp>
        <p:nvSpPr>
          <p:cNvPr id="28" name="ZoneTexte 27">
            <a:extLst>
              <a:ext uri="{FF2B5EF4-FFF2-40B4-BE49-F238E27FC236}">
                <a16:creationId xmlns:a16="http://schemas.microsoft.com/office/drawing/2014/main" id="{D52F72CB-1FF3-E76C-3B13-7F15247EB8DE}"/>
              </a:ext>
            </a:extLst>
          </p:cNvPr>
          <p:cNvSpPr txBox="1"/>
          <p:nvPr/>
        </p:nvSpPr>
        <p:spPr>
          <a:xfrm rot="16200000">
            <a:off x="304253" y="4483455"/>
            <a:ext cx="3202152" cy="415498"/>
          </a:xfrm>
          <a:prstGeom prst="rect">
            <a:avLst/>
          </a:prstGeom>
          <a:noFill/>
        </p:spPr>
        <p:txBody>
          <a:bodyPr wrap="square" rtlCol="0">
            <a:spAutoFit/>
          </a:bodyPr>
          <a:lstStyle/>
          <a:p>
            <a:r>
              <a:rPr lang="fr-FR" sz="2100" err="1">
                <a:solidFill>
                  <a:schemeClr val="accent1">
                    <a:lumMod val="50000"/>
                  </a:schemeClr>
                </a:solidFill>
                <a:latin typeface="Aptos" panose="020B0004020202020204" pitchFamily="34" charset="0"/>
              </a:rPr>
              <a:t>Definition</a:t>
            </a:r>
            <a:endParaRPr lang="fr-FR" sz="2100">
              <a:solidFill>
                <a:schemeClr val="accent1">
                  <a:lumMod val="50000"/>
                </a:schemeClr>
              </a:solidFill>
              <a:latin typeface="Aptos" panose="020B0004020202020204" pitchFamily="34" charset="0"/>
            </a:endParaRPr>
          </a:p>
        </p:txBody>
      </p:sp>
      <p:sp>
        <p:nvSpPr>
          <p:cNvPr id="30" name="Rectangle 29">
            <a:extLst>
              <a:ext uri="{FF2B5EF4-FFF2-40B4-BE49-F238E27FC236}">
                <a16:creationId xmlns:a16="http://schemas.microsoft.com/office/drawing/2014/main" id="{CE871EE7-331E-D19C-B2B1-88098C4F2C61}"/>
              </a:ext>
            </a:extLst>
          </p:cNvPr>
          <p:cNvSpPr/>
          <p:nvPr/>
        </p:nvSpPr>
        <p:spPr>
          <a:xfrm>
            <a:off x="-14346" y="0"/>
            <a:ext cx="1395582" cy="6858000"/>
          </a:xfrm>
          <a:prstGeom prst="rect">
            <a:avLst/>
          </a:prstGeom>
          <a:solidFill>
            <a:schemeClr val="accent1">
              <a:lumMod val="50000"/>
            </a:schemeClr>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36" name="ZoneTexte 35">
            <a:extLst>
              <a:ext uri="{FF2B5EF4-FFF2-40B4-BE49-F238E27FC236}">
                <a16:creationId xmlns:a16="http://schemas.microsoft.com/office/drawing/2014/main" id="{4EAFFB5D-1EE9-DBBA-8F73-FC211366A868}"/>
              </a:ext>
            </a:extLst>
          </p:cNvPr>
          <p:cNvSpPr txBox="1"/>
          <p:nvPr/>
        </p:nvSpPr>
        <p:spPr>
          <a:xfrm>
            <a:off x="8414168" y="359874"/>
            <a:ext cx="472400" cy="343620"/>
          </a:xfrm>
          <a:prstGeom prst="rect">
            <a:avLst/>
          </a:prstGeom>
          <a:noFill/>
        </p:spPr>
        <p:txBody>
          <a:bodyPr wrap="square" rtlCol="0">
            <a:spAutoFit/>
          </a:bodyPr>
          <a:lstStyle/>
          <a:p>
            <a:endParaRPr lang="fr-FR" sz="1633"/>
          </a:p>
        </p:txBody>
      </p:sp>
      <p:sp>
        <p:nvSpPr>
          <p:cNvPr id="38" name="ZoneTexte 37">
            <a:extLst>
              <a:ext uri="{FF2B5EF4-FFF2-40B4-BE49-F238E27FC236}">
                <a16:creationId xmlns:a16="http://schemas.microsoft.com/office/drawing/2014/main" id="{5A24948B-BF45-4C83-6C27-E8803F062B0E}"/>
              </a:ext>
            </a:extLst>
          </p:cNvPr>
          <p:cNvSpPr txBox="1"/>
          <p:nvPr/>
        </p:nvSpPr>
        <p:spPr>
          <a:xfrm>
            <a:off x="2303786" y="224088"/>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1</a:t>
            </a:r>
          </a:p>
        </p:txBody>
      </p:sp>
      <p:sp>
        <p:nvSpPr>
          <p:cNvPr id="39" name="ZoneTexte 38">
            <a:extLst>
              <a:ext uri="{FF2B5EF4-FFF2-40B4-BE49-F238E27FC236}">
                <a16:creationId xmlns:a16="http://schemas.microsoft.com/office/drawing/2014/main" id="{3920160C-B259-B582-1568-7C23F883D7C0}"/>
              </a:ext>
            </a:extLst>
          </p:cNvPr>
          <p:cNvSpPr txBox="1"/>
          <p:nvPr/>
        </p:nvSpPr>
        <p:spPr>
          <a:xfrm>
            <a:off x="3604049" y="224088"/>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2</a:t>
            </a:r>
          </a:p>
        </p:txBody>
      </p:sp>
      <p:sp>
        <p:nvSpPr>
          <p:cNvPr id="40" name="ZoneTexte 39">
            <a:extLst>
              <a:ext uri="{FF2B5EF4-FFF2-40B4-BE49-F238E27FC236}">
                <a16:creationId xmlns:a16="http://schemas.microsoft.com/office/drawing/2014/main" id="{C402C7EE-CCD0-B341-E8C0-C328CE593D65}"/>
              </a:ext>
            </a:extLst>
          </p:cNvPr>
          <p:cNvSpPr txBox="1"/>
          <p:nvPr/>
        </p:nvSpPr>
        <p:spPr>
          <a:xfrm>
            <a:off x="9816352" y="359874"/>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3</a:t>
            </a:r>
          </a:p>
        </p:txBody>
      </p:sp>
      <p:sp>
        <p:nvSpPr>
          <p:cNvPr id="41" name="ZoneTexte 40">
            <a:extLst>
              <a:ext uri="{FF2B5EF4-FFF2-40B4-BE49-F238E27FC236}">
                <a16:creationId xmlns:a16="http://schemas.microsoft.com/office/drawing/2014/main" id="{9D9898CD-A75C-D580-391E-DE228C51B975}"/>
              </a:ext>
            </a:extLst>
          </p:cNvPr>
          <p:cNvSpPr txBox="1"/>
          <p:nvPr/>
        </p:nvSpPr>
        <p:spPr>
          <a:xfrm>
            <a:off x="11007562" y="359874"/>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4</a:t>
            </a:r>
          </a:p>
        </p:txBody>
      </p:sp>
      <p:cxnSp>
        <p:nvCxnSpPr>
          <p:cNvPr id="54" name="Connecteur droit 53">
            <a:extLst>
              <a:ext uri="{FF2B5EF4-FFF2-40B4-BE49-F238E27FC236}">
                <a16:creationId xmlns:a16="http://schemas.microsoft.com/office/drawing/2014/main" id="{DD135F50-9D70-6E35-E64B-615635499EC3}"/>
              </a:ext>
            </a:extLst>
          </p:cNvPr>
          <p:cNvCxnSpPr/>
          <p:nvPr/>
        </p:nvCxnSpPr>
        <p:spPr>
          <a:xfrm>
            <a:off x="217303" y="6390248"/>
            <a:ext cx="1175739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 1" descr="Une image contenant Police, Graphique, logo, symbole&#10;&#10;Le contenu généré par l’IA peut être incorrect.">
            <a:extLst>
              <a:ext uri="{FF2B5EF4-FFF2-40B4-BE49-F238E27FC236}">
                <a16:creationId xmlns:a16="http://schemas.microsoft.com/office/drawing/2014/main" id="{A8A30A09-BE83-4342-74CF-EB39691B9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30" y="66704"/>
            <a:ext cx="864091" cy="864091"/>
          </a:xfrm>
          <a:prstGeom prst="rect">
            <a:avLst/>
          </a:prstGeom>
        </p:spPr>
      </p:pic>
      <p:grpSp>
        <p:nvGrpSpPr>
          <p:cNvPr id="3" name="Groupe 2">
            <a:extLst>
              <a:ext uri="{FF2B5EF4-FFF2-40B4-BE49-F238E27FC236}">
                <a16:creationId xmlns:a16="http://schemas.microsoft.com/office/drawing/2014/main" id="{78EEAE6B-404F-3A90-1F9D-E9749D321135}"/>
              </a:ext>
            </a:extLst>
          </p:cNvPr>
          <p:cNvGrpSpPr/>
          <p:nvPr/>
        </p:nvGrpSpPr>
        <p:grpSpPr>
          <a:xfrm rot="20172177">
            <a:off x="10960884" y="6055441"/>
            <a:ext cx="1322912" cy="1077708"/>
            <a:chOff x="8612695" y="1436067"/>
            <a:chExt cx="3011944" cy="4231017"/>
          </a:xfrm>
          <a:solidFill>
            <a:schemeClr val="tx1">
              <a:alpha val="9000"/>
            </a:schemeClr>
          </a:solidFill>
        </p:grpSpPr>
        <p:sp>
          <p:nvSpPr>
            <p:cNvPr id="4" name="Google Shape;188;p1">
              <a:extLst>
                <a:ext uri="{FF2B5EF4-FFF2-40B4-BE49-F238E27FC236}">
                  <a16:creationId xmlns:a16="http://schemas.microsoft.com/office/drawing/2014/main" id="{64A8F22B-67AD-63E8-5EF8-2F1EAF4B22F2}"/>
                </a:ext>
              </a:extLst>
            </p:cNvPr>
            <p:cNvSpPr/>
            <p:nvPr/>
          </p:nvSpPr>
          <p:spPr>
            <a:xfrm>
              <a:off x="9697838" y="1436067"/>
              <a:ext cx="841658" cy="1348683"/>
            </a:xfrm>
            <a:custGeom>
              <a:avLst/>
              <a:gdLst/>
              <a:ahLst/>
              <a:cxnLst/>
              <a:rect l="l" t="t" r="r" b="b"/>
              <a:pathLst>
                <a:path w="271136" h="271136" extrusionOk="0">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a:noFill/>
            </a:ln>
          </p:spPr>
          <p:txBody>
            <a:bodyPr spcFirstLastPara="1" wrap="square" lIns="82939" tIns="41458" rIns="82939" bIns="41458" anchor="ctr" anchorCtr="0">
              <a:noAutofit/>
            </a:bodyPr>
            <a:lstStyle/>
            <a:p>
              <a:endParaRPr sz="1633">
                <a:solidFill>
                  <a:schemeClr val="dk1"/>
                </a:solidFill>
                <a:latin typeface="Open Sans"/>
                <a:ea typeface="Open Sans"/>
                <a:cs typeface="Open Sans"/>
                <a:sym typeface="Open Sans"/>
              </a:endParaRPr>
            </a:p>
          </p:txBody>
        </p:sp>
        <p:sp>
          <p:nvSpPr>
            <p:cNvPr id="7" name="Google Shape;189;p1">
              <a:extLst>
                <a:ext uri="{FF2B5EF4-FFF2-40B4-BE49-F238E27FC236}">
                  <a16:creationId xmlns:a16="http://schemas.microsoft.com/office/drawing/2014/main" id="{FA42C193-3DC0-F2AC-6E0A-74BAD9B40C9A}"/>
                </a:ext>
              </a:extLst>
            </p:cNvPr>
            <p:cNvSpPr/>
            <p:nvPr/>
          </p:nvSpPr>
          <p:spPr>
            <a:xfrm>
              <a:off x="8612695" y="1630906"/>
              <a:ext cx="3011944" cy="4036178"/>
            </a:xfrm>
            <a:custGeom>
              <a:avLst/>
              <a:gdLst/>
              <a:ahLst/>
              <a:cxnLst/>
              <a:rect l="l" t="t" r="r" b="b"/>
              <a:pathLst>
                <a:path w="970283" h="811423" extrusionOk="0">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a:noFill/>
            </a:ln>
          </p:spPr>
          <p:txBody>
            <a:bodyPr spcFirstLastPara="1" wrap="square" lIns="82939" tIns="41458" rIns="82939" bIns="41458" anchor="ctr" anchorCtr="0">
              <a:noAutofit/>
            </a:bodyPr>
            <a:lstStyle/>
            <a:p>
              <a:endParaRPr sz="1633">
                <a:solidFill>
                  <a:schemeClr val="dk1"/>
                </a:solidFill>
                <a:latin typeface="Open Sans"/>
                <a:ea typeface="Open Sans"/>
                <a:cs typeface="Open Sans"/>
                <a:sym typeface="Open Sans"/>
              </a:endParaRPr>
            </a:p>
          </p:txBody>
        </p:sp>
      </p:grpSp>
      <p:sp>
        <p:nvSpPr>
          <p:cNvPr id="8" name="Espace réservé du pied de page 1">
            <a:extLst>
              <a:ext uri="{FF2B5EF4-FFF2-40B4-BE49-F238E27FC236}">
                <a16:creationId xmlns:a16="http://schemas.microsoft.com/office/drawing/2014/main" id="{EE23548E-4531-2B77-929E-BED56BAF8381}"/>
              </a:ext>
            </a:extLst>
          </p:cNvPr>
          <p:cNvSpPr>
            <a:spLocks noGrp="1"/>
          </p:cNvSpPr>
          <p:nvPr>
            <p:ph type="ftr" sz="quarter" idx="11"/>
          </p:nvPr>
        </p:nvSpPr>
        <p:spPr>
          <a:xfrm>
            <a:off x="628128" y="6396248"/>
            <a:ext cx="8286726" cy="365125"/>
          </a:xfrm>
        </p:spPr>
        <p:txBody>
          <a:bodyPr/>
          <a:lstStyle/>
          <a:p>
            <a:r>
              <a:rPr lang="fr-FR">
                <a:solidFill>
                  <a:schemeClr val="tx2"/>
                </a:solidFill>
              </a:rPr>
              <a:t>Formation de formateurs TWC</a:t>
            </a:r>
          </a:p>
        </p:txBody>
      </p:sp>
      <p:grpSp>
        <p:nvGrpSpPr>
          <p:cNvPr id="10" name="Graphique 10">
            <a:extLst>
              <a:ext uri="{FF2B5EF4-FFF2-40B4-BE49-F238E27FC236}">
                <a16:creationId xmlns:a16="http://schemas.microsoft.com/office/drawing/2014/main" id="{D10F5E12-611F-DD66-B61D-8DCED2767A21}"/>
              </a:ext>
            </a:extLst>
          </p:cNvPr>
          <p:cNvGrpSpPr/>
          <p:nvPr/>
        </p:nvGrpSpPr>
        <p:grpSpPr>
          <a:xfrm rot="818345">
            <a:off x="-25861" y="6293990"/>
            <a:ext cx="546332" cy="489843"/>
            <a:chOff x="10497070" y="544224"/>
            <a:chExt cx="970283" cy="869959"/>
          </a:xfrm>
          <a:solidFill>
            <a:schemeClr val="tx2"/>
          </a:solidFill>
        </p:grpSpPr>
        <p:sp>
          <p:nvSpPr>
            <p:cNvPr id="11" name="Forme libre : forme 10">
              <a:extLst>
                <a:ext uri="{FF2B5EF4-FFF2-40B4-BE49-F238E27FC236}">
                  <a16:creationId xmlns:a16="http://schemas.microsoft.com/office/drawing/2014/main" id="{6C43B0AD-EF84-1789-1DA6-FA549A0FA42C}"/>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12" name="Forme libre : forme 11">
              <a:extLst>
                <a:ext uri="{FF2B5EF4-FFF2-40B4-BE49-F238E27FC236}">
                  <a16:creationId xmlns:a16="http://schemas.microsoft.com/office/drawing/2014/main" id="{818B8AF9-EC29-18C5-F998-53590690E850}"/>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grpSp>
      <p:sp>
        <p:nvSpPr>
          <p:cNvPr id="13" name="ZoneTexte 12">
            <a:extLst>
              <a:ext uri="{FF2B5EF4-FFF2-40B4-BE49-F238E27FC236}">
                <a16:creationId xmlns:a16="http://schemas.microsoft.com/office/drawing/2014/main" id="{8D73927E-115E-F134-7572-A576C31D834F}"/>
              </a:ext>
            </a:extLst>
          </p:cNvPr>
          <p:cNvSpPr txBox="1"/>
          <p:nvPr/>
        </p:nvSpPr>
        <p:spPr>
          <a:xfrm>
            <a:off x="4428438" y="890679"/>
            <a:ext cx="6034119" cy="50475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b="1"/>
              <a:t>Prospecting</a:t>
            </a:r>
            <a:r>
              <a:rPr lang="en-US" sz="1400"/>
              <a:t>: This is the sales representative's primary task, and it involves bringing new customers into the company.</a:t>
            </a:r>
          </a:p>
          <a:p>
            <a:pPr marL="285750" indent="-285750">
              <a:lnSpc>
                <a:spcPct val="150000"/>
              </a:lnSpc>
              <a:buFont typeface="Arial" panose="020B0604020202020204" pitchFamily="34" charset="0"/>
              <a:buChar char="•"/>
            </a:pPr>
            <a:r>
              <a:rPr lang="en-US" sz="1400" b="1"/>
              <a:t>Communication</a:t>
            </a:r>
            <a:r>
              <a:rPr lang="en-US" sz="1400"/>
              <a:t>: to pass on information about the product or service to target customers.</a:t>
            </a:r>
          </a:p>
          <a:p>
            <a:pPr marL="285750" indent="-285750">
              <a:lnSpc>
                <a:spcPct val="150000"/>
              </a:lnSpc>
              <a:buFont typeface="Arial" panose="020B0604020202020204" pitchFamily="34" charset="0"/>
              <a:buChar char="•"/>
            </a:pPr>
            <a:r>
              <a:rPr lang="en-US" sz="1400" b="1"/>
              <a:t>Service</a:t>
            </a:r>
            <a:r>
              <a:rPr lang="en-US" sz="1400"/>
              <a:t>: before and after the sale, by being available to the customer and listening to his or her comments.</a:t>
            </a:r>
          </a:p>
          <a:p>
            <a:pPr marL="285750" indent="-285750">
              <a:lnSpc>
                <a:spcPct val="150000"/>
              </a:lnSpc>
              <a:buFont typeface="Arial" panose="020B0604020202020204" pitchFamily="34" charset="0"/>
              <a:buChar char="•"/>
            </a:pPr>
            <a:r>
              <a:rPr lang="en-US" sz="1400" b="1"/>
              <a:t>The actual sale</a:t>
            </a:r>
            <a:r>
              <a:rPr lang="en-US" sz="1400"/>
              <a:t>: This concludes the customer approach phase and the commercial presentation of the product or service.</a:t>
            </a:r>
          </a:p>
          <a:p>
            <a:pPr marL="285750" indent="-285750">
              <a:lnSpc>
                <a:spcPct val="150000"/>
              </a:lnSpc>
              <a:buFont typeface="Arial" panose="020B0604020202020204" pitchFamily="34" charset="0"/>
              <a:buChar char="•"/>
            </a:pPr>
            <a:r>
              <a:rPr lang="en-US" sz="1400" b="1"/>
              <a:t>Customer retention</a:t>
            </a:r>
            <a:r>
              <a:rPr lang="en-US" sz="1400"/>
              <a:t>: By proposing complementary offers and promotions.</a:t>
            </a:r>
          </a:p>
          <a:p>
            <a:pPr marL="285750" indent="-285750">
              <a:buFont typeface="Arial" panose="020B0604020202020204" pitchFamily="34" charset="0"/>
              <a:buChar char="•"/>
            </a:pPr>
            <a:endParaRPr lang="en-US" sz="1400" b="1"/>
          </a:p>
          <a:p>
            <a:endParaRPr lang="en-US" sz="1400" b="1"/>
          </a:p>
          <a:p>
            <a:r>
              <a:rPr lang="en-US" sz="1400" b="1"/>
              <a:t>To sum up, a salesperson's missions are : </a:t>
            </a:r>
          </a:p>
          <a:p>
            <a:pPr marL="285750" indent="-285750">
              <a:buFont typeface="Arial" panose="020B0604020202020204" pitchFamily="34" charset="0"/>
              <a:buChar char="•"/>
            </a:pPr>
            <a:r>
              <a:rPr lang="en-US" sz="1400" b="1"/>
              <a:t>Turn a prospect into a buyer.</a:t>
            </a:r>
          </a:p>
          <a:p>
            <a:pPr marL="285750" indent="-285750">
              <a:buFont typeface="Arial" panose="020B0604020202020204" pitchFamily="34" charset="0"/>
              <a:buChar char="•"/>
            </a:pPr>
            <a:r>
              <a:rPr lang="en-US" sz="1400" b="1"/>
              <a:t>Evolve from an ordinary salesperson to an elite salesperson.</a:t>
            </a:r>
          </a:p>
          <a:p>
            <a:pPr marL="285750" indent="-285750">
              <a:buFont typeface="Arial" panose="020B0604020202020204" pitchFamily="34" charset="0"/>
              <a:buChar char="•"/>
            </a:pPr>
            <a:r>
              <a:rPr lang="en-US" sz="1400" b="1"/>
              <a:t>To accomplish the mission of sales, it is necessary to provide the necessary resources to be evaluated in direct relations between a salesperson and a prospect.</a:t>
            </a:r>
            <a:endParaRPr lang="fr-FR"/>
          </a:p>
        </p:txBody>
      </p:sp>
      <p:sp>
        <p:nvSpPr>
          <p:cNvPr id="9" name="ZoneTexte 5">
            <a:extLst>
              <a:ext uri="{FF2B5EF4-FFF2-40B4-BE49-F238E27FC236}">
                <a16:creationId xmlns:a16="http://schemas.microsoft.com/office/drawing/2014/main" id="{73D2DD74-85F5-EEE7-7666-3E7E8D8AEF05}"/>
              </a:ext>
            </a:extLst>
          </p:cNvPr>
          <p:cNvSpPr txBox="1"/>
          <p:nvPr/>
        </p:nvSpPr>
        <p:spPr>
          <a:xfrm rot="16200000">
            <a:off x="10412530" y="5215250"/>
            <a:ext cx="1468313" cy="762388"/>
          </a:xfrm>
          <a:prstGeom prst="rect">
            <a:avLst/>
          </a:prstGeom>
          <a:noFill/>
        </p:spPr>
        <p:txBody>
          <a:bodyPr wrap="square" rtlCol="0">
            <a:spAutoFit/>
          </a:bodyPr>
          <a:lstStyle/>
          <a:p>
            <a:r>
              <a:rPr lang="fr-FR" sz="2177">
                <a:solidFill>
                  <a:schemeClr val="bg2">
                    <a:lumMod val="50000"/>
                  </a:schemeClr>
                </a:solidFill>
                <a:latin typeface="Aptos" panose="020B0004020202020204" pitchFamily="34" charset="0"/>
              </a:rPr>
              <a:t>Actors of a sale</a:t>
            </a:r>
          </a:p>
        </p:txBody>
      </p:sp>
      <p:sp>
        <p:nvSpPr>
          <p:cNvPr id="14" name="ZoneTexte 30">
            <a:extLst>
              <a:ext uri="{FF2B5EF4-FFF2-40B4-BE49-F238E27FC236}">
                <a16:creationId xmlns:a16="http://schemas.microsoft.com/office/drawing/2014/main" id="{217FA44B-7B23-4F1E-EB42-AA6EA652AB67}"/>
              </a:ext>
            </a:extLst>
          </p:cNvPr>
          <p:cNvSpPr txBox="1"/>
          <p:nvPr/>
        </p:nvSpPr>
        <p:spPr>
          <a:xfrm rot="16200000">
            <a:off x="-986474" y="1900377"/>
            <a:ext cx="313949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8CF0"/>
              </a:buClr>
              <a:buSzPts val="1100"/>
              <a:buFontTx/>
              <a:buNone/>
              <a:tabLst/>
              <a:defRPr/>
            </a:pPr>
            <a:r>
              <a:rPr kumimoji="0" lang="fr-FR" sz="3600" b="1" i="0" u="none" strike="noStrike" kern="0" cap="none" spc="0" normalizeH="0" baseline="0" noProof="0">
                <a:ln>
                  <a:noFill/>
                </a:ln>
                <a:solidFill>
                  <a:srgbClr val="EC6626"/>
                </a:solidFill>
                <a:effectLst/>
                <a:uLnTx/>
                <a:uFillTx/>
                <a:latin typeface="Open Sans" panose="020B0606030504020204" pitchFamily="34" charset="0"/>
                <a:ea typeface="Open Sans" panose="020B0606030504020204" pitchFamily="34" charset="0"/>
                <a:cs typeface="Open Sans" panose="020B0606030504020204" pitchFamily="34" charset="0"/>
                <a:sym typeface="Overpass Black"/>
              </a:rPr>
              <a:t>Sales techniques</a:t>
            </a:r>
            <a:endParaRPr kumimoji="0" lang="fr-FR" sz="1600" b="0" i="0" u="none" strike="noStrike" kern="0" cap="none" spc="0" normalizeH="0" baseline="0" noProof="0">
              <a:ln>
                <a:noFill/>
              </a:ln>
              <a:solidFill>
                <a:srgbClr val="EC6626"/>
              </a:solidFill>
              <a:effectLst/>
              <a:uLnTx/>
              <a:uFillTx/>
              <a:latin typeface="Open Sans" panose="020B0606030504020204" pitchFamily="34" charset="0"/>
              <a:ea typeface="Open Sans" panose="020B0606030504020204" pitchFamily="34" charset="0"/>
              <a:cs typeface="Open Sans" panose="020B0606030504020204" pitchFamily="34" charset="0"/>
              <a:sym typeface="Source Sans Pro"/>
            </a:endParaRPr>
          </a:p>
        </p:txBody>
      </p:sp>
    </p:spTree>
    <p:extLst>
      <p:ext uri="{BB962C8B-B14F-4D97-AF65-F5344CB8AC3E}">
        <p14:creationId xmlns:p14="http://schemas.microsoft.com/office/powerpoint/2010/main" val="94569046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13BFC-945E-DB88-BB70-8926C4D562B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98D5F79-571A-FD2A-1B9F-748059369897}"/>
              </a:ext>
            </a:extLst>
          </p:cNvPr>
          <p:cNvSpPr/>
          <p:nvPr/>
        </p:nvSpPr>
        <p:spPr>
          <a:xfrm>
            <a:off x="5625872" y="0"/>
            <a:ext cx="6553979"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33"/>
              <a:t>g</a:t>
            </a:r>
          </a:p>
        </p:txBody>
      </p:sp>
      <p:sp>
        <p:nvSpPr>
          <p:cNvPr id="6" name="ZoneTexte 5">
            <a:extLst>
              <a:ext uri="{FF2B5EF4-FFF2-40B4-BE49-F238E27FC236}">
                <a16:creationId xmlns:a16="http://schemas.microsoft.com/office/drawing/2014/main" id="{947A6E41-B599-C4FE-D59C-185D8CC2F262}"/>
              </a:ext>
            </a:extLst>
          </p:cNvPr>
          <p:cNvSpPr txBox="1"/>
          <p:nvPr/>
        </p:nvSpPr>
        <p:spPr>
          <a:xfrm>
            <a:off x="5737141" y="180374"/>
            <a:ext cx="5270421" cy="954107"/>
          </a:xfrm>
          <a:prstGeom prst="rect">
            <a:avLst/>
          </a:prstGeom>
          <a:noFill/>
        </p:spPr>
        <p:txBody>
          <a:bodyPr wrap="square" rtlCol="0">
            <a:spAutoFit/>
          </a:bodyPr>
          <a:lstStyle/>
          <a:p>
            <a:r>
              <a:rPr lang="en-US" sz="2800" b="1">
                <a:solidFill>
                  <a:srgbClr val="EC6626"/>
                </a:solidFill>
                <a:latin typeface="Aptos" panose="020B0004020202020204" pitchFamily="34" charset="0"/>
              </a:rPr>
              <a:t>The 6 essential qualities of a salesperson </a:t>
            </a:r>
            <a:endParaRPr lang="fr-FR" sz="2800" b="1">
              <a:solidFill>
                <a:srgbClr val="EC6626"/>
              </a:solidFill>
              <a:latin typeface="Aptos" panose="020B0004020202020204" pitchFamily="34" charset="0"/>
            </a:endParaRPr>
          </a:p>
        </p:txBody>
      </p:sp>
      <p:sp>
        <p:nvSpPr>
          <p:cNvPr id="21" name="Rectangle 20">
            <a:extLst>
              <a:ext uri="{FF2B5EF4-FFF2-40B4-BE49-F238E27FC236}">
                <a16:creationId xmlns:a16="http://schemas.microsoft.com/office/drawing/2014/main" id="{59E60801-57DE-3E45-9CD5-4E80452761B6}"/>
              </a:ext>
            </a:extLst>
          </p:cNvPr>
          <p:cNvSpPr/>
          <p:nvPr/>
        </p:nvSpPr>
        <p:spPr>
          <a:xfrm>
            <a:off x="4177528" y="0"/>
            <a:ext cx="1395583"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33"/>
              <a:t>g</a:t>
            </a:r>
          </a:p>
        </p:txBody>
      </p:sp>
      <p:sp>
        <p:nvSpPr>
          <p:cNvPr id="22" name="ZoneTexte 21">
            <a:extLst>
              <a:ext uri="{FF2B5EF4-FFF2-40B4-BE49-F238E27FC236}">
                <a16:creationId xmlns:a16="http://schemas.microsoft.com/office/drawing/2014/main" id="{3438840B-0C90-D517-5C59-B31C48995A14}"/>
              </a:ext>
            </a:extLst>
          </p:cNvPr>
          <p:cNvSpPr txBox="1"/>
          <p:nvPr/>
        </p:nvSpPr>
        <p:spPr>
          <a:xfrm rot="16200000">
            <a:off x="3436851" y="4987410"/>
            <a:ext cx="2345917" cy="400110"/>
          </a:xfrm>
          <a:prstGeom prst="rect">
            <a:avLst/>
          </a:prstGeom>
          <a:noFill/>
        </p:spPr>
        <p:txBody>
          <a:bodyPr wrap="square" rtlCol="0">
            <a:spAutoFit/>
          </a:bodyPr>
          <a:lstStyle/>
          <a:p>
            <a:r>
              <a:rPr lang="fr-FR" sz="2000">
                <a:solidFill>
                  <a:schemeClr val="bg2">
                    <a:lumMod val="50000"/>
                  </a:schemeClr>
                </a:solidFill>
                <a:latin typeface="Aptos" panose="020B0004020202020204" pitchFamily="34" charset="0"/>
              </a:rPr>
              <a:t>Seller missions</a:t>
            </a:r>
          </a:p>
        </p:txBody>
      </p:sp>
      <p:sp>
        <p:nvSpPr>
          <p:cNvPr id="24" name="Rectangle 23">
            <a:extLst>
              <a:ext uri="{FF2B5EF4-FFF2-40B4-BE49-F238E27FC236}">
                <a16:creationId xmlns:a16="http://schemas.microsoft.com/office/drawing/2014/main" id="{52348CE0-4FE1-584A-850F-DFB74C900669}"/>
              </a:ext>
            </a:extLst>
          </p:cNvPr>
          <p:cNvSpPr/>
          <p:nvPr/>
        </p:nvSpPr>
        <p:spPr>
          <a:xfrm>
            <a:off x="2824407" y="0"/>
            <a:ext cx="1395582"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1079" indent="-311079" algn="ctr">
              <a:buFont typeface="+mj-lt"/>
              <a:buAutoNum type="arabicPeriod"/>
            </a:pPr>
            <a:r>
              <a:rPr lang="fr-FR" sz="1633"/>
              <a:t>g</a:t>
            </a:r>
          </a:p>
        </p:txBody>
      </p:sp>
      <p:sp>
        <p:nvSpPr>
          <p:cNvPr id="25" name="ZoneTexte 24">
            <a:extLst>
              <a:ext uri="{FF2B5EF4-FFF2-40B4-BE49-F238E27FC236}">
                <a16:creationId xmlns:a16="http://schemas.microsoft.com/office/drawing/2014/main" id="{B0678633-BBC5-83D0-37BA-CD27603215A7}"/>
              </a:ext>
            </a:extLst>
          </p:cNvPr>
          <p:cNvSpPr txBox="1"/>
          <p:nvPr/>
        </p:nvSpPr>
        <p:spPr>
          <a:xfrm rot="16200000">
            <a:off x="1827845" y="4740242"/>
            <a:ext cx="2739970" cy="400110"/>
          </a:xfrm>
          <a:prstGeom prst="rect">
            <a:avLst/>
          </a:prstGeom>
          <a:noFill/>
        </p:spPr>
        <p:txBody>
          <a:bodyPr wrap="square" rtlCol="0">
            <a:spAutoFit/>
          </a:bodyPr>
          <a:lstStyle/>
          <a:p>
            <a:r>
              <a:rPr lang="fr-FR" sz="2000" err="1">
                <a:solidFill>
                  <a:srgbClr val="EC6626"/>
                </a:solidFill>
                <a:latin typeface="Aptos" panose="020B0004020202020204" pitchFamily="34" charset="0"/>
              </a:rPr>
              <a:t>Why</a:t>
            </a:r>
            <a:r>
              <a:rPr lang="fr-FR" sz="2000">
                <a:solidFill>
                  <a:srgbClr val="EC6626"/>
                </a:solidFill>
                <a:latin typeface="Aptos" panose="020B0004020202020204" pitchFamily="34" charset="0"/>
              </a:rPr>
              <a:t>?</a:t>
            </a:r>
          </a:p>
        </p:txBody>
      </p:sp>
      <p:sp>
        <p:nvSpPr>
          <p:cNvPr id="27" name="Rectangle 26">
            <a:extLst>
              <a:ext uri="{FF2B5EF4-FFF2-40B4-BE49-F238E27FC236}">
                <a16:creationId xmlns:a16="http://schemas.microsoft.com/office/drawing/2014/main" id="{763E7FB1-D14B-517E-21FE-5AB3F78A1CF9}"/>
              </a:ext>
            </a:extLst>
          </p:cNvPr>
          <p:cNvSpPr/>
          <p:nvPr/>
        </p:nvSpPr>
        <p:spPr>
          <a:xfrm>
            <a:off x="1409962" y="-16661"/>
            <a:ext cx="1395583"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latin typeface="Arial" panose="020B0604020202020204" pitchFamily="34" charset="0"/>
              <a:cs typeface="Arial" panose="020B0604020202020204" pitchFamily="34" charset="0"/>
            </a:endParaRPr>
          </a:p>
        </p:txBody>
      </p:sp>
      <p:sp>
        <p:nvSpPr>
          <p:cNvPr id="28" name="ZoneTexte 27">
            <a:extLst>
              <a:ext uri="{FF2B5EF4-FFF2-40B4-BE49-F238E27FC236}">
                <a16:creationId xmlns:a16="http://schemas.microsoft.com/office/drawing/2014/main" id="{C6A911F6-6ADA-3CD8-C385-44E5E865DCEA}"/>
              </a:ext>
            </a:extLst>
          </p:cNvPr>
          <p:cNvSpPr txBox="1"/>
          <p:nvPr/>
        </p:nvSpPr>
        <p:spPr>
          <a:xfrm rot="16200000">
            <a:off x="304253" y="4483455"/>
            <a:ext cx="3202152" cy="415498"/>
          </a:xfrm>
          <a:prstGeom prst="rect">
            <a:avLst/>
          </a:prstGeom>
          <a:noFill/>
        </p:spPr>
        <p:txBody>
          <a:bodyPr wrap="square" rtlCol="0">
            <a:spAutoFit/>
          </a:bodyPr>
          <a:lstStyle/>
          <a:p>
            <a:r>
              <a:rPr lang="fr-FR" sz="2100" err="1">
                <a:solidFill>
                  <a:schemeClr val="accent1">
                    <a:lumMod val="50000"/>
                  </a:schemeClr>
                </a:solidFill>
                <a:latin typeface="Aptos" panose="020B0004020202020204" pitchFamily="34" charset="0"/>
              </a:rPr>
              <a:t>Definition</a:t>
            </a:r>
            <a:endParaRPr lang="fr-FR" sz="2100">
              <a:solidFill>
                <a:schemeClr val="accent1">
                  <a:lumMod val="50000"/>
                </a:schemeClr>
              </a:solidFill>
              <a:latin typeface="Aptos" panose="020B0004020202020204" pitchFamily="34" charset="0"/>
            </a:endParaRPr>
          </a:p>
        </p:txBody>
      </p:sp>
      <p:sp>
        <p:nvSpPr>
          <p:cNvPr id="30" name="Rectangle 29">
            <a:extLst>
              <a:ext uri="{FF2B5EF4-FFF2-40B4-BE49-F238E27FC236}">
                <a16:creationId xmlns:a16="http://schemas.microsoft.com/office/drawing/2014/main" id="{C33C2D49-55E5-4377-686E-6B9A4FE31201}"/>
              </a:ext>
            </a:extLst>
          </p:cNvPr>
          <p:cNvSpPr/>
          <p:nvPr/>
        </p:nvSpPr>
        <p:spPr>
          <a:xfrm>
            <a:off x="-14346" y="0"/>
            <a:ext cx="1395582" cy="6858000"/>
          </a:xfrm>
          <a:prstGeom prst="rect">
            <a:avLst/>
          </a:prstGeom>
          <a:solidFill>
            <a:schemeClr val="accent1">
              <a:lumMod val="50000"/>
            </a:schemeClr>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31" name="ZoneTexte 30">
            <a:extLst>
              <a:ext uri="{FF2B5EF4-FFF2-40B4-BE49-F238E27FC236}">
                <a16:creationId xmlns:a16="http://schemas.microsoft.com/office/drawing/2014/main" id="{71C41A06-5339-D5DB-5C62-6BE8E3580D59}"/>
              </a:ext>
            </a:extLst>
          </p:cNvPr>
          <p:cNvSpPr txBox="1"/>
          <p:nvPr/>
        </p:nvSpPr>
        <p:spPr>
          <a:xfrm rot="16200000">
            <a:off x="-986474" y="1900377"/>
            <a:ext cx="313949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8CF0"/>
              </a:buClr>
              <a:buSzPts val="1100"/>
              <a:buFontTx/>
              <a:buNone/>
              <a:tabLst/>
              <a:defRPr/>
            </a:pPr>
            <a:r>
              <a:rPr kumimoji="0" lang="fr-FR" sz="3600" b="1" i="0" u="none" strike="noStrike" kern="0" cap="none" spc="0" normalizeH="0" baseline="0" noProof="0">
                <a:ln>
                  <a:noFill/>
                </a:ln>
                <a:solidFill>
                  <a:srgbClr val="EC6626"/>
                </a:solidFill>
                <a:effectLst/>
                <a:uLnTx/>
                <a:uFillTx/>
                <a:latin typeface="Open Sans" panose="020B0606030504020204" pitchFamily="34" charset="0"/>
                <a:ea typeface="Open Sans" panose="020B0606030504020204" pitchFamily="34" charset="0"/>
                <a:cs typeface="Open Sans" panose="020B0606030504020204" pitchFamily="34" charset="0"/>
                <a:sym typeface="Overpass Black"/>
              </a:rPr>
              <a:t>Sales techniques</a:t>
            </a:r>
            <a:endParaRPr kumimoji="0" lang="fr-FR" sz="1600" b="0" i="0" u="none" strike="noStrike" kern="0" cap="none" spc="0" normalizeH="0" baseline="0" noProof="0">
              <a:ln>
                <a:noFill/>
              </a:ln>
              <a:solidFill>
                <a:srgbClr val="EC6626"/>
              </a:solidFill>
              <a:effectLst/>
              <a:uLnTx/>
              <a:uFillTx/>
              <a:latin typeface="Open Sans" panose="020B0606030504020204" pitchFamily="34" charset="0"/>
              <a:ea typeface="Open Sans" panose="020B0606030504020204" pitchFamily="34" charset="0"/>
              <a:cs typeface="Open Sans" panose="020B0606030504020204" pitchFamily="34" charset="0"/>
              <a:sym typeface="Source Sans Pro"/>
            </a:endParaRPr>
          </a:p>
        </p:txBody>
      </p:sp>
      <p:sp>
        <p:nvSpPr>
          <p:cNvPr id="36" name="ZoneTexte 35">
            <a:extLst>
              <a:ext uri="{FF2B5EF4-FFF2-40B4-BE49-F238E27FC236}">
                <a16:creationId xmlns:a16="http://schemas.microsoft.com/office/drawing/2014/main" id="{0CFD6849-DB3A-4E70-0F90-99CFDFB6EC3F}"/>
              </a:ext>
            </a:extLst>
          </p:cNvPr>
          <p:cNvSpPr txBox="1"/>
          <p:nvPr/>
        </p:nvSpPr>
        <p:spPr>
          <a:xfrm>
            <a:off x="8414168" y="359874"/>
            <a:ext cx="472400" cy="343620"/>
          </a:xfrm>
          <a:prstGeom prst="rect">
            <a:avLst/>
          </a:prstGeom>
          <a:noFill/>
        </p:spPr>
        <p:txBody>
          <a:bodyPr wrap="square" rtlCol="0">
            <a:spAutoFit/>
          </a:bodyPr>
          <a:lstStyle/>
          <a:p>
            <a:endParaRPr lang="fr-FR" sz="1633"/>
          </a:p>
        </p:txBody>
      </p:sp>
      <p:sp>
        <p:nvSpPr>
          <p:cNvPr id="38" name="ZoneTexte 37">
            <a:extLst>
              <a:ext uri="{FF2B5EF4-FFF2-40B4-BE49-F238E27FC236}">
                <a16:creationId xmlns:a16="http://schemas.microsoft.com/office/drawing/2014/main" id="{0920C6CE-5007-6CD6-0D06-C4166A3D9A64}"/>
              </a:ext>
            </a:extLst>
          </p:cNvPr>
          <p:cNvSpPr txBox="1"/>
          <p:nvPr/>
        </p:nvSpPr>
        <p:spPr>
          <a:xfrm>
            <a:off x="2303786" y="224088"/>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1</a:t>
            </a:r>
          </a:p>
        </p:txBody>
      </p:sp>
      <p:sp>
        <p:nvSpPr>
          <p:cNvPr id="39" name="ZoneTexte 38">
            <a:extLst>
              <a:ext uri="{FF2B5EF4-FFF2-40B4-BE49-F238E27FC236}">
                <a16:creationId xmlns:a16="http://schemas.microsoft.com/office/drawing/2014/main" id="{71091689-8172-8E96-F7D4-4DB7861C1D29}"/>
              </a:ext>
            </a:extLst>
          </p:cNvPr>
          <p:cNvSpPr txBox="1"/>
          <p:nvPr/>
        </p:nvSpPr>
        <p:spPr>
          <a:xfrm>
            <a:off x="3604049" y="224088"/>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2</a:t>
            </a:r>
          </a:p>
        </p:txBody>
      </p:sp>
      <p:sp>
        <p:nvSpPr>
          <p:cNvPr id="40" name="ZoneTexte 39">
            <a:extLst>
              <a:ext uri="{FF2B5EF4-FFF2-40B4-BE49-F238E27FC236}">
                <a16:creationId xmlns:a16="http://schemas.microsoft.com/office/drawing/2014/main" id="{29C08A9B-C962-2029-BA95-55069B941F2F}"/>
              </a:ext>
            </a:extLst>
          </p:cNvPr>
          <p:cNvSpPr txBox="1"/>
          <p:nvPr/>
        </p:nvSpPr>
        <p:spPr>
          <a:xfrm>
            <a:off x="4957170" y="224088"/>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3</a:t>
            </a:r>
          </a:p>
        </p:txBody>
      </p:sp>
      <p:sp>
        <p:nvSpPr>
          <p:cNvPr id="41" name="ZoneTexte 40">
            <a:extLst>
              <a:ext uri="{FF2B5EF4-FFF2-40B4-BE49-F238E27FC236}">
                <a16:creationId xmlns:a16="http://schemas.microsoft.com/office/drawing/2014/main" id="{9915D1F8-8AC0-842B-E1CC-751CFB05AA59}"/>
              </a:ext>
            </a:extLst>
          </p:cNvPr>
          <p:cNvSpPr txBox="1"/>
          <p:nvPr/>
        </p:nvSpPr>
        <p:spPr>
          <a:xfrm>
            <a:off x="11007562" y="359874"/>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4</a:t>
            </a:r>
          </a:p>
        </p:txBody>
      </p:sp>
      <p:cxnSp>
        <p:nvCxnSpPr>
          <p:cNvPr id="54" name="Connecteur droit 53">
            <a:extLst>
              <a:ext uri="{FF2B5EF4-FFF2-40B4-BE49-F238E27FC236}">
                <a16:creationId xmlns:a16="http://schemas.microsoft.com/office/drawing/2014/main" id="{7441D72F-5AA2-23ED-803E-2E431C1D470E}"/>
              </a:ext>
            </a:extLst>
          </p:cNvPr>
          <p:cNvCxnSpPr/>
          <p:nvPr/>
        </p:nvCxnSpPr>
        <p:spPr>
          <a:xfrm>
            <a:off x="217303" y="6390248"/>
            <a:ext cx="1175739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 1" descr="Une image contenant Police, Graphique, logo, symbole&#10;&#10;Le contenu généré par l’IA peut être incorrect.">
            <a:extLst>
              <a:ext uri="{FF2B5EF4-FFF2-40B4-BE49-F238E27FC236}">
                <a16:creationId xmlns:a16="http://schemas.microsoft.com/office/drawing/2014/main" id="{ED8ADB48-9ADD-C496-0B61-25155431E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30" y="66704"/>
            <a:ext cx="864091" cy="864091"/>
          </a:xfrm>
          <a:prstGeom prst="rect">
            <a:avLst/>
          </a:prstGeom>
        </p:spPr>
      </p:pic>
      <p:grpSp>
        <p:nvGrpSpPr>
          <p:cNvPr id="3" name="Groupe 2">
            <a:extLst>
              <a:ext uri="{FF2B5EF4-FFF2-40B4-BE49-F238E27FC236}">
                <a16:creationId xmlns:a16="http://schemas.microsoft.com/office/drawing/2014/main" id="{CD6E2AAC-63F0-0D3D-B0AB-B6993447C790}"/>
              </a:ext>
            </a:extLst>
          </p:cNvPr>
          <p:cNvGrpSpPr/>
          <p:nvPr/>
        </p:nvGrpSpPr>
        <p:grpSpPr>
          <a:xfrm rot="20172177">
            <a:off x="10960884" y="6055441"/>
            <a:ext cx="1322912" cy="1077708"/>
            <a:chOff x="8612695" y="1436067"/>
            <a:chExt cx="3011944" cy="4231017"/>
          </a:xfrm>
          <a:solidFill>
            <a:schemeClr val="tx1">
              <a:alpha val="9000"/>
            </a:schemeClr>
          </a:solidFill>
        </p:grpSpPr>
        <p:sp>
          <p:nvSpPr>
            <p:cNvPr id="4" name="Google Shape;188;p1">
              <a:extLst>
                <a:ext uri="{FF2B5EF4-FFF2-40B4-BE49-F238E27FC236}">
                  <a16:creationId xmlns:a16="http://schemas.microsoft.com/office/drawing/2014/main" id="{3DCAC002-BD8C-9017-6322-CEC2FDE250EE}"/>
                </a:ext>
              </a:extLst>
            </p:cNvPr>
            <p:cNvSpPr/>
            <p:nvPr/>
          </p:nvSpPr>
          <p:spPr>
            <a:xfrm>
              <a:off x="9697838" y="1436067"/>
              <a:ext cx="841658" cy="1348683"/>
            </a:xfrm>
            <a:custGeom>
              <a:avLst/>
              <a:gdLst/>
              <a:ahLst/>
              <a:cxnLst/>
              <a:rect l="l" t="t" r="r" b="b"/>
              <a:pathLst>
                <a:path w="271136" h="271136" extrusionOk="0">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a:noFill/>
            </a:ln>
          </p:spPr>
          <p:txBody>
            <a:bodyPr spcFirstLastPara="1" wrap="square" lIns="82939" tIns="41458" rIns="82939" bIns="41458" anchor="ctr" anchorCtr="0">
              <a:noAutofit/>
            </a:bodyPr>
            <a:lstStyle/>
            <a:p>
              <a:endParaRPr sz="1633">
                <a:solidFill>
                  <a:schemeClr val="dk1"/>
                </a:solidFill>
                <a:latin typeface="Open Sans"/>
                <a:ea typeface="Open Sans"/>
                <a:cs typeface="Open Sans"/>
                <a:sym typeface="Open Sans"/>
              </a:endParaRPr>
            </a:p>
          </p:txBody>
        </p:sp>
        <p:sp>
          <p:nvSpPr>
            <p:cNvPr id="7" name="Google Shape;189;p1">
              <a:extLst>
                <a:ext uri="{FF2B5EF4-FFF2-40B4-BE49-F238E27FC236}">
                  <a16:creationId xmlns:a16="http://schemas.microsoft.com/office/drawing/2014/main" id="{CCFA2704-6E0C-7FD0-B6FC-1F5253D3378B}"/>
                </a:ext>
              </a:extLst>
            </p:cNvPr>
            <p:cNvSpPr/>
            <p:nvPr/>
          </p:nvSpPr>
          <p:spPr>
            <a:xfrm>
              <a:off x="8612695" y="1630906"/>
              <a:ext cx="3011944" cy="4036178"/>
            </a:xfrm>
            <a:custGeom>
              <a:avLst/>
              <a:gdLst/>
              <a:ahLst/>
              <a:cxnLst/>
              <a:rect l="l" t="t" r="r" b="b"/>
              <a:pathLst>
                <a:path w="970283" h="811423" extrusionOk="0">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a:noFill/>
            </a:ln>
          </p:spPr>
          <p:txBody>
            <a:bodyPr spcFirstLastPara="1" wrap="square" lIns="82939" tIns="41458" rIns="82939" bIns="41458" anchor="ctr" anchorCtr="0">
              <a:noAutofit/>
            </a:bodyPr>
            <a:lstStyle/>
            <a:p>
              <a:endParaRPr sz="1633">
                <a:solidFill>
                  <a:schemeClr val="dk1"/>
                </a:solidFill>
                <a:latin typeface="Open Sans"/>
                <a:ea typeface="Open Sans"/>
                <a:cs typeface="Open Sans"/>
                <a:sym typeface="Open Sans"/>
              </a:endParaRPr>
            </a:p>
          </p:txBody>
        </p:sp>
      </p:grpSp>
      <p:sp>
        <p:nvSpPr>
          <p:cNvPr id="8" name="Espace réservé du pied de page 1">
            <a:extLst>
              <a:ext uri="{FF2B5EF4-FFF2-40B4-BE49-F238E27FC236}">
                <a16:creationId xmlns:a16="http://schemas.microsoft.com/office/drawing/2014/main" id="{264099A6-8373-84CD-6E28-4F43677426D5}"/>
              </a:ext>
            </a:extLst>
          </p:cNvPr>
          <p:cNvSpPr>
            <a:spLocks noGrp="1"/>
          </p:cNvSpPr>
          <p:nvPr>
            <p:ph type="ftr" sz="quarter" idx="11"/>
          </p:nvPr>
        </p:nvSpPr>
        <p:spPr>
          <a:xfrm>
            <a:off x="628128" y="6396248"/>
            <a:ext cx="8286726" cy="365125"/>
          </a:xfrm>
        </p:spPr>
        <p:txBody>
          <a:bodyPr/>
          <a:lstStyle/>
          <a:p>
            <a:r>
              <a:rPr lang="fr-FR">
                <a:solidFill>
                  <a:schemeClr val="tx2"/>
                </a:solidFill>
              </a:rPr>
              <a:t>Formation de formateurs TWC</a:t>
            </a:r>
          </a:p>
        </p:txBody>
      </p:sp>
      <p:grpSp>
        <p:nvGrpSpPr>
          <p:cNvPr id="10" name="Graphique 10">
            <a:extLst>
              <a:ext uri="{FF2B5EF4-FFF2-40B4-BE49-F238E27FC236}">
                <a16:creationId xmlns:a16="http://schemas.microsoft.com/office/drawing/2014/main" id="{E67984AC-10BD-E34C-91B3-1A4C726971DD}"/>
              </a:ext>
            </a:extLst>
          </p:cNvPr>
          <p:cNvGrpSpPr/>
          <p:nvPr/>
        </p:nvGrpSpPr>
        <p:grpSpPr>
          <a:xfrm rot="818345">
            <a:off x="-25861" y="6293990"/>
            <a:ext cx="546332" cy="489843"/>
            <a:chOff x="10497070" y="544224"/>
            <a:chExt cx="970283" cy="869959"/>
          </a:xfrm>
          <a:solidFill>
            <a:schemeClr val="tx2"/>
          </a:solidFill>
        </p:grpSpPr>
        <p:sp>
          <p:nvSpPr>
            <p:cNvPr id="11" name="Forme libre : forme 10">
              <a:extLst>
                <a:ext uri="{FF2B5EF4-FFF2-40B4-BE49-F238E27FC236}">
                  <a16:creationId xmlns:a16="http://schemas.microsoft.com/office/drawing/2014/main" id="{D86BA703-8B6D-6208-1ED5-367517C0D804}"/>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12" name="Forme libre : forme 11">
              <a:extLst>
                <a:ext uri="{FF2B5EF4-FFF2-40B4-BE49-F238E27FC236}">
                  <a16:creationId xmlns:a16="http://schemas.microsoft.com/office/drawing/2014/main" id="{E75BF333-07D8-9D3E-FB60-8A8665ABB30D}"/>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grpSp>
      <p:sp>
        <p:nvSpPr>
          <p:cNvPr id="9" name="ZoneTexte 8">
            <a:extLst>
              <a:ext uri="{FF2B5EF4-FFF2-40B4-BE49-F238E27FC236}">
                <a16:creationId xmlns:a16="http://schemas.microsoft.com/office/drawing/2014/main" id="{A06C04E1-11E0-8AF0-4C99-E87195FE83B4}"/>
              </a:ext>
            </a:extLst>
          </p:cNvPr>
          <p:cNvSpPr txBox="1"/>
          <p:nvPr/>
        </p:nvSpPr>
        <p:spPr>
          <a:xfrm>
            <a:off x="5737141" y="1176622"/>
            <a:ext cx="6237556" cy="5262979"/>
          </a:xfrm>
          <a:prstGeom prst="rect">
            <a:avLst/>
          </a:prstGeom>
          <a:noFill/>
        </p:spPr>
        <p:txBody>
          <a:bodyPr wrap="square" rtlCol="0">
            <a:spAutoFit/>
          </a:bodyPr>
          <a:lstStyle/>
          <a:p>
            <a:pPr algn="just"/>
            <a:r>
              <a:rPr lang="en-US" sz="1200" b="1">
                <a:solidFill>
                  <a:schemeClr val="tx2"/>
                </a:solidFill>
              </a:rPr>
              <a:t>A - Know what you're selling: </a:t>
            </a:r>
            <a:r>
              <a:rPr lang="en-US" sz="1200"/>
              <a:t>Good salespeople have a thorough understanding of the products or services they sell. Their characteristics, the benefits they bring, their prices and those of the market, what's new in the sector.</a:t>
            </a:r>
          </a:p>
          <a:p>
            <a:pPr algn="just"/>
            <a:endParaRPr lang="en-US" sz="1200"/>
          </a:p>
          <a:p>
            <a:pPr algn="just"/>
            <a:r>
              <a:rPr lang="en-US" sz="1200" b="1">
                <a:solidFill>
                  <a:schemeClr val="tx2"/>
                </a:solidFill>
              </a:rPr>
              <a:t>B - Sharp interpersonal skills</a:t>
            </a:r>
            <a:r>
              <a:rPr lang="en-US" sz="1200"/>
              <a:t>: Endowed with excellent interpersonal skills, the best salespeople are not shy. Gifted with empathy, they establish a climate of trust with customers. Their understanding of the problems faced by prospects gives them credibility and confidence.</a:t>
            </a:r>
          </a:p>
          <a:p>
            <a:pPr algn="just"/>
            <a:endParaRPr lang="en-US" sz="1200"/>
          </a:p>
          <a:p>
            <a:pPr algn="just"/>
            <a:r>
              <a:rPr lang="en-US" sz="1200" b="1">
                <a:solidFill>
                  <a:schemeClr val="tx2"/>
                </a:solidFill>
              </a:rPr>
              <a:t>C - Communication skills </a:t>
            </a:r>
            <a:r>
              <a:rPr lang="en-US" sz="1200"/>
              <a:t>for smooth customer relations Communication is at the heart of effective customer relationship management. Listening must be active: when prospects talk to salespeople, they express their problems, and rational explanations are tinged with emotion.</a:t>
            </a:r>
          </a:p>
          <a:p>
            <a:pPr algn="just"/>
            <a:endParaRPr lang="en-US" sz="1200"/>
          </a:p>
          <a:p>
            <a:pPr algn="just"/>
            <a:r>
              <a:rPr lang="en-US" sz="1200" b="1">
                <a:solidFill>
                  <a:schemeClr val="tx2"/>
                </a:solidFill>
              </a:rPr>
              <a:t>D - Perseverance and patience</a:t>
            </a:r>
            <a:r>
              <a:rPr lang="en-US" sz="1200"/>
              <a:t> Successful salespeople need to know how to bounce back from failure: it's inevitable, and practically part of the sales process. Optimism is therefore an essential quality. To know how to sell, you need to have enough ambition and tenacity not to give up.</a:t>
            </a:r>
          </a:p>
          <a:p>
            <a:pPr algn="just"/>
            <a:endParaRPr lang="en-US" sz="1200"/>
          </a:p>
          <a:p>
            <a:pPr algn="just"/>
            <a:r>
              <a:rPr lang="en-US" sz="1200" b="1">
                <a:solidFill>
                  <a:schemeClr val="tx2"/>
                </a:solidFill>
              </a:rPr>
              <a:t>E – Adaptability </a:t>
            </a:r>
            <a:r>
              <a:rPr lang="en-US" sz="1200"/>
              <a:t>An effective salesperson is at ease in all circumstances. They adapt not only to different contacts, but also to all types of terrain. Unlike other sectors of a company, a traveling salesperson's job involves traveling, meeting customers or making a sales proposal to a company manager in a B2B case.</a:t>
            </a:r>
          </a:p>
          <a:p>
            <a:pPr algn="just"/>
            <a:endParaRPr lang="en-US" sz="1200"/>
          </a:p>
          <a:p>
            <a:pPr algn="just"/>
            <a:r>
              <a:rPr lang="en-US" sz="1200" b="1">
                <a:solidFill>
                  <a:schemeClr val="tx2"/>
                </a:solidFill>
              </a:rPr>
              <a:t>F - Flawless organization </a:t>
            </a:r>
            <a:r>
              <a:rPr lang="en-US" sz="1200"/>
              <a:t>To be successful, good salespeople need to multitask. Managing a customer portfolio requires rigor and organization. This quality is highly sought-after in technical sales: it makes the difference between a good salesman and the best salesman.</a:t>
            </a:r>
            <a:endParaRPr lang="fr-FR" sz="1200"/>
          </a:p>
        </p:txBody>
      </p:sp>
    </p:spTree>
    <p:extLst>
      <p:ext uri="{BB962C8B-B14F-4D97-AF65-F5344CB8AC3E}">
        <p14:creationId xmlns:p14="http://schemas.microsoft.com/office/powerpoint/2010/main" val="396820531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BEB9982-FAE6-2438-DB89-BF1705D77DAB}"/>
              </a:ext>
            </a:extLst>
          </p:cNvPr>
          <p:cNvSpPr>
            <a:spLocks noGrp="1"/>
          </p:cNvSpPr>
          <p:nvPr>
            <p:ph type="ftr" sz="quarter" idx="11"/>
          </p:nvPr>
        </p:nvSpPr>
        <p:spPr/>
        <p:txBody>
          <a:bodyPr/>
          <a:lstStyle/>
          <a:p>
            <a:r>
              <a:rPr lang="fr-FR"/>
              <a:t>It’s all about people ! </a:t>
            </a:r>
          </a:p>
        </p:txBody>
      </p:sp>
      <p:sp>
        <p:nvSpPr>
          <p:cNvPr id="5" name="Espace réservé du numéro de diapositive 4">
            <a:extLst>
              <a:ext uri="{FF2B5EF4-FFF2-40B4-BE49-F238E27FC236}">
                <a16:creationId xmlns:a16="http://schemas.microsoft.com/office/drawing/2014/main" id="{8F54336C-1BB8-7DCD-F38B-D8B72DC5EA45}"/>
              </a:ext>
            </a:extLst>
          </p:cNvPr>
          <p:cNvSpPr>
            <a:spLocks noGrp="1"/>
          </p:cNvSpPr>
          <p:nvPr>
            <p:ph type="sldNum" sz="quarter" idx="12"/>
          </p:nvPr>
        </p:nvSpPr>
        <p:spPr/>
        <p:txBody>
          <a:bodyPr/>
          <a:lstStyle/>
          <a:p>
            <a:fld id="{0E3A046C-0B7E-49C1-9F30-525014F8E9E1}" type="slidenum">
              <a:rPr lang="fr-FR" smtClean="0"/>
              <a:t>13</a:t>
            </a:fld>
            <a:endParaRPr lang="fr-FR"/>
          </a:p>
        </p:txBody>
      </p:sp>
      <p:sp>
        <p:nvSpPr>
          <p:cNvPr id="6" name="ZoneTexte 5">
            <a:extLst>
              <a:ext uri="{FF2B5EF4-FFF2-40B4-BE49-F238E27FC236}">
                <a16:creationId xmlns:a16="http://schemas.microsoft.com/office/drawing/2014/main" id="{9192753C-BDD5-2C5A-2752-24EB5FBA20BF}"/>
              </a:ext>
            </a:extLst>
          </p:cNvPr>
          <p:cNvSpPr txBox="1"/>
          <p:nvPr/>
        </p:nvSpPr>
        <p:spPr>
          <a:xfrm>
            <a:off x="611281" y="519477"/>
            <a:ext cx="7441994" cy="707886"/>
          </a:xfrm>
          <a:prstGeom prst="rect">
            <a:avLst/>
          </a:prstGeom>
          <a:noFill/>
        </p:spPr>
        <p:txBody>
          <a:bodyPr wrap="square" rtlCol="0">
            <a:spAutoFit/>
          </a:bodyPr>
          <a:lstStyle/>
          <a:p>
            <a:r>
              <a:rPr lang="en-US" sz="4000" b="1">
                <a:latin typeface="+mj-lt"/>
              </a:rPr>
              <a:t>The actors in a sale</a:t>
            </a:r>
            <a:endParaRPr lang="fr-FR" sz="4000" b="1">
              <a:latin typeface="+mj-lt"/>
            </a:endParaRPr>
          </a:p>
        </p:txBody>
      </p:sp>
      <p:sp>
        <p:nvSpPr>
          <p:cNvPr id="10" name="ZoneTexte 9">
            <a:extLst>
              <a:ext uri="{FF2B5EF4-FFF2-40B4-BE49-F238E27FC236}">
                <a16:creationId xmlns:a16="http://schemas.microsoft.com/office/drawing/2014/main" id="{1B279E9A-4F3F-833D-7914-49D6233D36E0}"/>
              </a:ext>
            </a:extLst>
          </p:cNvPr>
          <p:cNvSpPr txBox="1"/>
          <p:nvPr/>
        </p:nvSpPr>
        <p:spPr>
          <a:xfrm>
            <a:off x="1364633" y="2983856"/>
            <a:ext cx="7141029" cy="1384995"/>
          </a:xfrm>
          <a:prstGeom prst="rect">
            <a:avLst/>
          </a:prstGeom>
          <a:noFill/>
        </p:spPr>
        <p:txBody>
          <a:bodyPr wrap="square">
            <a:spAutoFit/>
          </a:bodyPr>
          <a:lstStyle/>
          <a:p>
            <a:r>
              <a:rPr lang="fr-FR" sz="2800"/>
              <a:t>A Seller</a:t>
            </a:r>
          </a:p>
          <a:p>
            <a:r>
              <a:rPr lang="fr-FR" sz="2800"/>
              <a:t>A Product</a:t>
            </a:r>
          </a:p>
          <a:p>
            <a:r>
              <a:rPr lang="fr-FR" sz="2800"/>
              <a:t>A Buyer</a:t>
            </a:r>
          </a:p>
        </p:txBody>
      </p:sp>
    </p:spTree>
    <p:extLst>
      <p:ext uri="{BB962C8B-B14F-4D97-AF65-F5344CB8AC3E}">
        <p14:creationId xmlns:p14="http://schemas.microsoft.com/office/powerpoint/2010/main" val="281459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D232D-C1D8-6536-8E92-92BEA60B63F5}"/>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643DA98-8171-1BDF-4C23-8110C783C94A}"/>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F42AEFE8-3D4E-A5F9-B861-56CCED669D82}"/>
              </a:ext>
            </a:extLst>
          </p:cNvPr>
          <p:cNvSpPr>
            <a:spLocks noGrp="1"/>
          </p:cNvSpPr>
          <p:nvPr>
            <p:ph type="sldNum" sz="quarter" idx="12"/>
          </p:nvPr>
        </p:nvSpPr>
        <p:spPr/>
        <p:txBody>
          <a:bodyPr/>
          <a:lstStyle/>
          <a:p>
            <a:fld id="{0E3A046C-0B7E-49C1-9F30-525014F8E9E1}" type="slidenum">
              <a:rPr lang="fr-FR" smtClean="0"/>
              <a:t>14</a:t>
            </a:fld>
            <a:endParaRPr lang="fr-FR"/>
          </a:p>
        </p:txBody>
      </p:sp>
      <p:sp>
        <p:nvSpPr>
          <p:cNvPr id="6" name="ZoneTexte 5">
            <a:extLst>
              <a:ext uri="{FF2B5EF4-FFF2-40B4-BE49-F238E27FC236}">
                <a16:creationId xmlns:a16="http://schemas.microsoft.com/office/drawing/2014/main" id="{2D7326BF-F0D3-06BA-F1EB-AB2232420B34}"/>
              </a:ext>
            </a:extLst>
          </p:cNvPr>
          <p:cNvSpPr txBox="1"/>
          <p:nvPr/>
        </p:nvSpPr>
        <p:spPr>
          <a:xfrm>
            <a:off x="517173" y="414993"/>
            <a:ext cx="7441994" cy="707886"/>
          </a:xfrm>
          <a:prstGeom prst="rect">
            <a:avLst/>
          </a:prstGeom>
          <a:noFill/>
        </p:spPr>
        <p:txBody>
          <a:bodyPr wrap="square" rtlCol="0">
            <a:spAutoFit/>
          </a:bodyPr>
          <a:lstStyle/>
          <a:p>
            <a:r>
              <a:rPr lang="fr-FR" sz="4000" b="1">
                <a:latin typeface="+mj-lt"/>
              </a:rPr>
              <a:t>Relationship </a:t>
            </a:r>
            <a:r>
              <a:rPr lang="fr-FR" sz="4000" b="1" err="1">
                <a:latin typeface="+mj-lt"/>
              </a:rPr>
              <a:t>skills</a:t>
            </a:r>
            <a:endParaRPr lang="fr-FR" sz="4000" b="1">
              <a:latin typeface="+mj-lt"/>
            </a:endParaRPr>
          </a:p>
        </p:txBody>
      </p:sp>
      <p:sp>
        <p:nvSpPr>
          <p:cNvPr id="10" name="ZoneTexte 9">
            <a:extLst>
              <a:ext uri="{FF2B5EF4-FFF2-40B4-BE49-F238E27FC236}">
                <a16:creationId xmlns:a16="http://schemas.microsoft.com/office/drawing/2014/main" id="{761E042F-42D8-DDF8-C2F8-54F4F8042E61}"/>
              </a:ext>
            </a:extLst>
          </p:cNvPr>
          <p:cNvSpPr txBox="1"/>
          <p:nvPr/>
        </p:nvSpPr>
        <p:spPr>
          <a:xfrm>
            <a:off x="2244374" y="3080166"/>
            <a:ext cx="8888084" cy="1477328"/>
          </a:xfrm>
          <a:prstGeom prst="rect">
            <a:avLst/>
          </a:prstGeom>
          <a:noFill/>
        </p:spPr>
        <p:txBody>
          <a:bodyPr wrap="square">
            <a:spAutoFit/>
          </a:bodyPr>
          <a:lstStyle/>
          <a:p>
            <a:pPr marL="152400" lvl="0" indent="0" fontAlgn="base">
              <a:buNone/>
            </a:pPr>
            <a:r>
              <a:rPr lang="en-US"/>
              <a:t>Examples:</a:t>
            </a:r>
          </a:p>
          <a:p>
            <a:pPr marL="152400" lvl="0" indent="0" fontAlgn="base">
              <a:buNone/>
            </a:pPr>
            <a:endParaRPr lang="en-US"/>
          </a:p>
          <a:p>
            <a:pPr marL="152400" lvl="0" indent="0" fontAlgn="base">
              <a:buNone/>
            </a:pPr>
            <a:r>
              <a:rPr lang="en-US"/>
              <a:t>I believe in my salesperson. I'm comfortable with my salesperson. I think my salesperson wants to help me build my offer to establish his or her own. He or she is a valuable resource for me.</a:t>
            </a:r>
            <a:endParaRPr lang="fr-FR"/>
          </a:p>
        </p:txBody>
      </p:sp>
    </p:spTree>
    <p:extLst>
      <p:ext uri="{BB962C8B-B14F-4D97-AF65-F5344CB8AC3E}">
        <p14:creationId xmlns:p14="http://schemas.microsoft.com/office/powerpoint/2010/main" val="189070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087E5-1820-E166-6382-F7F926340C1A}"/>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D4B5D37-043D-2E61-18A6-E4F7417A4A05}"/>
              </a:ext>
            </a:extLst>
          </p:cNvPr>
          <p:cNvSpPr>
            <a:spLocks noGrp="1"/>
          </p:cNvSpPr>
          <p:nvPr>
            <p:ph type="ftr" sz="quarter" idx="11"/>
          </p:nvPr>
        </p:nvSpPr>
        <p:spPr/>
        <p:txBody>
          <a:bodyPr/>
          <a:lstStyle/>
          <a:p>
            <a:r>
              <a:rPr lang="fr-FR"/>
              <a:t>It’s all about people ! </a:t>
            </a:r>
          </a:p>
        </p:txBody>
      </p:sp>
      <p:sp>
        <p:nvSpPr>
          <p:cNvPr id="5" name="Espace réservé du numéro de diapositive 4">
            <a:extLst>
              <a:ext uri="{FF2B5EF4-FFF2-40B4-BE49-F238E27FC236}">
                <a16:creationId xmlns:a16="http://schemas.microsoft.com/office/drawing/2014/main" id="{3B2C20FD-BF48-2F53-E58A-916AE7CE25D4}"/>
              </a:ext>
            </a:extLst>
          </p:cNvPr>
          <p:cNvSpPr>
            <a:spLocks noGrp="1"/>
          </p:cNvSpPr>
          <p:nvPr>
            <p:ph type="sldNum" sz="quarter" idx="12"/>
          </p:nvPr>
        </p:nvSpPr>
        <p:spPr/>
        <p:txBody>
          <a:bodyPr/>
          <a:lstStyle/>
          <a:p>
            <a:fld id="{0E3A046C-0B7E-49C1-9F30-525014F8E9E1}" type="slidenum">
              <a:rPr lang="fr-FR" smtClean="0"/>
              <a:t>15</a:t>
            </a:fld>
            <a:endParaRPr lang="fr-FR"/>
          </a:p>
        </p:txBody>
      </p:sp>
      <p:sp>
        <p:nvSpPr>
          <p:cNvPr id="6" name="ZoneTexte 5">
            <a:extLst>
              <a:ext uri="{FF2B5EF4-FFF2-40B4-BE49-F238E27FC236}">
                <a16:creationId xmlns:a16="http://schemas.microsoft.com/office/drawing/2014/main" id="{21773E78-A5BC-4CC6-CF34-AF8F597538A7}"/>
              </a:ext>
            </a:extLst>
          </p:cNvPr>
          <p:cNvSpPr txBox="1"/>
          <p:nvPr/>
        </p:nvSpPr>
        <p:spPr>
          <a:xfrm>
            <a:off x="517173" y="414993"/>
            <a:ext cx="7441994" cy="707886"/>
          </a:xfrm>
          <a:prstGeom prst="rect">
            <a:avLst/>
          </a:prstGeom>
          <a:noFill/>
        </p:spPr>
        <p:txBody>
          <a:bodyPr wrap="square" rtlCol="0">
            <a:spAutoFit/>
          </a:bodyPr>
          <a:lstStyle/>
          <a:p>
            <a:r>
              <a:rPr lang="fr-FR" sz="4000" b="1" err="1">
                <a:latin typeface="+mj-lt"/>
              </a:rPr>
              <a:t>Technical</a:t>
            </a:r>
            <a:r>
              <a:rPr lang="fr-FR" sz="4000" b="1">
                <a:latin typeface="+mj-lt"/>
              </a:rPr>
              <a:t> </a:t>
            </a:r>
            <a:r>
              <a:rPr lang="fr-FR" sz="4000" b="1" err="1">
                <a:latin typeface="+mj-lt"/>
              </a:rPr>
              <a:t>skills</a:t>
            </a:r>
            <a:endParaRPr lang="fr-FR" sz="4000" b="1">
              <a:latin typeface="+mj-lt"/>
            </a:endParaRPr>
          </a:p>
        </p:txBody>
      </p:sp>
      <p:sp>
        <p:nvSpPr>
          <p:cNvPr id="10" name="ZoneTexte 9">
            <a:extLst>
              <a:ext uri="{FF2B5EF4-FFF2-40B4-BE49-F238E27FC236}">
                <a16:creationId xmlns:a16="http://schemas.microsoft.com/office/drawing/2014/main" id="{1065C348-3801-3D78-0739-8EE5BDDD0FD1}"/>
              </a:ext>
            </a:extLst>
          </p:cNvPr>
          <p:cNvSpPr txBox="1"/>
          <p:nvPr/>
        </p:nvSpPr>
        <p:spPr>
          <a:xfrm>
            <a:off x="2634341" y="4023127"/>
            <a:ext cx="11887201" cy="369332"/>
          </a:xfrm>
          <a:prstGeom prst="rect">
            <a:avLst/>
          </a:prstGeom>
          <a:noFill/>
        </p:spPr>
        <p:txBody>
          <a:bodyPr wrap="square">
            <a:spAutoFit/>
          </a:bodyPr>
          <a:lstStyle/>
          <a:p>
            <a:pPr marL="152400" lvl="0" indent="0" fontAlgn="base">
              <a:buNone/>
            </a:pPr>
            <a:r>
              <a:rPr lang="en-US"/>
              <a:t>Are essential to building an effective sales pitch.</a:t>
            </a:r>
            <a:endParaRPr lang="fr-FR"/>
          </a:p>
        </p:txBody>
      </p:sp>
    </p:spTree>
    <p:extLst>
      <p:ext uri="{BB962C8B-B14F-4D97-AF65-F5344CB8AC3E}">
        <p14:creationId xmlns:p14="http://schemas.microsoft.com/office/powerpoint/2010/main" val="216873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7A9BA-E108-52EC-DE8D-05F623FA4B01}"/>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F1E7A7C-8E24-B7B6-8B7E-0F6D3A4AEEAA}"/>
              </a:ext>
            </a:extLst>
          </p:cNvPr>
          <p:cNvSpPr>
            <a:spLocks noGrp="1"/>
          </p:cNvSpPr>
          <p:nvPr>
            <p:ph type="ftr" sz="quarter" idx="11"/>
          </p:nvPr>
        </p:nvSpPr>
        <p:spPr/>
        <p:txBody>
          <a:bodyPr/>
          <a:lstStyle/>
          <a:p>
            <a:r>
              <a:rPr lang="fr-FR"/>
              <a:t>It’s all about people ! </a:t>
            </a:r>
          </a:p>
        </p:txBody>
      </p:sp>
      <p:sp>
        <p:nvSpPr>
          <p:cNvPr id="5" name="Espace réservé du numéro de diapositive 4">
            <a:extLst>
              <a:ext uri="{FF2B5EF4-FFF2-40B4-BE49-F238E27FC236}">
                <a16:creationId xmlns:a16="http://schemas.microsoft.com/office/drawing/2014/main" id="{887E2F7C-E6C4-0852-F12C-9065D28B1A7C}"/>
              </a:ext>
            </a:extLst>
          </p:cNvPr>
          <p:cNvSpPr>
            <a:spLocks noGrp="1"/>
          </p:cNvSpPr>
          <p:nvPr>
            <p:ph type="sldNum" sz="quarter" idx="12"/>
          </p:nvPr>
        </p:nvSpPr>
        <p:spPr/>
        <p:txBody>
          <a:bodyPr/>
          <a:lstStyle/>
          <a:p>
            <a:fld id="{0E3A046C-0B7E-49C1-9F30-525014F8E9E1}" type="slidenum">
              <a:rPr lang="fr-FR" smtClean="0"/>
              <a:t>16</a:t>
            </a:fld>
            <a:endParaRPr lang="fr-FR"/>
          </a:p>
        </p:txBody>
      </p:sp>
      <p:sp>
        <p:nvSpPr>
          <p:cNvPr id="6" name="ZoneTexte 5">
            <a:extLst>
              <a:ext uri="{FF2B5EF4-FFF2-40B4-BE49-F238E27FC236}">
                <a16:creationId xmlns:a16="http://schemas.microsoft.com/office/drawing/2014/main" id="{4F1E14B8-2D25-C245-518A-E5E09FF642A1}"/>
              </a:ext>
            </a:extLst>
          </p:cNvPr>
          <p:cNvSpPr txBox="1"/>
          <p:nvPr/>
        </p:nvSpPr>
        <p:spPr>
          <a:xfrm>
            <a:off x="517173" y="414993"/>
            <a:ext cx="7441994" cy="707886"/>
          </a:xfrm>
          <a:prstGeom prst="rect">
            <a:avLst/>
          </a:prstGeom>
          <a:noFill/>
        </p:spPr>
        <p:txBody>
          <a:bodyPr wrap="square" rtlCol="0">
            <a:spAutoFit/>
          </a:bodyPr>
          <a:lstStyle/>
          <a:p>
            <a:r>
              <a:rPr lang="fr-FR" sz="4000" b="1" err="1">
                <a:latin typeface="+mj-lt"/>
              </a:rPr>
              <a:t>Reassuring</a:t>
            </a:r>
            <a:r>
              <a:rPr lang="fr-FR" sz="4000" b="1">
                <a:latin typeface="+mj-lt"/>
              </a:rPr>
              <a:t> behavior</a:t>
            </a:r>
          </a:p>
        </p:txBody>
      </p:sp>
      <p:sp>
        <p:nvSpPr>
          <p:cNvPr id="10" name="ZoneTexte 9">
            <a:extLst>
              <a:ext uri="{FF2B5EF4-FFF2-40B4-BE49-F238E27FC236}">
                <a16:creationId xmlns:a16="http://schemas.microsoft.com/office/drawing/2014/main" id="{7CDF60A1-D785-1339-0A0D-02992C5832C0}"/>
              </a:ext>
            </a:extLst>
          </p:cNvPr>
          <p:cNvSpPr txBox="1"/>
          <p:nvPr/>
        </p:nvSpPr>
        <p:spPr>
          <a:xfrm>
            <a:off x="1182913" y="3170228"/>
            <a:ext cx="8977087" cy="1754326"/>
          </a:xfrm>
          <a:prstGeom prst="rect">
            <a:avLst/>
          </a:prstGeom>
          <a:noFill/>
        </p:spPr>
        <p:txBody>
          <a:bodyPr wrap="square">
            <a:spAutoFit/>
          </a:bodyPr>
          <a:lstStyle/>
          <a:p>
            <a:pPr marL="152400" lvl="0" indent="0" fontAlgn="base">
              <a:buNone/>
            </a:pPr>
            <a:r>
              <a:rPr lang="en-US"/>
              <a:t>1- Focus on others.</a:t>
            </a:r>
          </a:p>
          <a:p>
            <a:pPr marL="152400" lvl="0" indent="0" fontAlgn="base">
              <a:buNone/>
            </a:pPr>
            <a:r>
              <a:rPr lang="en-US"/>
              <a:t>2- Constantly develop your technical skills.3- Plan your days and prepare for sales meetings. </a:t>
            </a:r>
          </a:p>
          <a:p>
            <a:pPr marL="152400" lvl="0" indent="0" fontAlgn="base">
              <a:buNone/>
            </a:pPr>
            <a:r>
              <a:rPr lang="en-US"/>
              <a:t>4- Synchronize your behavior with that of your contacts.</a:t>
            </a:r>
          </a:p>
          <a:p>
            <a:pPr marL="152400" lvl="0" indent="0" fontAlgn="base">
              <a:buNone/>
            </a:pPr>
            <a:r>
              <a:rPr lang="en-US"/>
              <a:t>5-Divide and conquer, by setting small daily “</a:t>
            </a:r>
            <a:r>
              <a:rPr lang="en-US" err="1"/>
              <a:t>Quik</a:t>
            </a:r>
            <a:r>
              <a:rPr lang="en-US"/>
              <a:t> Wins”.</a:t>
            </a:r>
          </a:p>
          <a:p>
            <a:pPr marL="152400" lvl="0" indent="0" fontAlgn="base">
              <a:buNone/>
            </a:pPr>
            <a:r>
              <a:rPr lang="en-US"/>
              <a:t>6- Make links with past experience in the same structure.</a:t>
            </a:r>
            <a:endParaRPr lang="fr-FR"/>
          </a:p>
        </p:txBody>
      </p:sp>
    </p:spTree>
    <p:extLst>
      <p:ext uri="{BB962C8B-B14F-4D97-AF65-F5344CB8AC3E}">
        <p14:creationId xmlns:p14="http://schemas.microsoft.com/office/powerpoint/2010/main" val="3440572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EF0B6-007B-8562-345B-15CED38BBDC7}"/>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CEBAC0F-152D-A89F-7C23-98A0975D3C32}"/>
              </a:ext>
            </a:extLst>
          </p:cNvPr>
          <p:cNvSpPr>
            <a:spLocks noGrp="1"/>
          </p:cNvSpPr>
          <p:nvPr>
            <p:ph type="ftr" sz="quarter" idx="11"/>
          </p:nvPr>
        </p:nvSpPr>
        <p:spPr/>
        <p:txBody>
          <a:bodyPr/>
          <a:lstStyle/>
          <a:p>
            <a:r>
              <a:rPr lang="fr-FR"/>
              <a:t>It’s all about people ! </a:t>
            </a:r>
          </a:p>
        </p:txBody>
      </p:sp>
      <p:sp>
        <p:nvSpPr>
          <p:cNvPr id="5" name="Espace réservé du numéro de diapositive 4">
            <a:extLst>
              <a:ext uri="{FF2B5EF4-FFF2-40B4-BE49-F238E27FC236}">
                <a16:creationId xmlns:a16="http://schemas.microsoft.com/office/drawing/2014/main" id="{F48B79C1-949E-A22D-30F7-1F6ADD6660AA}"/>
              </a:ext>
            </a:extLst>
          </p:cNvPr>
          <p:cNvSpPr>
            <a:spLocks noGrp="1"/>
          </p:cNvSpPr>
          <p:nvPr>
            <p:ph type="sldNum" sz="quarter" idx="12"/>
          </p:nvPr>
        </p:nvSpPr>
        <p:spPr/>
        <p:txBody>
          <a:bodyPr/>
          <a:lstStyle/>
          <a:p>
            <a:fld id="{0E3A046C-0B7E-49C1-9F30-525014F8E9E1}" type="slidenum">
              <a:rPr lang="fr-FR" smtClean="0"/>
              <a:t>17</a:t>
            </a:fld>
            <a:endParaRPr lang="fr-FR"/>
          </a:p>
        </p:txBody>
      </p:sp>
      <p:sp>
        <p:nvSpPr>
          <p:cNvPr id="6" name="ZoneTexte 5">
            <a:extLst>
              <a:ext uri="{FF2B5EF4-FFF2-40B4-BE49-F238E27FC236}">
                <a16:creationId xmlns:a16="http://schemas.microsoft.com/office/drawing/2014/main" id="{74B10AD9-9DEB-8FBE-3BA1-EF0C9F16752C}"/>
              </a:ext>
            </a:extLst>
          </p:cNvPr>
          <p:cNvSpPr txBox="1"/>
          <p:nvPr/>
        </p:nvSpPr>
        <p:spPr>
          <a:xfrm>
            <a:off x="517172" y="414993"/>
            <a:ext cx="9729913" cy="707886"/>
          </a:xfrm>
          <a:prstGeom prst="rect">
            <a:avLst/>
          </a:prstGeom>
          <a:noFill/>
        </p:spPr>
        <p:txBody>
          <a:bodyPr wrap="square" rtlCol="0">
            <a:spAutoFit/>
          </a:bodyPr>
          <a:lstStyle/>
          <a:p>
            <a:r>
              <a:rPr lang="fr-FR" sz="4000" b="1">
                <a:latin typeface="+mj-lt"/>
              </a:rPr>
              <a:t>Building trust and </a:t>
            </a:r>
            <a:r>
              <a:rPr lang="fr-FR" sz="4000" b="1" err="1">
                <a:latin typeface="+mj-lt"/>
              </a:rPr>
              <a:t>credibility</a:t>
            </a:r>
            <a:r>
              <a:rPr lang="fr-FR" sz="4000" b="1">
                <a:latin typeface="+mj-lt"/>
              </a:rPr>
              <a:t> </a:t>
            </a:r>
          </a:p>
        </p:txBody>
      </p:sp>
      <p:sp>
        <p:nvSpPr>
          <p:cNvPr id="10" name="ZoneTexte 9">
            <a:extLst>
              <a:ext uri="{FF2B5EF4-FFF2-40B4-BE49-F238E27FC236}">
                <a16:creationId xmlns:a16="http://schemas.microsoft.com/office/drawing/2014/main" id="{51F430E7-3656-6045-1C10-5E6365EC7C52}"/>
              </a:ext>
            </a:extLst>
          </p:cNvPr>
          <p:cNvSpPr txBox="1"/>
          <p:nvPr/>
        </p:nvSpPr>
        <p:spPr>
          <a:xfrm>
            <a:off x="3864428" y="2511179"/>
            <a:ext cx="4463144" cy="3416320"/>
          </a:xfrm>
          <a:prstGeom prst="rect">
            <a:avLst/>
          </a:prstGeom>
          <a:noFill/>
        </p:spPr>
        <p:txBody>
          <a:bodyPr wrap="square">
            <a:spAutoFit/>
          </a:bodyPr>
          <a:lstStyle/>
          <a:p>
            <a:pPr marL="438150" lvl="0" indent="-285750" fontAlgn="base">
              <a:buFont typeface="Wingdings" panose="05000000000000000000" pitchFamily="2" charset="2"/>
              <a:buChar char="§"/>
            </a:pPr>
            <a:r>
              <a:rPr lang="en-US"/>
              <a:t>Contributes to your enthusiasm.</a:t>
            </a:r>
          </a:p>
          <a:p>
            <a:pPr marL="438150" lvl="0" indent="-285750" fontAlgn="base">
              <a:buFont typeface="Wingdings" panose="05000000000000000000" pitchFamily="2" charset="2"/>
              <a:buChar char="§"/>
            </a:pPr>
            <a:r>
              <a:rPr lang="en-US"/>
              <a:t>Supports your morale.</a:t>
            </a:r>
          </a:p>
          <a:p>
            <a:pPr marL="438150" lvl="0" indent="-285750" fontAlgn="base">
              <a:buFont typeface="Wingdings" panose="05000000000000000000" pitchFamily="2" charset="2"/>
              <a:buChar char="§"/>
            </a:pPr>
            <a:r>
              <a:rPr lang="en-US"/>
              <a:t>Provides satisfaction.</a:t>
            </a:r>
          </a:p>
          <a:p>
            <a:pPr marL="438150" lvl="0" indent="-285750" fontAlgn="base">
              <a:buFont typeface="Wingdings" panose="05000000000000000000" pitchFamily="2" charset="2"/>
              <a:buChar char="§"/>
            </a:pPr>
            <a:r>
              <a:rPr lang="en-US"/>
              <a:t>Allows you to interact with the customer.</a:t>
            </a:r>
          </a:p>
          <a:p>
            <a:pPr marL="438150" lvl="0" indent="-285750" fontAlgn="base">
              <a:buFont typeface="Wingdings" panose="05000000000000000000" pitchFamily="2" charset="2"/>
              <a:buChar char="§"/>
            </a:pPr>
            <a:r>
              <a:rPr lang="en-US"/>
              <a:t>Useful for overcoming objections.</a:t>
            </a:r>
          </a:p>
          <a:p>
            <a:pPr marL="438150" lvl="0" indent="-285750" fontAlgn="base">
              <a:buFont typeface="Wingdings" panose="05000000000000000000" pitchFamily="2" charset="2"/>
              <a:buChar char="§"/>
            </a:pPr>
            <a:r>
              <a:rPr lang="en-US"/>
              <a:t>Face the competition.</a:t>
            </a:r>
          </a:p>
          <a:p>
            <a:pPr marL="438150" lvl="0" indent="-285750" fontAlgn="base">
              <a:buFont typeface="Wingdings" panose="05000000000000000000" pitchFamily="2" charset="2"/>
              <a:buChar char="§"/>
            </a:pPr>
            <a:r>
              <a:rPr lang="en-US"/>
              <a:t>Provide evidence.</a:t>
            </a:r>
          </a:p>
          <a:p>
            <a:pPr marL="438150" lvl="0" indent="-285750" fontAlgn="base">
              <a:buFont typeface="Wingdings" panose="05000000000000000000" pitchFamily="2" charset="2"/>
              <a:buChar char="§"/>
            </a:pPr>
            <a:r>
              <a:rPr lang="en-US"/>
              <a:t>Use testimonials.</a:t>
            </a:r>
          </a:p>
          <a:p>
            <a:pPr marL="438150" lvl="0" indent="-285750" fontAlgn="base">
              <a:buFont typeface="Wingdings" panose="05000000000000000000" pitchFamily="2" charset="2"/>
              <a:buChar char="§"/>
            </a:pPr>
            <a:r>
              <a:rPr lang="en-US"/>
              <a:t>Demonstrate.</a:t>
            </a:r>
          </a:p>
          <a:p>
            <a:pPr marL="438150" lvl="0" indent="-285750" fontAlgn="base">
              <a:buFont typeface="Wingdings" panose="05000000000000000000" pitchFamily="2" charset="2"/>
              <a:buChar char="§"/>
            </a:pPr>
            <a:r>
              <a:rPr lang="en-US"/>
              <a:t>Use logic and rationality.</a:t>
            </a:r>
            <a:endParaRPr lang="fr-FR"/>
          </a:p>
          <a:p>
            <a:pPr marL="152400" lvl="0" indent="0" algn="ctr" fontAlgn="base">
              <a:buNone/>
            </a:pPr>
            <a:endParaRPr lang="fr-FR"/>
          </a:p>
        </p:txBody>
      </p:sp>
    </p:spTree>
    <p:extLst>
      <p:ext uri="{BB962C8B-B14F-4D97-AF65-F5344CB8AC3E}">
        <p14:creationId xmlns:p14="http://schemas.microsoft.com/office/powerpoint/2010/main" val="129709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6B88E-AEF2-1A1F-62FB-FF6A6E29B458}"/>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C681B32-D973-5649-C69F-D2EC8D35E10B}"/>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F4872826-5D5F-646D-3788-B5F63A4E0013}"/>
              </a:ext>
            </a:extLst>
          </p:cNvPr>
          <p:cNvSpPr>
            <a:spLocks noGrp="1"/>
          </p:cNvSpPr>
          <p:nvPr>
            <p:ph type="sldNum" sz="quarter" idx="12"/>
          </p:nvPr>
        </p:nvSpPr>
        <p:spPr/>
        <p:txBody>
          <a:bodyPr/>
          <a:lstStyle/>
          <a:p>
            <a:fld id="{0E3A046C-0B7E-49C1-9F30-525014F8E9E1}" type="slidenum">
              <a:rPr lang="fr-FR" smtClean="0"/>
              <a:t>18</a:t>
            </a:fld>
            <a:endParaRPr lang="fr-FR"/>
          </a:p>
        </p:txBody>
      </p:sp>
      <p:sp>
        <p:nvSpPr>
          <p:cNvPr id="13" name="ZoneTexte 12">
            <a:extLst>
              <a:ext uri="{FF2B5EF4-FFF2-40B4-BE49-F238E27FC236}">
                <a16:creationId xmlns:a16="http://schemas.microsoft.com/office/drawing/2014/main" id="{1799C6E4-33F7-B0EB-1121-8AB6761BF795}"/>
              </a:ext>
            </a:extLst>
          </p:cNvPr>
          <p:cNvSpPr txBox="1"/>
          <p:nvPr/>
        </p:nvSpPr>
        <p:spPr>
          <a:xfrm>
            <a:off x="2558143" y="491905"/>
            <a:ext cx="6132284" cy="584775"/>
          </a:xfrm>
          <a:prstGeom prst="rect">
            <a:avLst/>
          </a:prstGeom>
          <a:noFill/>
        </p:spPr>
        <p:txBody>
          <a:bodyPr wrap="square">
            <a:spAutoFit/>
          </a:bodyPr>
          <a:lstStyle/>
          <a:p>
            <a:pPr algn="ctr"/>
            <a:r>
              <a:rPr lang="fr-FR" sz="3200" b="1" err="1">
                <a:solidFill>
                  <a:schemeClr val="tx1">
                    <a:lumMod val="95000"/>
                    <a:lumOff val="5000"/>
                  </a:schemeClr>
                </a:solidFill>
              </a:rPr>
              <a:t>Tachnical</a:t>
            </a:r>
            <a:r>
              <a:rPr lang="fr-FR" sz="3200" b="1">
                <a:solidFill>
                  <a:schemeClr val="tx1">
                    <a:lumMod val="95000"/>
                    <a:lumOff val="5000"/>
                  </a:schemeClr>
                </a:solidFill>
              </a:rPr>
              <a:t> </a:t>
            </a:r>
            <a:r>
              <a:rPr lang="fr-FR" sz="3200" b="1" err="1">
                <a:solidFill>
                  <a:schemeClr val="tx1">
                    <a:lumMod val="95000"/>
                    <a:lumOff val="5000"/>
                  </a:schemeClr>
                </a:solidFill>
              </a:rPr>
              <a:t>Skills</a:t>
            </a:r>
            <a:endParaRPr lang="fr-FR" sz="3200" b="1">
              <a:solidFill>
                <a:schemeClr val="tx1">
                  <a:lumMod val="95000"/>
                  <a:lumOff val="5000"/>
                </a:schemeClr>
              </a:solidFill>
            </a:endParaRPr>
          </a:p>
        </p:txBody>
      </p:sp>
      <p:sp>
        <p:nvSpPr>
          <p:cNvPr id="8" name="ZoneTexte 7">
            <a:extLst>
              <a:ext uri="{FF2B5EF4-FFF2-40B4-BE49-F238E27FC236}">
                <a16:creationId xmlns:a16="http://schemas.microsoft.com/office/drawing/2014/main" id="{B41F3AB6-E779-0A4E-4715-940F4B976E9C}"/>
              </a:ext>
            </a:extLst>
          </p:cNvPr>
          <p:cNvSpPr txBox="1"/>
          <p:nvPr/>
        </p:nvSpPr>
        <p:spPr>
          <a:xfrm>
            <a:off x="2869476" y="3251538"/>
            <a:ext cx="6132284" cy="1200329"/>
          </a:xfrm>
          <a:prstGeom prst="rect">
            <a:avLst/>
          </a:prstGeom>
          <a:noFill/>
        </p:spPr>
        <p:txBody>
          <a:bodyPr wrap="square">
            <a:spAutoFit/>
          </a:bodyPr>
          <a:lstStyle/>
          <a:p>
            <a:r>
              <a:rPr lang="en-US"/>
              <a:t>What is the functionality of your product/service ?</a:t>
            </a:r>
          </a:p>
          <a:p>
            <a:r>
              <a:rPr lang="en-US"/>
              <a:t>How useful is it?</a:t>
            </a:r>
          </a:p>
          <a:p>
            <a:r>
              <a:rPr lang="en-US"/>
              <a:t>What satisfaction does it bring?</a:t>
            </a:r>
          </a:p>
          <a:p>
            <a:r>
              <a:rPr lang="en-US"/>
              <a:t>What answers does it provide to a poorly solved problem?</a:t>
            </a:r>
            <a:endParaRPr lang="fr-FR"/>
          </a:p>
        </p:txBody>
      </p:sp>
    </p:spTree>
    <p:extLst>
      <p:ext uri="{BB962C8B-B14F-4D97-AF65-F5344CB8AC3E}">
        <p14:creationId xmlns:p14="http://schemas.microsoft.com/office/powerpoint/2010/main" val="3326926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F2C98-D50F-323A-486E-FA7C1FA8B6EC}"/>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302DF83-3E3E-24E1-48FA-AEEE659CC815}"/>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FBBBCC82-6867-6D57-FF0A-7A33CC70F8EA}"/>
              </a:ext>
            </a:extLst>
          </p:cNvPr>
          <p:cNvSpPr>
            <a:spLocks noGrp="1"/>
          </p:cNvSpPr>
          <p:nvPr>
            <p:ph type="sldNum" sz="quarter" idx="12"/>
          </p:nvPr>
        </p:nvSpPr>
        <p:spPr/>
        <p:txBody>
          <a:bodyPr/>
          <a:lstStyle/>
          <a:p>
            <a:fld id="{0E3A046C-0B7E-49C1-9F30-525014F8E9E1}" type="slidenum">
              <a:rPr lang="fr-FR" smtClean="0"/>
              <a:t>19</a:t>
            </a:fld>
            <a:endParaRPr lang="fr-FR"/>
          </a:p>
        </p:txBody>
      </p:sp>
      <p:sp>
        <p:nvSpPr>
          <p:cNvPr id="13" name="ZoneTexte 12">
            <a:extLst>
              <a:ext uri="{FF2B5EF4-FFF2-40B4-BE49-F238E27FC236}">
                <a16:creationId xmlns:a16="http://schemas.microsoft.com/office/drawing/2014/main" id="{D7F6D136-6D1B-A16C-047E-28285612B908}"/>
              </a:ext>
            </a:extLst>
          </p:cNvPr>
          <p:cNvSpPr txBox="1"/>
          <p:nvPr/>
        </p:nvSpPr>
        <p:spPr>
          <a:xfrm>
            <a:off x="2558143" y="491905"/>
            <a:ext cx="6132284" cy="584775"/>
          </a:xfrm>
          <a:prstGeom prst="rect">
            <a:avLst/>
          </a:prstGeom>
          <a:noFill/>
        </p:spPr>
        <p:txBody>
          <a:bodyPr wrap="square">
            <a:spAutoFit/>
          </a:bodyPr>
          <a:lstStyle/>
          <a:p>
            <a:pPr algn="ctr"/>
            <a:r>
              <a:rPr lang="fr-FR" sz="3200" b="1" err="1">
                <a:solidFill>
                  <a:schemeClr val="tx1">
                    <a:lumMod val="95000"/>
                    <a:lumOff val="5000"/>
                  </a:schemeClr>
                </a:solidFill>
              </a:rPr>
              <a:t>Procedural</a:t>
            </a:r>
            <a:r>
              <a:rPr lang="fr-FR" sz="3200" b="1">
                <a:solidFill>
                  <a:schemeClr val="tx1">
                    <a:lumMod val="95000"/>
                    <a:lumOff val="5000"/>
                  </a:schemeClr>
                </a:solidFill>
              </a:rPr>
              <a:t> </a:t>
            </a:r>
            <a:r>
              <a:rPr lang="fr-FR" sz="3200" b="1" err="1">
                <a:solidFill>
                  <a:schemeClr val="tx1">
                    <a:lumMod val="95000"/>
                    <a:lumOff val="5000"/>
                  </a:schemeClr>
                </a:solidFill>
              </a:rPr>
              <a:t>skills</a:t>
            </a:r>
            <a:endParaRPr lang="fr-FR" sz="3200" b="1">
              <a:solidFill>
                <a:schemeClr val="tx1">
                  <a:lumMod val="95000"/>
                  <a:lumOff val="5000"/>
                </a:schemeClr>
              </a:solidFill>
            </a:endParaRPr>
          </a:p>
        </p:txBody>
      </p:sp>
      <p:sp>
        <p:nvSpPr>
          <p:cNvPr id="8" name="ZoneTexte 7">
            <a:extLst>
              <a:ext uri="{FF2B5EF4-FFF2-40B4-BE49-F238E27FC236}">
                <a16:creationId xmlns:a16="http://schemas.microsoft.com/office/drawing/2014/main" id="{0A6DE9B7-679E-047B-0CC5-734F348BE02D}"/>
              </a:ext>
            </a:extLst>
          </p:cNvPr>
          <p:cNvSpPr txBox="1"/>
          <p:nvPr/>
        </p:nvSpPr>
        <p:spPr>
          <a:xfrm>
            <a:off x="552994" y="3309594"/>
            <a:ext cx="11288486" cy="1200329"/>
          </a:xfrm>
          <a:prstGeom prst="rect">
            <a:avLst/>
          </a:prstGeom>
          <a:noFill/>
        </p:spPr>
        <p:txBody>
          <a:bodyPr wrap="square">
            <a:spAutoFit/>
          </a:bodyPr>
          <a:lstStyle/>
          <a:p>
            <a:r>
              <a:rPr lang="en-US"/>
              <a:t>Explain to customers the benefits of the product or service you are providing to increase their productivity.</a:t>
            </a:r>
          </a:p>
          <a:p>
            <a:r>
              <a:rPr lang="en-US"/>
              <a:t>Determine the purpose of the product or service in question, focusing on its usefulness ...</a:t>
            </a:r>
          </a:p>
          <a:p>
            <a:endParaRPr lang="en-US"/>
          </a:p>
          <a:p>
            <a:r>
              <a:rPr lang="en-US"/>
              <a:t>To succeed in your sales, you need to develop your sales talk methodically and with great rigor.</a:t>
            </a:r>
            <a:endParaRPr lang="fr-FR"/>
          </a:p>
        </p:txBody>
      </p:sp>
    </p:spTree>
    <p:extLst>
      <p:ext uri="{BB962C8B-B14F-4D97-AF65-F5344CB8AC3E}">
        <p14:creationId xmlns:p14="http://schemas.microsoft.com/office/powerpoint/2010/main" val="262059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7816C63-744C-4AE4-B0AD-158D060DB7FE}"/>
              </a:ext>
            </a:extLst>
          </p:cNvPr>
          <p:cNvSpPr txBox="1"/>
          <p:nvPr/>
        </p:nvSpPr>
        <p:spPr>
          <a:xfrm>
            <a:off x="1504709" y="1466964"/>
            <a:ext cx="4591291" cy="584775"/>
          </a:xfrm>
          <a:prstGeom prst="rect">
            <a:avLst/>
          </a:prstGeom>
          <a:noFill/>
        </p:spPr>
        <p:txBody>
          <a:bodyPr wrap="square" rtlCol="0">
            <a:spAutoFit/>
          </a:bodyPr>
          <a:lstStyle/>
          <a:p>
            <a:r>
              <a:rPr lang="fr-FR" sz="3200" err="1">
                <a:solidFill>
                  <a:schemeClr val="bg1"/>
                </a:solidFill>
              </a:rPr>
              <a:t>We</a:t>
            </a:r>
            <a:r>
              <a:rPr lang="fr-FR" sz="3200">
                <a:solidFill>
                  <a:schemeClr val="bg1"/>
                </a:solidFill>
              </a:rPr>
              <a:t> are </a:t>
            </a:r>
          </a:p>
        </p:txBody>
      </p:sp>
      <p:sp>
        <p:nvSpPr>
          <p:cNvPr id="3" name="ZoneTexte 2">
            <a:extLst>
              <a:ext uri="{FF2B5EF4-FFF2-40B4-BE49-F238E27FC236}">
                <a16:creationId xmlns:a16="http://schemas.microsoft.com/office/drawing/2014/main" id="{B6979086-6D21-4AFB-878E-F4EE93CC1D23}"/>
              </a:ext>
            </a:extLst>
          </p:cNvPr>
          <p:cNvSpPr txBox="1"/>
          <p:nvPr/>
        </p:nvSpPr>
        <p:spPr>
          <a:xfrm>
            <a:off x="1504708" y="1947567"/>
            <a:ext cx="5451263" cy="1015663"/>
          </a:xfrm>
          <a:prstGeom prst="rect">
            <a:avLst/>
          </a:prstGeom>
          <a:noFill/>
        </p:spPr>
        <p:txBody>
          <a:bodyPr wrap="square" rtlCol="0">
            <a:spAutoFit/>
          </a:bodyPr>
          <a:lstStyle/>
          <a:p>
            <a:r>
              <a:rPr lang="fr-FR" sz="6000" b="1">
                <a:solidFill>
                  <a:schemeClr val="bg1"/>
                </a:solidFill>
              </a:rPr>
              <a:t>TEAMWORK</a:t>
            </a:r>
          </a:p>
        </p:txBody>
      </p:sp>
      <p:sp>
        <p:nvSpPr>
          <p:cNvPr id="4" name="ZoneTexte 3">
            <a:extLst>
              <a:ext uri="{FF2B5EF4-FFF2-40B4-BE49-F238E27FC236}">
                <a16:creationId xmlns:a16="http://schemas.microsoft.com/office/drawing/2014/main" id="{FC054990-27CF-46BE-9A59-404E7F1E77B3}"/>
              </a:ext>
            </a:extLst>
          </p:cNvPr>
          <p:cNvSpPr txBox="1"/>
          <p:nvPr/>
        </p:nvSpPr>
        <p:spPr>
          <a:xfrm>
            <a:off x="2696902" y="2963230"/>
            <a:ext cx="4591291" cy="584775"/>
          </a:xfrm>
          <a:prstGeom prst="rect">
            <a:avLst/>
          </a:prstGeom>
          <a:noFill/>
        </p:spPr>
        <p:txBody>
          <a:bodyPr wrap="square" rtlCol="0">
            <a:spAutoFit/>
          </a:bodyPr>
          <a:lstStyle/>
          <a:p>
            <a:r>
              <a:rPr lang="fr-FR" sz="3200">
                <a:solidFill>
                  <a:schemeClr val="bg1"/>
                </a:solidFill>
              </a:rPr>
              <a:t>Wa are </a:t>
            </a:r>
          </a:p>
        </p:txBody>
      </p:sp>
      <p:sp>
        <p:nvSpPr>
          <p:cNvPr id="5" name="ZoneTexte 4">
            <a:extLst>
              <a:ext uri="{FF2B5EF4-FFF2-40B4-BE49-F238E27FC236}">
                <a16:creationId xmlns:a16="http://schemas.microsoft.com/office/drawing/2014/main" id="{830DAE9E-9300-4EF8-9FE9-EB3929067922}"/>
              </a:ext>
            </a:extLst>
          </p:cNvPr>
          <p:cNvSpPr txBox="1"/>
          <p:nvPr/>
        </p:nvSpPr>
        <p:spPr>
          <a:xfrm>
            <a:off x="2696901" y="3443833"/>
            <a:ext cx="8660910" cy="3139321"/>
          </a:xfrm>
          <a:prstGeom prst="rect">
            <a:avLst/>
          </a:prstGeom>
          <a:noFill/>
        </p:spPr>
        <p:txBody>
          <a:bodyPr wrap="square" rtlCol="0">
            <a:spAutoFit/>
          </a:bodyPr>
          <a:lstStyle/>
          <a:p>
            <a:r>
              <a:rPr lang="fr-FR" sz="6600" b="1">
                <a:solidFill>
                  <a:schemeClr val="bg1"/>
                </a:solidFill>
              </a:rPr>
              <a:t>YOUR PERFORMANCE BOOSTER</a:t>
            </a:r>
          </a:p>
        </p:txBody>
      </p:sp>
      <p:pic>
        <p:nvPicPr>
          <p:cNvPr id="7" name="Picture 6">
            <a:extLst>
              <a:ext uri="{FF2B5EF4-FFF2-40B4-BE49-F238E27FC236}">
                <a16:creationId xmlns:a16="http://schemas.microsoft.com/office/drawing/2014/main" id="{CB36DFAD-8222-B9DC-6922-8D05A4FE9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23" y="396748"/>
            <a:ext cx="2562225" cy="695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37629830"/>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14:bounceEnd="6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0000">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14:bounceEnd="60000">
                                          <p:cBhvr additive="base">
                                            <p:cTn id="15"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60000">
                                      <p:stCondLst>
                                        <p:cond delay="400"/>
                                      </p:stCondLst>
                                      <p:childTnLst>
                                        <p:set>
                                          <p:cBhvr>
                                            <p:cTn id="18" dur="1" fill="hold">
                                              <p:stCondLst>
                                                <p:cond delay="0"/>
                                              </p:stCondLst>
                                            </p:cTn>
                                            <p:tgtEl>
                                              <p:spTgt spid="5"/>
                                            </p:tgtEl>
                                            <p:attrNameLst>
                                              <p:attrName>style.visibility</p:attrName>
                                            </p:attrNameLst>
                                          </p:cBhvr>
                                          <p:to>
                                            <p:strVal val="visible"/>
                                          </p:to>
                                        </p:set>
                                        <p:anim calcmode="lin" valueType="num" p14:bounceEnd="60000">
                                          <p:cBhvr additive="base">
                                            <p:cTn id="19"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78146-CBFE-76F3-22BC-1A0E621672AA}"/>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4FF2C95-5D2D-109E-ECC2-3F3D734C726B}"/>
              </a:ext>
            </a:extLst>
          </p:cNvPr>
          <p:cNvSpPr>
            <a:spLocks noGrp="1"/>
          </p:cNvSpPr>
          <p:nvPr>
            <p:ph type="ftr" sz="quarter" idx="11"/>
          </p:nvPr>
        </p:nvSpPr>
        <p:spPr/>
        <p:txBody>
          <a:bodyPr/>
          <a:lstStyle/>
          <a:p>
            <a:r>
              <a:rPr lang="fr-FR"/>
              <a:t>It’s all about people ! </a:t>
            </a:r>
          </a:p>
        </p:txBody>
      </p:sp>
      <p:sp>
        <p:nvSpPr>
          <p:cNvPr id="5" name="Espace réservé du numéro de diapositive 4">
            <a:extLst>
              <a:ext uri="{FF2B5EF4-FFF2-40B4-BE49-F238E27FC236}">
                <a16:creationId xmlns:a16="http://schemas.microsoft.com/office/drawing/2014/main" id="{7007B3D3-B857-BCBE-6090-8F8E332949E6}"/>
              </a:ext>
            </a:extLst>
          </p:cNvPr>
          <p:cNvSpPr>
            <a:spLocks noGrp="1"/>
          </p:cNvSpPr>
          <p:nvPr>
            <p:ph type="sldNum" sz="quarter" idx="12"/>
          </p:nvPr>
        </p:nvSpPr>
        <p:spPr/>
        <p:txBody>
          <a:bodyPr/>
          <a:lstStyle/>
          <a:p>
            <a:fld id="{0E3A046C-0B7E-49C1-9F30-525014F8E9E1}" type="slidenum">
              <a:rPr lang="fr-FR" smtClean="0"/>
              <a:t>20</a:t>
            </a:fld>
            <a:endParaRPr lang="fr-FR"/>
          </a:p>
        </p:txBody>
      </p:sp>
      <p:sp>
        <p:nvSpPr>
          <p:cNvPr id="6" name="ZoneTexte 5">
            <a:extLst>
              <a:ext uri="{FF2B5EF4-FFF2-40B4-BE49-F238E27FC236}">
                <a16:creationId xmlns:a16="http://schemas.microsoft.com/office/drawing/2014/main" id="{0A28AFEE-0904-6004-2C34-7BECB781D064}"/>
              </a:ext>
            </a:extLst>
          </p:cNvPr>
          <p:cNvSpPr txBox="1"/>
          <p:nvPr/>
        </p:nvSpPr>
        <p:spPr>
          <a:xfrm>
            <a:off x="517173" y="414993"/>
            <a:ext cx="7441994" cy="1323439"/>
          </a:xfrm>
          <a:prstGeom prst="rect">
            <a:avLst/>
          </a:prstGeom>
          <a:noFill/>
        </p:spPr>
        <p:txBody>
          <a:bodyPr wrap="square" rtlCol="0">
            <a:spAutoFit/>
          </a:bodyPr>
          <a:lstStyle/>
          <a:p>
            <a:r>
              <a:rPr lang="fr-FR" sz="4000" b="1">
                <a:latin typeface="+mj-lt"/>
              </a:rPr>
              <a:t>The BEBEDC sales technique</a:t>
            </a:r>
            <a:br>
              <a:rPr lang="fr-FR" sz="4000" b="1">
                <a:latin typeface="+mj-lt"/>
              </a:rPr>
            </a:br>
            <a:endParaRPr lang="fr-FR" sz="4000" b="1">
              <a:latin typeface="+mj-lt"/>
            </a:endParaRPr>
          </a:p>
        </p:txBody>
      </p:sp>
      <p:sp>
        <p:nvSpPr>
          <p:cNvPr id="10" name="ZoneTexte 9">
            <a:extLst>
              <a:ext uri="{FF2B5EF4-FFF2-40B4-BE49-F238E27FC236}">
                <a16:creationId xmlns:a16="http://schemas.microsoft.com/office/drawing/2014/main" id="{1B4196FE-AF42-FB83-A70C-E4C0B0AF70AD}"/>
              </a:ext>
            </a:extLst>
          </p:cNvPr>
          <p:cNvSpPr txBox="1"/>
          <p:nvPr/>
        </p:nvSpPr>
        <p:spPr>
          <a:xfrm>
            <a:off x="152399" y="2353985"/>
            <a:ext cx="11887201" cy="3539430"/>
          </a:xfrm>
          <a:prstGeom prst="rect">
            <a:avLst/>
          </a:prstGeom>
          <a:noFill/>
        </p:spPr>
        <p:txBody>
          <a:bodyPr wrap="square">
            <a:spAutoFit/>
          </a:bodyPr>
          <a:lstStyle/>
          <a:p>
            <a:pPr marL="152400" lvl="0" indent="0" fontAlgn="base">
              <a:buNone/>
            </a:pPr>
            <a:r>
              <a:rPr lang="en-US" sz="1600"/>
              <a:t>Not every opportunity is good for your company. The </a:t>
            </a:r>
            <a:r>
              <a:rPr lang="en-US" sz="1600" b="1"/>
              <a:t>BEBEDC</a:t>
            </a:r>
            <a:r>
              <a:rPr lang="en-US" sz="1600"/>
              <a:t> sales technique aims to quickly qualify a prospect, in other words, to know whether it's worth starting or continuing the sales process. This means asking yourself the following questions:</a:t>
            </a:r>
          </a:p>
          <a:p>
            <a:pPr marL="152400" lvl="0" indent="0" fontAlgn="base">
              <a:buNone/>
            </a:pPr>
            <a:endParaRPr lang="en-US" sz="1600"/>
          </a:p>
          <a:p>
            <a:pPr marL="152400" lvl="0" indent="0" fontAlgn="base">
              <a:buNone/>
            </a:pPr>
            <a:r>
              <a:rPr lang="en-US" sz="1600"/>
              <a:t>● Needs: does the prospect really need my solution? Am I in the best position on the market to help him solve this problem?</a:t>
            </a:r>
          </a:p>
          <a:p>
            <a:pPr marL="152400" lvl="0" indent="0" fontAlgn="base">
              <a:buNone/>
            </a:pPr>
            <a:r>
              <a:rPr lang="en-US" sz="1600"/>
              <a:t>● Stakes: what will happen if you do business with this potential customer? And what would happen if you didn't do business? Among other things, this is used to assess the impact of buying or not buying your solution. </a:t>
            </a:r>
          </a:p>
          <a:p>
            <a:pPr marL="152400" lvl="0" indent="0" fontAlgn="base">
              <a:buNone/>
            </a:pPr>
            <a:r>
              <a:rPr lang="en-US" sz="1600"/>
              <a:t>● Budget: this involves quickly determining whether the prospect has (or not) the budget that would enable him to solve his problem.</a:t>
            </a:r>
          </a:p>
          <a:p>
            <a:pPr marL="152400" lvl="0" indent="0" fontAlgn="base">
              <a:buNone/>
            </a:pPr>
            <a:r>
              <a:rPr lang="en-US" sz="1600"/>
              <a:t>● Timing: is now the right time? Why should they act now? Locking in the deadline allows you to control the sales cycle, but also the impact on your production/resource planning and therefore your profitability.</a:t>
            </a:r>
          </a:p>
          <a:p>
            <a:pPr marL="152400" lvl="0" indent="0" fontAlgn="base">
              <a:buNone/>
            </a:pPr>
            <a:r>
              <a:rPr lang="en-US" sz="1600"/>
              <a:t>● Decision-makers: who will validate? Who are the people who can support you, influence you favorably or, on the contrary, “break the sale” for you? </a:t>
            </a:r>
          </a:p>
          <a:p>
            <a:pPr marL="152400" lvl="0" indent="0" fontAlgn="base">
              <a:buNone/>
            </a:pPr>
            <a:r>
              <a:rPr lang="en-US" sz="1600"/>
              <a:t>● Competitors: find out who your competitors are for this opportunity, and why they've been approached. </a:t>
            </a:r>
          </a:p>
          <a:p>
            <a:pPr marL="152400" lvl="0" indent="0" fontAlgn="base">
              <a:buNone/>
            </a:pPr>
            <a:endParaRPr lang="fr-FR" sz="1600"/>
          </a:p>
        </p:txBody>
      </p:sp>
    </p:spTree>
    <p:extLst>
      <p:ext uri="{BB962C8B-B14F-4D97-AF65-F5344CB8AC3E}">
        <p14:creationId xmlns:p14="http://schemas.microsoft.com/office/powerpoint/2010/main" val="2863430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977C5-B174-94BA-D572-9D56B2CE8E44}"/>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563E533-7CEA-61DD-0E29-0385733F0063}"/>
              </a:ext>
            </a:extLst>
          </p:cNvPr>
          <p:cNvSpPr>
            <a:spLocks noGrp="1"/>
          </p:cNvSpPr>
          <p:nvPr>
            <p:ph type="ftr" sz="quarter" idx="11"/>
          </p:nvPr>
        </p:nvSpPr>
        <p:spPr/>
        <p:txBody>
          <a:bodyPr/>
          <a:lstStyle/>
          <a:p>
            <a:r>
              <a:rPr lang="fr-FR"/>
              <a:t>It’s all about people ! </a:t>
            </a:r>
          </a:p>
        </p:txBody>
      </p:sp>
      <p:sp>
        <p:nvSpPr>
          <p:cNvPr id="5" name="Espace réservé du numéro de diapositive 4">
            <a:extLst>
              <a:ext uri="{FF2B5EF4-FFF2-40B4-BE49-F238E27FC236}">
                <a16:creationId xmlns:a16="http://schemas.microsoft.com/office/drawing/2014/main" id="{A6D9BA5C-BAEE-B03B-ACEB-0C653F878D35}"/>
              </a:ext>
            </a:extLst>
          </p:cNvPr>
          <p:cNvSpPr>
            <a:spLocks noGrp="1"/>
          </p:cNvSpPr>
          <p:nvPr>
            <p:ph type="sldNum" sz="quarter" idx="12"/>
          </p:nvPr>
        </p:nvSpPr>
        <p:spPr/>
        <p:txBody>
          <a:bodyPr/>
          <a:lstStyle/>
          <a:p>
            <a:fld id="{0E3A046C-0B7E-49C1-9F30-525014F8E9E1}" type="slidenum">
              <a:rPr lang="fr-FR" smtClean="0"/>
              <a:t>21</a:t>
            </a:fld>
            <a:endParaRPr lang="fr-FR"/>
          </a:p>
        </p:txBody>
      </p:sp>
      <p:sp>
        <p:nvSpPr>
          <p:cNvPr id="6" name="ZoneTexte 5">
            <a:extLst>
              <a:ext uri="{FF2B5EF4-FFF2-40B4-BE49-F238E27FC236}">
                <a16:creationId xmlns:a16="http://schemas.microsoft.com/office/drawing/2014/main" id="{B323577B-B573-644E-1CFB-EC6D8CE6B0E9}"/>
              </a:ext>
            </a:extLst>
          </p:cNvPr>
          <p:cNvSpPr txBox="1"/>
          <p:nvPr/>
        </p:nvSpPr>
        <p:spPr>
          <a:xfrm>
            <a:off x="517173" y="414993"/>
            <a:ext cx="7441994" cy="707886"/>
          </a:xfrm>
          <a:prstGeom prst="rect">
            <a:avLst/>
          </a:prstGeom>
          <a:noFill/>
        </p:spPr>
        <p:txBody>
          <a:bodyPr wrap="square" rtlCol="0">
            <a:spAutoFit/>
          </a:bodyPr>
          <a:lstStyle/>
          <a:p>
            <a:r>
              <a:rPr lang="fr-FR" sz="4000" b="1">
                <a:latin typeface="+mj-lt"/>
              </a:rPr>
              <a:t>The BANT </a:t>
            </a:r>
            <a:r>
              <a:rPr lang="fr-FR" sz="4000" b="1" err="1">
                <a:latin typeface="+mj-lt"/>
              </a:rPr>
              <a:t>method</a:t>
            </a:r>
            <a:endParaRPr lang="fr-FR" sz="4000" b="1">
              <a:latin typeface="+mj-lt"/>
            </a:endParaRPr>
          </a:p>
        </p:txBody>
      </p:sp>
      <p:sp>
        <p:nvSpPr>
          <p:cNvPr id="10" name="ZoneTexte 9">
            <a:extLst>
              <a:ext uri="{FF2B5EF4-FFF2-40B4-BE49-F238E27FC236}">
                <a16:creationId xmlns:a16="http://schemas.microsoft.com/office/drawing/2014/main" id="{3C2C4FFF-FE43-94A6-3FA2-99498C84C520}"/>
              </a:ext>
            </a:extLst>
          </p:cNvPr>
          <p:cNvSpPr txBox="1"/>
          <p:nvPr/>
        </p:nvSpPr>
        <p:spPr>
          <a:xfrm>
            <a:off x="152400" y="2353985"/>
            <a:ext cx="10878152" cy="3139321"/>
          </a:xfrm>
          <a:prstGeom prst="rect">
            <a:avLst/>
          </a:prstGeom>
          <a:noFill/>
        </p:spPr>
        <p:txBody>
          <a:bodyPr wrap="square">
            <a:spAutoFit/>
          </a:bodyPr>
          <a:lstStyle/>
          <a:p>
            <a:pPr marL="152400" lvl="0" indent="0" fontAlgn="base">
              <a:buNone/>
            </a:pPr>
            <a:r>
              <a:rPr lang="en-US"/>
              <a:t>BANT stands for Budget, Authority, Need, Timing. This technique, popularized in the 1960s by IBM, has outlived its usefulness, but is still used today, particularly by software companies. Like the BEBEDC technique, the BANT method is a sort of framework for deciding whether or not to pursue a sales process with a prospect. </a:t>
            </a:r>
          </a:p>
          <a:p>
            <a:pPr marL="152400" lvl="0" indent="0" fontAlgn="base">
              <a:buNone/>
            </a:pPr>
            <a:endParaRPr lang="en-US"/>
          </a:p>
          <a:p>
            <a:pPr marL="152400" lvl="0" indent="0" fontAlgn="base">
              <a:buNone/>
            </a:pPr>
            <a:r>
              <a:rPr lang="en-US"/>
              <a:t>● Budget: Does the prospect have the means to fulfill his ambitions? What is the cost of inaction? </a:t>
            </a:r>
          </a:p>
          <a:p>
            <a:pPr marL="152400" lvl="0" indent="0" fontAlgn="base">
              <a:buNone/>
            </a:pPr>
            <a:r>
              <a:rPr lang="en-US"/>
              <a:t>● Authority: Who are the decision-makers? Who can derail the sale in the company or, on the contrary, speed it up? </a:t>
            </a:r>
          </a:p>
          <a:p>
            <a:pPr marL="152400" lvl="0" indent="0" fontAlgn="base">
              <a:buNone/>
            </a:pPr>
            <a:r>
              <a:rPr lang="en-US"/>
              <a:t>● Need: does the prospect really need our solution? </a:t>
            </a:r>
          </a:p>
          <a:p>
            <a:pPr marL="152400" lvl="0" indent="0" fontAlgn="base">
              <a:buNone/>
            </a:pPr>
            <a:r>
              <a:rPr lang="en-US"/>
              <a:t>● Timing: the challenge is to control the sales cycle and decision-making at each stage of the process. Is the customer's problem/need a priority?</a:t>
            </a:r>
            <a:endParaRPr lang="fr-FR"/>
          </a:p>
        </p:txBody>
      </p:sp>
    </p:spTree>
    <p:extLst>
      <p:ext uri="{BB962C8B-B14F-4D97-AF65-F5344CB8AC3E}">
        <p14:creationId xmlns:p14="http://schemas.microsoft.com/office/powerpoint/2010/main" val="1792503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21D70-705A-F7AB-329F-4B37B3F91E34}"/>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245DF29-9A97-A7EB-2EDE-03CDD1B9DCA2}"/>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21F9227A-F69E-82DE-ED9E-9FC1F02F9B3D}"/>
              </a:ext>
            </a:extLst>
          </p:cNvPr>
          <p:cNvSpPr>
            <a:spLocks noGrp="1"/>
          </p:cNvSpPr>
          <p:nvPr>
            <p:ph type="sldNum" sz="quarter" idx="12"/>
          </p:nvPr>
        </p:nvSpPr>
        <p:spPr/>
        <p:txBody>
          <a:bodyPr/>
          <a:lstStyle/>
          <a:p>
            <a:fld id="{0E3A046C-0B7E-49C1-9F30-525014F8E9E1}" type="slidenum">
              <a:rPr lang="fr-FR" smtClean="0"/>
              <a:t>22</a:t>
            </a:fld>
            <a:endParaRPr lang="fr-FR"/>
          </a:p>
        </p:txBody>
      </p:sp>
      <p:sp>
        <p:nvSpPr>
          <p:cNvPr id="6" name="ZoneTexte 5">
            <a:extLst>
              <a:ext uri="{FF2B5EF4-FFF2-40B4-BE49-F238E27FC236}">
                <a16:creationId xmlns:a16="http://schemas.microsoft.com/office/drawing/2014/main" id="{41ED6002-90D8-53FC-2E05-D013458B047C}"/>
              </a:ext>
            </a:extLst>
          </p:cNvPr>
          <p:cNvSpPr txBox="1"/>
          <p:nvPr/>
        </p:nvSpPr>
        <p:spPr>
          <a:xfrm>
            <a:off x="517172" y="488659"/>
            <a:ext cx="9729913" cy="707886"/>
          </a:xfrm>
          <a:prstGeom prst="rect">
            <a:avLst/>
          </a:prstGeom>
          <a:noFill/>
        </p:spPr>
        <p:txBody>
          <a:bodyPr wrap="square" rtlCol="0">
            <a:spAutoFit/>
          </a:bodyPr>
          <a:lstStyle/>
          <a:p>
            <a:r>
              <a:rPr lang="en-US" sz="4000" b="1">
                <a:latin typeface="+mj-lt"/>
              </a:rPr>
              <a:t>Building a CAP sales pitch</a:t>
            </a:r>
            <a:endParaRPr lang="fr-FR" sz="4000" b="1">
              <a:latin typeface="+mj-lt"/>
            </a:endParaRPr>
          </a:p>
        </p:txBody>
      </p:sp>
      <p:sp>
        <p:nvSpPr>
          <p:cNvPr id="10" name="ZoneTexte 9">
            <a:extLst>
              <a:ext uri="{FF2B5EF4-FFF2-40B4-BE49-F238E27FC236}">
                <a16:creationId xmlns:a16="http://schemas.microsoft.com/office/drawing/2014/main" id="{CAD2BDDB-4F59-FAB5-9753-B7C97BA358A9}"/>
              </a:ext>
            </a:extLst>
          </p:cNvPr>
          <p:cNvSpPr txBox="1"/>
          <p:nvPr/>
        </p:nvSpPr>
        <p:spPr>
          <a:xfrm>
            <a:off x="81743" y="2121757"/>
            <a:ext cx="11887201" cy="3847207"/>
          </a:xfrm>
          <a:prstGeom prst="rect">
            <a:avLst/>
          </a:prstGeom>
          <a:noFill/>
        </p:spPr>
        <p:txBody>
          <a:bodyPr wrap="square">
            <a:spAutoFit/>
          </a:bodyPr>
          <a:lstStyle/>
          <a:p>
            <a:pPr marL="438150" lvl="0" indent="-285750" fontAlgn="base">
              <a:buFont typeface="Wingdings" panose="05000000000000000000" pitchFamily="2" charset="2"/>
              <a:buChar char="§"/>
            </a:pPr>
            <a:r>
              <a:rPr lang="en-US" sz="1600"/>
              <a:t>A benefit is often observable and responds to what must satisfy the </a:t>
            </a:r>
            <a:r>
              <a:rPr lang="en-US" sz="1600" err="1"/>
              <a:t>buyer.An</a:t>
            </a:r>
            <a:r>
              <a:rPr lang="en-US" sz="1600"/>
              <a:t> advantage is linked to motivation, and is the promise made to the buyer by a simple word or adjective.</a:t>
            </a:r>
          </a:p>
          <a:p>
            <a:pPr marL="438150" lvl="0" indent="-285750" fontAlgn="base">
              <a:buFont typeface="Wingdings" panose="05000000000000000000" pitchFamily="2" charset="2"/>
              <a:buChar char="§"/>
            </a:pPr>
            <a:r>
              <a:rPr lang="en-US" sz="1600"/>
              <a:t>A feature is what makes the promise achievable.</a:t>
            </a:r>
          </a:p>
          <a:p>
            <a:pPr marL="438150" lvl="0" indent="-285750" fontAlgn="base">
              <a:buFont typeface="Wingdings" panose="05000000000000000000" pitchFamily="2" charset="2"/>
              <a:buChar char="§"/>
            </a:pPr>
            <a:r>
              <a:rPr lang="en-US" sz="1600"/>
              <a:t>A specificity is what makes the feature unique or different from other products.</a:t>
            </a:r>
          </a:p>
          <a:p>
            <a:pPr marL="438150" lvl="0" indent="-285750" fontAlgn="base">
              <a:buFont typeface="Wingdings" panose="05000000000000000000" pitchFamily="2" charset="2"/>
              <a:buChar char="§"/>
            </a:pPr>
            <a:endParaRPr lang="en-US"/>
          </a:p>
          <a:p>
            <a:pPr marL="152400" lvl="0" fontAlgn="base"/>
            <a:r>
              <a:rPr lang="en-US" b="1">
                <a:solidFill>
                  <a:schemeClr val="tx2"/>
                </a:solidFill>
              </a:rPr>
              <a:t>Developing a CAP sales argument: </a:t>
            </a:r>
          </a:p>
          <a:p>
            <a:pPr marL="438150" lvl="0" indent="-285750" fontAlgn="base">
              <a:buFont typeface="Wingdings" panose="05000000000000000000" pitchFamily="2" charset="2"/>
              <a:buChar char="§"/>
            </a:pPr>
            <a:r>
              <a:rPr lang="en-US" sz="1600" b="1"/>
              <a:t>Characteristics: </a:t>
            </a:r>
          </a:p>
          <a:p>
            <a:pPr marL="152400" lvl="0" fontAlgn="base"/>
            <a:r>
              <a:rPr lang="en-US" sz="1600"/>
              <a:t>The first element in a sales argument. </a:t>
            </a:r>
          </a:p>
          <a:p>
            <a:pPr marL="152400" lvl="0" fontAlgn="base"/>
            <a:r>
              <a:rPr lang="en-US" sz="1600"/>
              <a:t>EX: a vacuum cleaner with a high-filtration system.</a:t>
            </a:r>
          </a:p>
          <a:p>
            <a:pPr marL="438150" lvl="0" indent="-285750" fontAlgn="base">
              <a:buFont typeface="Wingdings" panose="05000000000000000000" pitchFamily="2" charset="2"/>
              <a:buChar char="§"/>
            </a:pPr>
            <a:r>
              <a:rPr lang="en-US" sz="1600" b="1"/>
              <a:t>Advantages: </a:t>
            </a:r>
          </a:p>
          <a:p>
            <a:pPr marL="152400" lvl="0" fontAlgn="base"/>
            <a:r>
              <a:rPr lang="en-US" sz="1600"/>
              <a:t>Develop the customer's interest in taking advantage of this feature, based on his buying motives. </a:t>
            </a:r>
          </a:p>
          <a:p>
            <a:pPr marL="152400" lvl="0" fontAlgn="base"/>
            <a:r>
              <a:rPr lang="en-US" sz="1600"/>
              <a:t>Use SONCAS typology (e.g.: retains even the finest dust particles).</a:t>
            </a:r>
          </a:p>
          <a:p>
            <a:pPr marL="438150" lvl="0" indent="-285750" fontAlgn="base">
              <a:buFont typeface="Wingdings" panose="05000000000000000000" pitchFamily="2" charset="2"/>
              <a:buChar char="§"/>
            </a:pPr>
            <a:r>
              <a:rPr lang="en-US" sz="1600" b="1"/>
              <a:t>Proof:</a:t>
            </a:r>
          </a:p>
          <a:p>
            <a:pPr marL="152400" lvl="0" fontAlgn="base"/>
            <a:r>
              <a:rPr lang="en-US" sz="1600"/>
              <a:t> Convince the customer that the written advantage is real: Demonstration, testimonials.... (Recommended by doctors for people allergic to dust).</a:t>
            </a:r>
            <a:endParaRPr lang="fr-FR" sz="1600" b="1"/>
          </a:p>
        </p:txBody>
      </p:sp>
      <p:sp>
        <p:nvSpPr>
          <p:cNvPr id="2" name="ZoneTexte 1">
            <a:extLst>
              <a:ext uri="{FF2B5EF4-FFF2-40B4-BE49-F238E27FC236}">
                <a16:creationId xmlns:a16="http://schemas.microsoft.com/office/drawing/2014/main" id="{B08CE9A2-97B3-071C-FFF4-D210BBBF5771}"/>
              </a:ext>
            </a:extLst>
          </p:cNvPr>
          <p:cNvSpPr txBox="1"/>
          <p:nvPr/>
        </p:nvSpPr>
        <p:spPr>
          <a:xfrm>
            <a:off x="4461736" y="5747159"/>
            <a:ext cx="5080000" cy="584775"/>
          </a:xfrm>
          <a:prstGeom prst="rect">
            <a:avLst/>
          </a:prstGeom>
          <a:noFill/>
        </p:spPr>
        <p:txBody>
          <a:bodyPr wrap="square" rtlCol="0">
            <a:spAutoFit/>
          </a:bodyPr>
          <a:lstStyle/>
          <a:p>
            <a:pPr algn="ctr"/>
            <a:r>
              <a:rPr lang="fr-FR" sz="3200" b="1" i="1">
                <a:solidFill>
                  <a:srgbClr val="0F0369"/>
                </a:solidFill>
              </a:rPr>
              <a:t>Argument = C + A + P </a:t>
            </a:r>
          </a:p>
        </p:txBody>
      </p:sp>
    </p:spTree>
    <p:extLst>
      <p:ext uri="{BB962C8B-B14F-4D97-AF65-F5344CB8AC3E}">
        <p14:creationId xmlns:p14="http://schemas.microsoft.com/office/powerpoint/2010/main" val="141524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E4F53-C3C8-8E2E-1322-FB78E60DFC48}"/>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FD08C17-A346-AA6D-B27A-5827F6580553}"/>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4131B352-C233-059F-5016-D50A9800EC6D}"/>
              </a:ext>
            </a:extLst>
          </p:cNvPr>
          <p:cNvSpPr>
            <a:spLocks noGrp="1"/>
          </p:cNvSpPr>
          <p:nvPr>
            <p:ph type="sldNum" sz="quarter" idx="12"/>
          </p:nvPr>
        </p:nvSpPr>
        <p:spPr/>
        <p:txBody>
          <a:bodyPr/>
          <a:lstStyle/>
          <a:p>
            <a:fld id="{0E3A046C-0B7E-49C1-9F30-525014F8E9E1}" type="slidenum">
              <a:rPr lang="fr-FR" smtClean="0"/>
              <a:t>23</a:t>
            </a:fld>
            <a:endParaRPr lang="fr-FR"/>
          </a:p>
        </p:txBody>
      </p:sp>
      <p:sp>
        <p:nvSpPr>
          <p:cNvPr id="6" name="ZoneTexte 5">
            <a:extLst>
              <a:ext uri="{FF2B5EF4-FFF2-40B4-BE49-F238E27FC236}">
                <a16:creationId xmlns:a16="http://schemas.microsoft.com/office/drawing/2014/main" id="{B3061C9F-B312-AE71-8BF4-29AC723325CF}"/>
              </a:ext>
            </a:extLst>
          </p:cNvPr>
          <p:cNvSpPr txBox="1"/>
          <p:nvPr/>
        </p:nvSpPr>
        <p:spPr>
          <a:xfrm>
            <a:off x="517172" y="414993"/>
            <a:ext cx="9729913" cy="707886"/>
          </a:xfrm>
          <a:prstGeom prst="rect">
            <a:avLst/>
          </a:prstGeom>
          <a:noFill/>
        </p:spPr>
        <p:txBody>
          <a:bodyPr wrap="square" rtlCol="0">
            <a:spAutoFit/>
          </a:bodyPr>
          <a:lstStyle/>
          <a:p>
            <a:r>
              <a:rPr lang="fr-FR" sz="4000" b="1">
                <a:latin typeface="+mj-lt"/>
              </a:rPr>
              <a:t>Building a sales pitch</a:t>
            </a:r>
          </a:p>
        </p:txBody>
      </p:sp>
      <p:sp>
        <p:nvSpPr>
          <p:cNvPr id="10" name="ZoneTexte 9">
            <a:extLst>
              <a:ext uri="{FF2B5EF4-FFF2-40B4-BE49-F238E27FC236}">
                <a16:creationId xmlns:a16="http://schemas.microsoft.com/office/drawing/2014/main" id="{9878BC3C-CCE2-BD72-85EA-5CF821150065}"/>
              </a:ext>
            </a:extLst>
          </p:cNvPr>
          <p:cNvSpPr txBox="1"/>
          <p:nvPr/>
        </p:nvSpPr>
        <p:spPr>
          <a:xfrm>
            <a:off x="81743" y="2121757"/>
            <a:ext cx="11887201" cy="3139321"/>
          </a:xfrm>
          <a:prstGeom prst="rect">
            <a:avLst/>
          </a:prstGeom>
          <a:noFill/>
        </p:spPr>
        <p:txBody>
          <a:bodyPr wrap="square">
            <a:spAutoFit/>
          </a:bodyPr>
          <a:lstStyle/>
          <a:p>
            <a:pPr marL="152400" lvl="0" fontAlgn="base"/>
            <a:r>
              <a:rPr lang="en-US"/>
              <a:t>CAB and CAP or how to build your sales pitch Directly linked to SONCAS, CAB (Characteristics, Advantages, Benefits) and CAP (Characteristics, Advantages, Proof) are the two techniques for building and structuring a sales pitch. </a:t>
            </a:r>
          </a:p>
          <a:p>
            <a:pPr marL="152400" lvl="0" fontAlgn="base"/>
            <a:endParaRPr lang="en-US"/>
          </a:p>
          <a:p>
            <a:pPr marL="152400" lvl="0" fontAlgn="base"/>
            <a:r>
              <a:rPr lang="en-US"/>
              <a:t>● </a:t>
            </a:r>
            <a:r>
              <a:rPr lang="en-US" b="1"/>
              <a:t>Characteristics</a:t>
            </a:r>
            <a:r>
              <a:rPr lang="en-US"/>
              <a:t>: or how to technically describe your solution: features, options, technicality... Depending on the customer's SONCASE typology, this involves listing characteristics relevant to his profile and the problem to be solved. </a:t>
            </a:r>
          </a:p>
          <a:p>
            <a:pPr marL="152400" lvl="0" fontAlgn="base"/>
            <a:r>
              <a:rPr lang="en-US"/>
              <a:t>● </a:t>
            </a:r>
            <a:r>
              <a:rPr lang="en-US" b="1"/>
              <a:t>Advantages</a:t>
            </a:r>
            <a:r>
              <a:rPr lang="en-US"/>
              <a:t>: These correspond to the benefits perceived as a function of all the product's features. Advantages must be highlighted in relation to the customer profile and precisely meet his or her needs.</a:t>
            </a:r>
          </a:p>
          <a:p>
            <a:pPr marL="152400" lvl="0" fontAlgn="base"/>
            <a:r>
              <a:rPr lang="en-US"/>
              <a:t>● </a:t>
            </a:r>
            <a:r>
              <a:rPr lang="en-US" b="1"/>
              <a:t>Proof</a:t>
            </a:r>
            <a:r>
              <a:rPr lang="en-US"/>
              <a:t>: This involves proving the product's benefits based on the detailed characteristics of a given case. These arguments must convince the customer that he too needs the product.</a:t>
            </a:r>
            <a:endParaRPr lang="fr-FR"/>
          </a:p>
        </p:txBody>
      </p:sp>
    </p:spTree>
    <p:extLst>
      <p:ext uri="{BB962C8B-B14F-4D97-AF65-F5344CB8AC3E}">
        <p14:creationId xmlns:p14="http://schemas.microsoft.com/office/powerpoint/2010/main" val="1562922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78571-39DA-9CD0-2CC0-7A06A03DF6C0}"/>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7291BB84-F0C0-7747-6F0D-26778433E3A9}"/>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D5C09DB4-D2A7-104E-B42D-A24841A2CF21}"/>
              </a:ext>
            </a:extLst>
          </p:cNvPr>
          <p:cNvSpPr>
            <a:spLocks noGrp="1"/>
          </p:cNvSpPr>
          <p:nvPr>
            <p:ph type="sldNum" sz="quarter" idx="12"/>
          </p:nvPr>
        </p:nvSpPr>
        <p:spPr/>
        <p:txBody>
          <a:bodyPr/>
          <a:lstStyle/>
          <a:p>
            <a:fld id="{0E3A046C-0B7E-49C1-9F30-525014F8E9E1}" type="slidenum">
              <a:rPr lang="fr-FR" smtClean="0"/>
              <a:t>24</a:t>
            </a:fld>
            <a:endParaRPr lang="fr-FR"/>
          </a:p>
        </p:txBody>
      </p:sp>
      <p:sp>
        <p:nvSpPr>
          <p:cNvPr id="6" name="ZoneTexte 5">
            <a:extLst>
              <a:ext uri="{FF2B5EF4-FFF2-40B4-BE49-F238E27FC236}">
                <a16:creationId xmlns:a16="http://schemas.microsoft.com/office/drawing/2014/main" id="{0833BD21-CFD1-1106-04C8-5180420118E9}"/>
              </a:ext>
            </a:extLst>
          </p:cNvPr>
          <p:cNvSpPr txBox="1"/>
          <p:nvPr/>
        </p:nvSpPr>
        <p:spPr>
          <a:xfrm>
            <a:off x="517172" y="414993"/>
            <a:ext cx="9729913" cy="707886"/>
          </a:xfrm>
          <a:prstGeom prst="rect">
            <a:avLst/>
          </a:prstGeom>
          <a:noFill/>
        </p:spPr>
        <p:txBody>
          <a:bodyPr wrap="square" rtlCol="0">
            <a:spAutoFit/>
          </a:bodyPr>
          <a:lstStyle/>
          <a:p>
            <a:r>
              <a:rPr lang="en-US" sz="4000" b="1">
                <a:latin typeface="+mj-lt"/>
              </a:rPr>
              <a:t>Building a sales pitch: SIMAC</a:t>
            </a:r>
            <a:endParaRPr lang="fr-FR" sz="4000" b="1">
              <a:latin typeface="+mj-lt"/>
            </a:endParaRPr>
          </a:p>
        </p:txBody>
      </p:sp>
      <p:sp>
        <p:nvSpPr>
          <p:cNvPr id="10" name="ZoneTexte 9">
            <a:extLst>
              <a:ext uri="{FF2B5EF4-FFF2-40B4-BE49-F238E27FC236}">
                <a16:creationId xmlns:a16="http://schemas.microsoft.com/office/drawing/2014/main" id="{3ED5B524-0685-8B15-1270-3230A6E329AA}"/>
              </a:ext>
            </a:extLst>
          </p:cNvPr>
          <p:cNvSpPr txBox="1"/>
          <p:nvPr/>
        </p:nvSpPr>
        <p:spPr>
          <a:xfrm>
            <a:off x="-45721" y="2179814"/>
            <a:ext cx="11887201" cy="3293209"/>
          </a:xfrm>
          <a:prstGeom prst="rect">
            <a:avLst/>
          </a:prstGeom>
          <a:noFill/>
        </p:spPr>
        <p:txBody>
          <a:bodyPr wrap="square">
            <a:spAutoFit/>
          </a:bodyPr>
          <a:lstStyle/>
          <a:p>
            <a:pPr marL="152400" lvl="0" fontAlgn="base"/>
            <a:r>
              <a:rPr lang="en-US" sz="1600"/>
              <a:t>By presenting features, advantages and potential proof or benefits, the salesperson has a structured discourse that enables him or her to anticipate and deal with objections while enhancing your prospect's value. Another acronym for the SIMAC method. The aim of this sales technique is to help salespeople follow the 5 phases of the argumentation process to convince prospects and close.</a:t>
            </a:r>
          </a:p>
          <a:p>
            <a:pPr marL="152400" lvl="0" fontAlgn="base"/>
            <a:endParaRPr lang="en-US" sz="1600"/>
          </a:p>
          <a:p>
            <a:pPr marL="152400" lvl="0" fontAlgn="base"/>
            <a:r>
              <a:rPr lang="en-US" sz="1600"/>
              <a:t>● Situation: Analysis of the situation, including the prospect's background, needs, priorities, challenges and issues.</a:t>
            </a:r>
          </a:p>
          <a:p>
            <a:pPr marL="152400" lvl="0" fontAlgn="base"/>
            <a:r>
              <a:rPr lang="en-US" sz="1600"/>
              <a:t>● Idea: After analysis, the proposal of an idea to the prospect that could solve their problem. “Do you think XXXXX could be the solution....” </a:t>
            </a:r>
          </a:p>
          <a:p>
            <a:pPr marL="152400" lvl="0" fontAlgn="base"/>
            <a:r>
              <a:rPr lang="en-US" sz="1600"/>
              <a:t>● Mechanism: Once the idea has been set out, it's a matter of detailing how to implement the idea, in particular with an action plan. </a:t>
            </a:r>
          </a:p>
          <a:p>
            <a:pPr marL="152400" lvl="0" fontAlgn="base"/>
            <a:r>
              <a:rPr lang="en-US" sz="1600"/>
              <a:t>● Benefit: As with CAB and CAP, you need to list the various benefits of the proposed solution, personalizing and contextualizing the approach. </a:t>
            </a:r>
          </a:p>
          <a:p>
            <a:pPr marL="152400" lvl="0" fontAlgn="base"/>
            <a:r>
              <a:rPr lang="en-US" sz="1600"/>
              <a:t>● Conclusion: the prospect must approve the solution and validate the chosen action plan.</a:t>
            </a:r>
            <a:endParaRPr lang="fr-FR" sz="1600"/>
          </a:p>
        </p:txBody>
      </p:sp>
    </p:spTree>
    <p:extLst>
      <p:ext uri="{BB962C8B-B14F-4D97-AF65-F5344CB8AC3E}">
        <p14:creationId xmlns:p14="http://schemas.microsoft.com/office/powerpoint/2010/main" val="2725041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DE072-D0AA-E106-E14A-0D1B52F4D6E8}"/>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914F39E-3C21-F490-4CC8-D27C294B23AF}"/>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64BAB002-6E70-EAC3-7A62-0B2B7F896AC7}"/>
              </a:ext>
            </a:extLst>
          </p:cNvPr>
          <p:cNvSpPr>
            <a:spLocks noGrp="1"/>
          </p:cNvSpPr>
          <p:nvPr>
            <p:ph type="sldNum" sz="quarter" idx="12"/>
          </p:nvPr>
        </p:nvSpPr>
        <p:spPr/>
        <p:txBody>
          <a:bodyPr/>
          <a:lstStyle/>
          <a:p>
            <a:fld id="{0E3A046C-0B7E-49C1-9F30-525014F8E9E1}" type="slidenum">
              <a:rPr lang="fr-FR" smtClean="0"/>
              <a:t>25</a:t>
            </a:fld>
            <a:endParaRPr lang="fr-FR"/>
          </a:p>
        </p:txBody>
      </p:sp>
      <p:sp>
        <p:nvSpPr>
          <p:cNvPr id="6" name="ZoneTexte 5">
            <a:extLst>
              <a:ext uri="{FF2B5EF4-FFF2-40B4-BE49-F238E27FC236}">
                <a16:creationId xmlns:a16="http://schemas.microsoft.com/office/drawing/2014/main" id="{A7331279-E63E-36AE-593C-CAF8D4E9D47D}"/>
              </a:ext>
            </a:extLst>
          </p:cNvPr>
          <p:cNvSpPr txBox="1"/>
          <p:nvPr/>
        </p:nvSpPr>
        <p:spPr>
          <a:xfrm>
            <a:off x="1032922" y="537822"/>
            <a:ext cx="9729913" cy="707886"/>
          </a:xfrm>
          <a:prstGeom prst="rect">
            <a:avLst/>
          </a:prstGeom>
          <a:noFill/>
        </p:spPr>
        <p:txBody>
          <a:bodyPr wrap="square" rtlCol="0">
            <a:spAutoFit/>
          </a:bodyPr>
          <a:lstStyle/>
          <a:p>
            <a:pPr algn="ctr"/>
            <a:r>
              <a:rPr lang="en-US" sz="4000" b="1">
                <a:latin typeface="+mj-lt"/>
              </a:rPr>
              <a:t>Building a sales pitch: SPIN Selling </a:t>
            </a:r>
            <a:endParaRPr lang="fr-FR" sz="4000" b="1">
              <a:latin typeface="+mj-lt"/>
            </a:endParaRPr>
          </a:p>
        </p:txBody>
      </p:sp>
      <p:sp>
        <p:nvSpPr>
          <p:cNvPr id="10" name="ZoneTexte 9">
            <a:extLst>
              <a:ext uri="{FF2B5EF4-FFF2-40B4-BE49-F238E27FC236}">
                <a16:creationId xmlns:a16="http://schemas.microsoft.com/office/drawing/2014/main" id="{017F2A0C-C4A3-0366-9A67-6AF3A058CC11}"/>
              </a:ext>
            </a:extLst>
          </p:cNvPr>
          <p:cNvSpPr txBox="1"/>
          <p:nvPr/>
        </p:nvSpPr>
        <p:spPr>
          <a:xfrm>
            <a:off x="240363" y="2535949"/>
            <a:ext cx="11047397" cy="3139321"/>
          </a:xfrm>
          <a:prstGeom prst="rect">
            <a:avLst/>
          </a:prstGeom>
          <a:noFill/>
        </p:spPr>
        <p:txBody>
          <a:bodyPr wrap="square">
            <a:spAutoFit/>
          </a:bodyPr>
          <a:lstStyle/>
          <a:p>
            <a:pPr marL="152400" lvl="0" fontAlgn="base"/>
            <a:r>
              <a:rPr lang="en-US"/>
              <a:t>Or the art of asking the right questions</a:t>
            </a:r>
          </a:p>
          <a:p>
            <a:pPr marL="152400" lvl="0" fontAlgn="base"/>
            <a:r>
              <a:rPr lang="en-US"/>
              <a:t>SPIN Selling is the acronym for 4 types of questions highlighted by Neil Rackham in the 70s and 80s: </a:t>
            </a:r>
          </a:p>
          <a:p>
            <a:pPr marL="152400" lvl="0" fontAlgn="base"/>
            <a:endParaRPr lang="en-US"/>
          </a:p>
          <a:p>
            <a:pPr marL="152400" lvl="0" fontAlgn="base"/>
            <a:r>
              <a:rPr lang="en-US"/>
              <a:t>● “Situation” questions: they provide an overview of the company's context. </a:t>
            </a:r>
          </a:p>
          <a:p>
            <a:pPr marL="152400" lvl="0" fontAlgn="base"/>
            <a:r>
              <a:rPr lang="en-US"/>
              <a:t>● “Problem” questions: these focus on the obstacles and difficulties encountered. </a:t>
            </a:r>
          </a:p>
          <a:p>
            <a:pPr marL="152400" lvl="0" fontAlgn="base"/>
            <a:r>
              <a:rPr lang="en-US"/>
              <a:t>● “Implication” questions: their purpose is to project the scenario that is likely to happen if we do nothing.</a:t>
            </a:r>
          </a:p>
          <a:p>
            <a:pPr marL="152400" lvl="0" fontAlgn="base"/>
            <a:r>
              <a:rPr lang="en-US"/>
              <a:t>● “Need-payoff” (Result) questions focus on valuing the benefits, once the brakes have been lifted. The aim of SPIN Selling is to gradually gain your prospect's trust, so that he or she can then listen to your solution. “SPIN Selling is a highly effective and topical technique, because it enables you to sell without selling. “Or the art of asking the right questions to understand your prospect's issues and challenges. Then “get bought”.</a:t>
            </a:r>
            <a:endParaRPr lang="fr-FR"/>
          </a:p>
        </p:txBody>
      </p:sp>
    </p:spTree>
    <p:extLst>
      <p:ext uri="{BB962C8B-B14F-4D97-AF65-F5344CB8AC3E}">
        <p14:creationId xmlns:p14="http://schemas.microsoft.com/office/powerpoint/2010/main" val="314326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9A109-1F6B-F455-29C3-D6ABE0D7482B}"/>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B5D7D9A-C789-2855-C74B-17A6680A42E4}"/>
              </a:ext>
            </a:extLst>
          </p:cNvPr>
          <p:cNvSpPr>
            <a:spLocks noGrp="1"/>
          </p:cNvSpPr>
          <p:nvPr>
            <p:ph type="ftr" sz="quarter" idx="11"/>
          </p:nvPr>
        </p:nvSpPr>
        <p:spPr>
          <a:xfrm>
            <a:off x="734284" y="6356350"/>
            <a:ext cx="8286726" cy="365125"/>
          </a:xfrm>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2AFAF5BD-A64A-2BD8-2E4D-F0DBF468CD03}"/>
              </a:ext>
            </a:extLst>
          </p:cNvPr>
          <p:cNvSpPr>
            <a:spLocks noGrp="1"/>
          </p:cNvSpPr>
          <p:nvPr>
            <p:ph type="sldNum" sz="quarter" idx="12"/>
          </p:nvPr>
        </p:nvSpPr>
        <p:spPr/>
        <p:txBody>
          <a:bodyPr/>
          <a:lstStyle/>
          <a:p>
            <a:fld id="{0E3A046C-0B7E-49C1-9F30-525014F8E9E1}" type="slidenum">
              <a:rPr lang="fr-FR" smtClean="0"/>
              <a:t>26</a:t>
            </a:fld>
            <a:endParaRPr lang="fr-FR"/>
          </a:p>
        </p:txBody>
      </p:sp>
      <p:sp>
        <p:nvSpPr>
          <p:cNvPr id="6" name="ZoneTexte 5">
            <a:extLst>
              <a:ext uri="{FF2B5EF4-FFF2-40B4-BE49-F238E27FC236}">
                <a16:creationId xmlns:a16="http://schemas.microsoft.com/office/drawing/2014/main" id="{29CCE533-E352-7AA7-51F2-D4D637BCAAA9}"/>
              </a:ext>
            </a:extLst>
          </p:cNvPr>
          <p:cNvSpPr txBox="1"/>
          <p:nvPr/>
        </p:nvSpPr>
        <p:spPr>
          <a:xfrm>
            <a:off x="1032922" y="537822"/>
            <a:ext cx="9729913" cy="707886"/>
          </a:xfrm>
          <a:prstGeom prst="rect">
            <a:avLst/>
          </a:prstGeom>
          <a:noFill/>
        </p:spPr>
        <p:txBody>
          <a:bodyPr wrap="square" rtlCol="0">
            <a:spAutoFit/>
          </a:bodyPr>
          <a:lstStyle/>
          <a:p>
            <a:pPr algn="ctr"/>
            <a:r>
              <a:rPr lang="en-US" sz="4000" b="1"/>
              <a:t>Building a sales pitch</a:t>
            </a:r>
            <a:endParaRPr lang="fr-FR" sz="4000" b="1"/>
          </a:p>
        </p:txBody>
      </p:sp>
      <p:sp>
        <p:nvSpPr>
          <p:cNvPr id="10" name="ZoneTexte 9">
            <a:extLst>
              <a:ext uri="{FF2B5EF4-FFF2-40B4-BE49-F238E27FC236}">
                <a16:creationId xmlns:a16="http://schemas.microsoft.com/office/drawing/2014/main" id="{96417FEA-BEAB-635D-4FA4-869A72F9AD96}"/>
              </a:ext>
            </a:extLst>
          </p:cNvPr>
          <p:cNvSpPr txBox="1"/>
          <p:nvPr/>
        </p:nvSpPr>
        <p:spPr>
          <a:xfrm>
            <a:off x="-45720" y="2179814"/>
            <a:ext cx="5563117" cy="3539430"/>
          </a:xfrm>
          <a:prstGeom prst="rect">
            <a:avLst/>
          </a:prstGeom>
          <a:noFill/>
        </p:spPr>
        <p:txBody>
          <a:bodyPr wrap="square">
            <a:spAutoFit/>
          </a:bodyPr>
          <a:lstStyle/>
          <a:p>
            <a:pPr marL="152400" lvl="0" algn="just" fontAlgn="base"/>
            <a:r>
              <a:rPr lang="en-US" sz="1400" u="sng"/>
              <a:t>Organization of the argument.</a:t>
            </a:r>
          </a:p>
          <a:p>
            <a:pPr marL="152400" lvl="0" algn="just" fontAlgn="base"/>
            <a:r>
              <a:rPr lang="en-US" sz="1400"/>
              <a:t>The product sales pitch is divided into 3 parts:</a:t>
            </a:r>
          </a:p>
          <a:p>
            <a:pPr marL="152400" lvl="0" algn="just" fontAlgn="base"/>
            <a:r>
              <a:rPr lang="en-US" sz="1400" b="1"/>
              <a:t>General sales pitch: </a:t>
            </a:r>
            <a:r>
              <a:rPr lang="en-US" sz="1400"/>
              <a:t>a list of arguments about the manufacturer, distributor, etc.</a:t>
            </a:r>
          </a:p>
          <a:p>
            <a:pPr marL="152400" lvl="0" algn="just" fontAlgn="base"/>
            <a:r>
              <a:rPr lang="en-US" sz="1400" b="1"/>
              <a:t>Specific sales pitch: </a:t>
            </a:r>
            <a:r>
              <a:rPr lang="en-US" sz="1400"/>
              <a:t>a list of arguments about the product's commercial and technical performance. </a:t>
            </a:r>
            <a:r>
              <a:rPr lang="en-US" sz="1400" b="1"/>
              <a:t>Distinctive sales pitch:</a:t>
            </a:r>
            <a:r>
              <a:rPr lang="en-US" sz="1400"/>
              <a:t> list of arguments about the product's innovative features compared to the competition. </a:t>
            </a:r>
          </a:p>
          <a:p>
            <a:pPr marL="152400" lvl="0" algn="just" fontAlgn="base"/>
            <a:endParaRPr lang="en-US" sz="1400"/>
          </a:p>
          <a:p>
            <a:pPr marL="152400" lvl="0" algn="just" fontAlgn="base"/>
            <a:r>
              <a:rPr lang="en-US" sz="1400" u="sng"/>
              <a:t>Creating the comparative argument</a:t>
            </a:r>
          </a:p>
          <a:p>
            <a:pPr marL="152400" lvl="0" algn="just" fontAlgn="base"/>
            <a:r>
              <a:rPr lang="en-US" sz="1400"/>
              <a:t>The comparative argument is based on a study of the characteristics of competing products. The following steps must be followed:</a:t>
            </a:r>
          </a:p>
          <a:p>
            <a:pPr marL="152400" lvl="0" algn="just" fontAlgn="base"/>
            <a:r>
              <a:rPr lang="en-US" sz="1400"/>
              <a:t>Identify competing models of the product</a:t>
            </a:r>
          </a:p>
          <a:p>
            <a:pPr marL="152400" lvl="0" algn="just" fontAlgn="base"/>
            <a:r>
              <a:rPr lang="en-US" sz="1400"/>
              <a:t>Identify the product's strengths in relation to its competitors.</a:t>
            </a:r>
          </a:p>
          <a:p>
            <a:pPr marL="152400" lvl="0" algn="just" fontAlgn="base"/>
            <a:r>
              <a:rPr lang="en-US" sz="1400"/>
              <a:t>Develop arguments that highlight the product's strengths.</a:t>
            </a:r>
            <a:endParaRPr lang="fr-FR" sz="1400"/>
          </a:p>
        </p:txBody>
      </p:sp>
      <p:graphicFrame>
        <p:nvGraphicFramePr>
          <p:cNvPr id="3" name="Table 6">
            <a:extLst>
              <a:ext uri="{FF2B5EF4-FFF2-40B4-BE49-F238E27FC236}">
                <a16:creationId xmlns:a16="http://schemas.microsoft.com/office/drawing/2014/main" id="{AE732AB8-4DA0-4FA1-A20E-9C95C478BFD5}"/>
              </a:ext>
            </a:extLst>
          </p:cNvPr>
          <p:cNvGraphicFramePr>
            <a:graphicFrameLocks noGrp="1"/>
          </p:cNvGraphicFramePr>
          <p:nvPr>
            <p:extLst>
              <p:ext uri="{D42A27DB-BD31-4B8C-83A1-F6EECF244321}">
                <p14:modId xmlns:p14="http://schemas.microsoft.com/office/powerpoint/2010/main" val="636631189"/>
              </p:ext>
            </p:extLst>
          </p:nvPr>
        </p:nvGraphicFramePr>
        <p:xfrm>
          <a:off x="5690937" y="2179814"/>
          <a:ext cx="6150543" cy="3901372"/>
        </p:xfrm>
        <a:graphic>
          <a:graphicData uri="http://schemas.openxmlformats.org/drawingml/2006/table">
            <a:tbl>
              <a:tblPr firstRow="1" bandRow="1">
                <a:tableStyleId>{5940675A-B579-460E-94D1-54222C63F5DA}</a:tableStyleId>
              </a:tblPr>
              <a:tblGrid>
                <a:gridCol w="1679484">
                  <a:extLst>
                    <a:ext uri="{9D8B030D-6E8A-4147-A177-3AD203B41FA5}">
                      <a16:colId xmlns:a16="http://schemas.microsoft.com/office/drawing/2014/main" val="2760931217"/>
                    </a:ext>
                  </a:extLst>
                </a:gridCol>
                <a:gridCol w="2420878">
                  <a:extLst>
                    <a:ext uri="{9D8B030D-6E8A-4147-A177-3AD203B41FA5}">
                      <a16:colId xmlns:a16="http://schemas.microsoft.com/office/drawing/2014/main" val="3497396923"/>
                    </a:ext>
                  </a:extLst>
                </a:gridCol>
                <a:gridCol w="2050181">
                  <a:extLst>
                    <a:ext uri="{9D8B030D-6E8A-4147-A177-3AD203B41FA5}">
                      <a16:colId xmlns:a16="http://schemas.microsoft.com/office/drawing/2014/main" val="2340974792"/>
                    </a:ext>
                  </a:extLst>
                </a:gridCol>
              </a:tblGrid>
              <a:tr h="518092">
                <a:tc>
                  <a:txBody>
                    <a:bodyPr/>
                    <a:lstStyle/>
                    <a:p>
                      <a:r>
                        <a:rPr lang="en-US" sz="1400" b="0" i="0" kern="1200">
                          <a:solidFill>
                            <a:schemeClr val="tx1"/>
                          </a:solidFill>
                          <a:effectLst/>
                          <a:latin typeface="+mn-lt"/>
                          <a:ea typeface="+mn-ea"/>
                          <a:cs typeface="+mn-cs"/>
                        </a:rPr>
                        <a:t>Clearly advertise the offer</a:t>
                      </a:r>
                    </a:p>
                  </a:txBody>
                  <a:tcPr>
                    <a:lnB w="12700" cap="flat" cmpd="sng" algn="ctr">
                      <a:solidFill>
                        <a:schemeClr val="tx1"/>
                      </a:solidFill>
                      <a:prstDash val="solid"/>
                      <a:round/>
                      <a:headEnd type="none" w="med" len="med"/>
                      <a:tailEnd type="none" w="med" len="med"/>
                    </a:lnB>
                  </a:tcPr>
                </a:tc>
                <a:tc>
                  <a:txBody>
                    <a:bodyPr/>
                    <a:lstStyle/>
                    <a:p>
                      <a:r>
                        <a:rPr lang="en-US" sz="1200"/>
                        <a:t>"Which best meets the client's needs."</a:t>
                      </a:r>
                    </a:p>
                  </a:txBody>
                  <a:tcPr/>
                </a:tc>
                <a:tc>
                  <a:txBody>
                    <a:bodyPr/>
                    <a:lstStyle/>
                    <a:p>
                      <a:r>
                        <a:rPr lang="en-US" sz="1200"/>
                        <a:t>The solar panels that I offer you fully meet your expectations.</a:t>
                      </a:r>
                    </a:p>
                  </a:txBody>
                  <a:tcPr/>
                </a:tc>
                <a:extLst>
                  <a:ext uri="{0D108BD9-81ED-4DB2-BD59-A6C34878D82A}">
                    <a16:rowId xmlns:a16="http://schemas.microsoft.com/office/drawing/2014/main" val="2901153043"/>
                  </a:ext>
                </a:extLst>
              </a:tr>
              <a:tr h="518092">
                <a:tc rowSpan="3">
                  <a:txBody>
                    <a:bodyPr/>
                    <a:lstStyle/>
                    <a:p>
                      <a:r>
                        <a:rPr lang="en-US" sz="1400"/>
                        <a:t>Increase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tc>
                  <a:txBody>
                    <a:bodyPr/>
                    <a:lstStyle/>
                    <a:p>
                      <a:r>
                        <a:rPr lang="en-US" sz="1200"/>
                        <a:t>"By first stating the client's advantage tailored to their needs and profiles."</a:t>
                      </a:r>
                    </a:p>
                  </a:txBody>
                  <a:tcPr>
                    <a:lnL w="12700" cap="flat" cmpd="sng" algn="ctr">
                      <a:solidFill>
                        <a:schemeClr val="tx1"/>
                      </a:solidFill>
                      <a:prstDash val="solid"/>
                      <a:round/>
                      <a:headEnd type="none" w="med" len="med"/>
                      <a:tailEnd type="none" w="med" len="med"/>
                    </a:lnL>
                  </a:tcPr>
                </a:tc>
                <a:tc>
                  <a:txBody>
                    <a:bodyPr/>
                    <a:lstStyle/>
                    <a:p>
                      <a:r>
                        <a:rPr lang="en-US" sz="1200"/>
                        <a:t>it is particularly solid</a:t>
                      </a:r>
                    </a:p>
                  </a:txBody>
                  <a:tcPr/>
                </a:tc>
                <a:extLst>
                  <a:ext uri="{0D108BD9-81ED-4DB2-BD59-A6C34878D82A}">
                    <a16:rowId xmlns:a16="http://schemas.microsoft.com/office/drawing/2014/main" val="3847696675"/>
                  </a:ext>
                </a:extLst>
              </a:tr>
              <a:tr h="753177">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r>
                        <a:rPr lang="en-US" sz="1200"/>
                        <a:t>"Then you can present the need (and strengthen the argument)."</a:t>
                      </a:r>
                    </a:p>
                  </a:txBody>
                  <a:tcPr>
                    <a:lnB w="12700" cap="flat" cmpd="sng" algn="ctr">
                      <a:solidFill>
                        <a:schemeClr val="tx1"/>
                      </a:solidFill>
                      <a:prstDash val="solid"/>
                      <a:round/>
                      <a:headEnd type="none" w="med" len="med"/>
                      <a:tailEnd type="none" w="med" len="med"/>
                    </a:lnB>
                  </a:tcPr>
                </a:tc>
                <a:tc>
                  <a:txBody>
                    <a:bodyPr/>
                    <a:lstStyle/>
                    <a:p>
                      <a:r>
                        <a:rPr lang="en-US" sz="1200"/>
                        <a:t>"Indeed, the fact that it's made of high-strength material allows it to last longer.</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3021811"/>
                  </a:ext>
                </a:extLst>
              </a:tr>
              <a:tr h="753177">
                <a:tc vMerge="1">
                  <a:txBody>
                    <a:bodyPr/>
                    <a:lstStyle/>
                    <a:p>
                      <a:endParaRPr lang="en-US"/>
                    </a:p>
                  </a:txBody>
                  <a:tcPr/>
                </a:tc>
                <a:tc>
                  <a:txBody>
                    <a:bodyPr/>
                    <a:lstStyle/>
                    <a:p>
                      <a:r>
                        <a:rPr lang="en-US" sz="1200"/>
                        <a:t>And by personalizing the benefit thanks to the information obtained during the discovery = customer benefit</a:t>
                      </a:r>
                    </a:p>
                  </a:txBody>
                  <a:tcPr>
                    <a:lnT w="12700" cap="flat" cmpd="sng" algn="ctr">
                      <a:solidFill>
                        <a:schemeClr val="tx1"/>
                      </a:solidFill>
                      <a:prstDash val="solid"/>
                      <a:round/>
                      <a:headEnd type="none" w="med" len="med"/>
                      <a:tailEnd type="none" w="med" len="med"/>
                    </a:lnT>
                  </a:tcPr>
                </a:tc>
                <a:tc>
                  <a:txBody>
                    <a:bodyPr/>
                    <a:lstStyle/>
                    <a:p>
                      <a:r>
                        <a:rPr lang="en-US" sz="1200"/>
                        <a:t>"So for you, who are looking to optimize, this is the right solution to reduce your bill."</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33345814"/>
                  </a:ext>
                </a:extLst>
              </a:tr>
              <a:tr h="437489">
                <a:tc>
                  <a:txBody>
                    <a:bodyPr/>
                    <a:lstStyle/>
                    <a:p>
                      <a:r>
                        <a:rPr lang="en-US" sz="1200"/>
                        <a:t>Control</a:t>
                      </a:r>
                    </a:p>
                  </a:txBody>
                  <a:tcPr/>
                </a:tc>
                <a:tc>
                  <a:txBody>
                    <a:bodyPr/>
                    <a:lstStyle/>
                    <a:p>
                      <a:r>
                        <a:rPr lang="en-US" sz="1200"/>
                        <a:t>"To validate your argument: to obtain 'I agree' or 'yes'."</a:t>
                      </a:r>
                    </a:p>
                  </a:txBody>
                  <a:tcPr/>
                </a:tc>
                <a:tc>
                  <a:txBody>
                    <a:bodyPr/>
                    <a:lstStyle/>
                    <a:p>
                      <a:r>
                        <a:rPr lang="en-US" sz="1200"/>
                        <a:t>What do you think, Mr. Z?</a:t>
                      </a:r>
                    </a:p>
                  </a:txBody>
                  <a:tcPr/>
                </a:tc>
                <a:extLst>
                  <a:ext uri="{0D108BD9-81ED-4DB2-BD59-A6C34878D82A}">
                    <a16:rowId xmlns:a16="http://schemas.microsoft.com/office/drawing/2014/main" val="1155363355"/>
                  </a:ext>
                </a:extLst>
              </a:tr>
              <a:tr h="518092">
                <a:tc>
                  <a:txBody>
                    <a:bodyPr/>
                    <a:lstStyle/>
                    <a:p>
                      <a:r>
                        <a:rPr lang="en-US" sz="1400"/>
                        <a:t>Chain</a:t>
                      </a:r>
                    </a:p>
                  </a:txBody>
                  <a:tcPr/>
                </a:tc>
                <a:tc>
                  <a:txBody>
                    <a:bodyPr/>
                    <a:lstStyle/>
                    <a:p>
                      <a:r>
                        <a:rPr lang="en-US" sz="1200"/>
                        <a:t>"I would also like to emphasize the importance of your role."</a:t>
                      </a:r>
                    </a:p>
                  </a:txBody>
                  <a:tcPr/>
                </a:tc>
                <a:tc>
                  <a:txBody>
                    <a:bodyPr/>
                    <a:lstStyle/>
                    <a:p>
                      <a:r>
                        <a:rPr lang="en-US" sz="1200"/>
                        <a:t>"You also told me how important it is for you to</a:t>
                      </a:r>
                    </a:p>
                  </a:txBody>
                  <a:tcPr/>
                </a:tc>
                <a:extLst>
                  <a:ext uri="{0D108BD9-81ED-4DB2-BD59-A6C34878D82A}">
                    <a16:rowId xmlns:a16="http://schemas.microsoft.com/office/drawing/2014/main" val="561539881"/>
                  </a:ext>
                </a:extLst>
              </a:tr>
            </a:tbl>
          </a:graphicData>
        </a:graphic>
      </p:graphicFrame>
    </p:spTree>
    <p:extLst>
      <p:ext uri="{BB962C8B-B14F-4D97-AF65-F5344CB8AC3E}">
        <p14:creationId xmlns:p14="http://schemas.microsoft.com/office/powerpoint/2010/main" val="4179681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8CFA2-CA2F-0416-5745-DF8AB1ACF336}"/>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D313640-4745-BAC4-2722-FE7617DF61BF}"/>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EC8A7E79-5BF5-92E9-3AFA-2191F52BB9B9}"/>
              </a:ext>
            </a:extLst>
          </p:cNvPr>
          <p:cNvSpPr>
            <a:spLocks noGrp="1"/>
          </p:cNvSpPr>
          <p:nvPr>
            <p:ph type="sldNum" sz="quarter" idx="12"/>
          </p:nvPr>
        </p:nvSpPr>
        <p:spPr/>
        <p:txBody>
          <a:bodyPr/>
          <a:lstStyle/>
          <a:p>
            <a:fld id="{0E3A046C-0B7E-49C1-9F30-525014F8E9E1}" type="slidenum">
              <a:rPr lang="fr-FR" smtClean="0"/>
              <a:t>27</a:t>
            </a:fld>
            <a:endParaRPr lang="fr-FR"/>
          </a:p>
        </p:txBody>
      </p:sp>
      <p:sp>
        <p:nvSpPr>
          <p:cNvPr id="6" name="ZoneTexte 5">
            <a:extLst>
              <a:ext uri="{FF2B5EF4-FFF2-40B4-BE49-F238E27FC236}">
                <a16:creationId xmlns:a16="http://schemas.microsoft.com/office/drawing/2014/main" id="{8E85E878-3E2C-397C-8896-1A066CA83036}"/>
              </a:ext>
            </a:extLst>
          </p:cNvPr>
          <p:cNvSpPr txBox="1"/>
          <p:nvPr/>
        </p:nvSpPr>
        <p:spPr>
          <a:xfrm>
            <a:off x="1032922" y="537822"/>
            <a:ext cx="9729913" cy="830997"/>
          </a:xfrm>
          <a:prstGeom prst="rect">
            <a:avLst/>
          </a:prstGeom>
          <a:noFill/>
        </p:spPr>
        <p:txBody>
          <a:bodyPr wrap="square" rtlCol="0">
            <a:spAutoFit/>
          </a:bodyPr>
          <a:lstStyle/>
          <a:p>
            <a:pPr lvl="0" algn="ctr" eaLnBrk="0" fontAlgn="base" hangingPunct="0">
              <a:spcBef>
                <a:spcPct val="0"/>
              </a:spcBef>
              <a:spcAft>
                <a:spcPct val="0"/>
              </a:spcAft>
            </a:pPr>
            <a:r>
              <a:rPr lang="en-US" altLang="en-US" sz="4800" b="1">
                <a:solidFill>
                  <a:srgbClr val="1F1F1F"/>
                </a:solidFill>
                <a:latin typeface="inherit"/>
              </a:rPr>
              <a:t>Some rules for better argumentation:</a:t>
            </a:r>
            <a:r>
              <a:rPr lang="en-US" altLang="en-US" sz="4800" b="1"/>
              <a:t> </a:t>
            </a:r>
            <a:endParaRPr lang="en-US" altLang="en-US" sz="4800" b="1">
              <a:latin typeface="Arial" panose="020B0604020202020204" pitchFamily="34" charset="0"/>
            </a:endParaRPr>
          </a:p>
        </p:txBody>
      </p:sp>
      <p:sp>
        <p:nvSpPr>
          <p:cNvPr id="10" name="ZoneTexte 9">
            <a:extLst>
              <a:ext uri="{FF2B5EF4-FFF2-40B4-BE49-F238E27FC236}">
                <a16:creationId xmlns:a16="http://schemas.microsoft.com/office/drawing/2014/main" id="{0E92A7FE-54B9-7E66-8D82-B055CBEA52F9}"/>
              </a:ext>
            </a:extLst>
          </p:cNvPr>
          <p:cNvSpPr txBox="1"/>
          <p:nvPr/>
        </p:nvSpPr>
        <p:spPr>
          <a:xfrm>
            <a:off x="-45720" y="2179814"/>
            <a:ext cx="11439434" cy="2277547"/>
          </a:xfrm>
          <a:prstGeom prst="rect">
            <a:avLst/>
          </a:prstGeom>
          <a:noFill/>
        </p:spPr>
        <p:txBody>
          <a:bodyPr wrap="square">
            <a:spAutoFit/>
          </a:bodyPr>
          <a:lstStyle/>
          <a:p>
            <a:pPr marL="152400" lvl="0" fontAlgn="base"/>
            <a:endParaRPr lang="fr-FR" sz="1600"/>
          </a:p>
          <a:p>
            <a:pPr marL="438150" lvl="0" indent="-285750" fontAlgn="base">
              <a:buFont typeface="Arial" panose="020B0604020202020204" pitchFamily="34" charset="0"/>
              <a:buChar char="•"/>
            </a:pPr>
            <a:r>
              <a:rPr lang="en-US"/>
              <a:t>Argue by valuing the strengths of the product compared to competing products </a:t>
            </a:r>
          </a:p>
          <a:p>
            <a:pPr marL="438150" lvl="0" indent="-285750" fontAlgn="base">
              <a:buFont typeface="Arial" panose="020B0604020202020204" pitchFamily="34" charset="0"/>
              <a:buChar char="•"/>
            </a:pPr>
            <a:r>
              <a:rPr lang="en-US"/>
              <a:t>Do not argue too early: not before you have precisely identified the needs and motivations of your client,</a:t>
            </a:r>
          </a:p>
          <a:p>
            <a:pPr marL="438150" lvl="0" indent="-285750" fontAlgn="base">
              <a:buFont typeface="Arial" panose="020B0604020202020204" pitchFamily="34" charset="0"/>
              <a:buChar char="•"/>
            </a:pPr>
            <a:r>
              <a:rPr lang="en-US"/>
              <a:t>Use only arguments that are of interest to the customer Write your arguments one by one, </a:t>
            </a:r>
          </a:p>
          <a:p>
            <a:pPr marL="438150" lvl="0" indent="-285750" fontAlgn="base">
              <a:buFont typeface="Arial" panose="020B0604020202020204" pitchFamily="34" charset="0"/>
              <a:buChar char="•"/>
            </a:pPr>
            <a:r>
              <a:rPr lang="en-US"/>
              <a:t>Involve the customer Use visual media, or demonstrate the product </a:t>
            </a:r>
          </a:p>
          <a:p>
            <a:pPr marL="438150" lvl="0" indent="-285750" fontAlgn="base">
              <a:buFont typeface="Arial" panose="020B0604020202020204" pitchFamily="34" charset="0"/>
              <a:buChar char="•"/>
            </a:pPr>
            <a:r>
              <a:rPr lang="en-US"/>
              <a:t>Repeat the argument or arguments that carry and customize with the phrase “so for you….” </a:t>
            </a:r>
          </a:p>
          <a:p>
            <a:pPr marL="438150" lvl="0" indent="-285750" fontAlgn="base">
              <a:buFont typeface="Arial" panose="020B0604020202020204" pitchFamily="34" charset="0"/>
              <a:buChar char="•"/>
            </a:pPr>
            <a:r>
              <a:rPr lang="en-US"/>
              <a:t>To be convincing……be convinced yourself </a:t>
            </a:r>
          </a:p>
          <a:p>
            <a:pPr marL="438150" lvl="0" indent="-285750" fontAlgn="base">
              <a:buFont typeface="Arial" panose="020B0604020202020204" pitchFamily="34" charset="0"/>
              <a:buChar char="•"/>
            </a:pPr>
            <a:r>
              <a:rPr lang="en-US"/>
              <a:t>More than facts, than reasoning, it is often the enthusiasm of the seller that eventually arouses membership</a:t>
            </a:r>
            <a:endParaRPr lang="fr-FR" sz="1600"/>
          </a:p>
        </p:txBody>
      </p:sp>
      <p:sp>
        <p:nvSpPr>
          <p:cNvPr id="3" name="Rectangle 2">
            <a:extLst>
              <a:ext uri="{FF2B5EF4-FFF2-40B4-BE49-F238E27FC236}">
                <a16:creationId xmlns:a16="http://schemas.microsoft.com/office/drawing/2014/main" id="{CCD45FE3-6CDB-4182-971B-4746DEC42C54}"/>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2487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5AAEC-A54C-E96D-8584-ACDF2CB108C8}"/>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871E4B7-5ACE-B988-464A-93ABBD390EFA}"/>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FF4A9B0A-AC50-422A-528B-0D541F309967}"/>
              </a:ext>
            </a:extLst>
          </p:cNvPr>
          <p:cNvSpPr>
            <a:spLocks noGrp="1"/>
          </p:cNvSpPr>
          <p:nvPr>
            <p:ph type="sldNum" sz="quarter" idx="12"/>
          </p:nvPr>
        </p:nvSpPr>
        <p:spPr/>
        <p:txBody>
          <a:bodyPr/>
          <a:lstStyle/>
          <a:p>
            <a:fld id="{0E3A046C-0B7E-49C1-9F30-525014F8E9E1}" type="slidenum">
              <a:rPr lang="fr-FR" smtClean="0"/>
              <a:t>28</a:t>
            </a:fld>
            <a:endParaRPr lang="fr-FR"/>
          </a:p>
        </p:txBody>
      </p:sp>
      <p:sp>
        <p:nvSpPr>
          <p:cNvPr id="6" name="ZoneTexte 5">
            <a:extLst>
              <a:ext uri="{FF2B5EF4-FFF2-40B4-BE49-F238E27FC236}">
                <a16:creationId xmlns:a16="http://schemas.microsoft.com/office/drawing/2014/main" id="{E0D1CDAB-B70B-A87B-5F9D-6A32D61704FA}"/>
              </a:ext>
            </a:extLst>
          </p:cNvPr>
          <p:cNvSpPr txBox="1"/>
          <p:nvPr/>
        </p:nvSpPr>
        <p:spPr>
          <a:xfrm>
            <a:off x="1032922" y="537822"/>
            <a:ext cx="9729913" cy="769441"/>
          </a:xfrm>
          <a:prstGeom prst="rect">
            <a:avLst/>
          </a:prstGeom>
          <a:noFill/>
        </p:spPr>
        <p:txBody>
          <a:bodyPr wrap="square" rtlCol="0">
            <a:spAutoFit/>
          </a:bodyPr>
          <a:lstStyle/>
          <a:p>
            <a:pPr algn="ctr"/>
            <a:r>
              <a:rPr lang="en-US" sz="4400" b="1"/>
              <a:t>Aid for argument</a:t>
            </a:r>
            <a:endParaRPr lang="fr-FR" sz="8000" b="1">
              <a:latin typeface="+mj-lt"/>
            </a:endParaRPr>
          </a:p>
        </p:txBody>
      </p:sp>
      <p:sp>
        <p:nvSpPr>
          <p:cNvPr id="10" name="ZoneTexte 9">
            <a:extLst>
              <a:ext uri="{FF2B5EF4-FFF2-40B4-BE49-F238E27FC236}">
                <a16:creationId xmlns:a16="http://schemas.microsoft.com/office/drawing/2014/main" id="{49E574D1-9C7F-EA1E-F60E-16057D8C0DE3}"/>
              </a:ext>
            </a:extLst>
          </p:cNvPr>
          <p:cNvSpPr txBox="1"/>
          <p:nvPr/>
        </p:nvSpPr>
        <p:spPr>
          <a:xfrm>
            <a:off x="-45720" y="2093182"/>
            <a:ext cx="11887200" cy="1323439"/>
          </a:xfrm>
          <a:prstGeom prst="rect">
            <a:avLst/>
          </a:prstGeom>
          <a:noFill/>
        </p:spPr>
        <p:txBody>
          <a:bodyPr wrap="square">
            <a:spAutoFit/>
          </a:bodyPr>
          <a:lstStyle/>
          <a:p>
            <a:pPr marL="438150" lvl="0" indent="-285750" fontAlgn="base">
              <a:buFont typeface="Arial" panose="020B0604020202020204" pitchFamily="34" charset="0"/>
              <a:buChar char="•"/>
            </a:pPr>
            <a:r>
              <a:rPr lang="en-US" sz="1600"/>
              <a:t>The presentation tools are argumentation aids: transparent; video; presentation power point…. . References: a reference is another customer whose problem has been solved by the product sold Testimonials: some people are opinion leaders who have some training effect Images: When the product is complex, you can use a familiar product. For example, "the computer starts by pressing a button like a washing machine" [ Illustrations: The demonstration To increase the efficiency of arguments, use a vocabulary adapted to the client’s SONCAS typology:</a:t>
            </a:r>
            <a:endParaRPr lang="fr-FR" sz="1100"/>
          </a:p>
        </p:txBody>
      </p:sp>
      <p:graphicFrame>
        <p:nvGraphicFramePr>
          <p:cNvPr id="2" name="Table 2">
            <a:extLst>
              <a:ext uri="{FF2B5EF4-FFF2-40B4-BE49-F238E27FC236}">
                <a16:creationId xmlns:a16="http://schemas.microsoft.com/office/drawing/2014/main" id="{02A0089C-1CBB-46BE-8177-41C10A321B91}"/>
              </a:ext>
            </a:extLst>
          </p:cNvPr>
          <p:cNvGraphicFramePr>
            <a:graphicFrameLocks noGrp="1"/>
          </p:cNvGraphicFramePr>
          <p:nvPr>
            <p:extLst>
              <p:ext uri="{D42A27DB-BD31-4B8C-83A1-F6EECF244321}">
                <p14:modId xmlns:p14="http://schemas.microsoft.com/office/powerpoint/2010/main" val="4264831452"/>
              </p:ext>
            </p:extLst>
          </p:nvPr>
        </p:nvGraphicFramePr>
        <p:xfrm>
          <a:off x="611204" y="3508757"/>
          <a:ext cx="10676556" cy="2570480"/>
        </p:xfrm>
        <a:graphic>
          <a:graphicData uri="http://schemas.openxmlformats.org/drawingml/2006/table">
            <a:tbl>
              <a:tblPr firstRow="1" bandRow="1">
                <a:tableStyleId>{5940675A-B579-460E-94D1-54222C63F5DA}</a:tableStyleId>
              </a:tblPr>
              <a:tblGrid>
                <a:gridCol w="1253422">
                  <a:extLst>
                    <a:ext uri="{9D8B030D-6E8A-4147-A177-3AD203B41FA5}">
                      <a16:colId xmlns:a16="http://schemas.microsoft.com/office/drawing/2014/main" val="2086795133"/>
                    </a:ext>
                  </a:extLst>
                </a:gridCol>
                <a:gridCol w="2415941">
                  <a:extLst>
                    <a:ext uri="{9D8B030D-6E8A-4147-A177-3AD203B41FA5}">
                      <a16:colId xmlns:a16="http://schemas.microsoft.com/office/drawing/2014/main" val="3441582466"/>
                    </a:ext>
                  </a:extLst>
                </a:gridCol>
                <a:gridCol w="7007193">
                  <a:extLst>
                    <a:ext uri="{9D8B030D-6E8A-4147-A177-3AD203B41FA5}">
                      <a16:colId xmlns:a16="http://schemas.microsoft.com/office/drawing/2014/main" val="4023611774"/>
                    </a:ext>
                  </a:extLst>
                </a:gridCol>
              </a:tblGrid>
              <a:tr h="370840">
                <a:tc>
                  <a:txBody>
                    <a:bodyPr/>
                    <a:lstStyle/>
                    <a:p>
                      <a:r>
                        <a:rPr lang="en-US" sz="1400"/>
                        <a:t>S</a:t>
                      </a:r>
                    </a:p>
                  </a:txBody>
                  <a:tcPr/>
                </a:tc>
                <a:tc>
                  <a:txBody>
                    <a:bodyPr/>
                    <a:lstStyle/>
                    <a:p>
                      <a:r>
                        <a:rPr lang="en-US" sz="1400"/>
                        <a:t>Security</a:t>
                      </a:r>
                    </a:p>
                  </a:txBody>
                  <a:tcPr/>
                </a:tc>
                <a:tc>
                  <a:txBody>
                    <a:bodyPr/>
                    <a:lstStyle/>
                    <a:p>
                      <a:r>
                        <a:rPr lang="en-US" sz="1200"/>
                        <a:t>Customers seek security; they are afraid of risk. They want to be reassured. They like to think, try things, and hesitate.</a:t>
                      </a:r>
                    </a:p>
                  </a:txBody>
                  <a:tcPr/>
                </a:tc>
                <a:extLst>
                  <a:ext uri="{0D108BD9-81ED-4DB2-BD59-A6C34878D82A}">
                    <a16:rowId xmlns:a16="http://schemas.microsoft.com/office/drawing/2014/main" val="1085952086"/>
                  </a:ext>
                </a:extLst>
              </a:tr>
              <a:tr h="370840">
                <a:tc>
                  <a:txBody>
                    <a:bodyPr/>
                    <a:lstStyle/>
                    <a:p>
                      <a:r>
                        <a:rPr lang="en-US" sz="1400"/>
                        <a:t>O</a:t>
                      </a:r>
                    </a:p>
                  </a:txBody>
                  <a:tcPr/>
                </a:tc>
                <a:tc>
                  <a:txBody>
                    <a:bodyPr/>
                    <a:lstStyle/>
                    <a:p>
                      <a:r>
                        <a:rPr lang="en-US" sz="1400"/>
                        <a:t>Orgueil (Pride)</a:t>
                      </a:r>
                    </a:p>
                  </a:txBody>
                  <a:tcPr/>
                </a:tc>
                <a:tc>
                  <a:txBody>
                    <a:bodyPr/>
                    <a:lstStyle/>
                    <a:p>
                      <a:r>
                        <a:rPr lang="en-US" sz="1200"/>
                        <a:t>Customers seek prestige; they seek to stand out from others; to be valued by their purchase. They are dominant, difficult to manage, self-centered, and proud.</a:t>
                      </a:r>
                    </a:p>
                  </a:txBody>
                  <a:tcPr/>
                </a:tc>
                <a:extLst>
                  <a:ext uri="{0D108BD9-81ED-4DB2-BD59-A6C34878D82A}">
                    <a16:rowId xmlns:a16="http://schemas.microsoft.com/office/drawing/2014/main" val="957584854"/>
                  </a:ext>
                </a:extLst>
              </a:tr>
              <a:tr h="370840">
                <a:tc>
                  <a:txBody>
                    <a:bodyPr/>
                    <a:lstStyle/>
                    <a:p>
                      <a:r>
                        <a:rPr lang="en-US" sz="1400"/>
                        <a:t>N</a:t>
                      </a:r>
                    </a:p>
                  </a:txBody>
                  <a:tcPr/>
                </a:tc>
                <a:tc>
                  <a:txBody>
                    <a:bodyPr/>
                    <a:lstStyle/>
                    <a:p>
                      <a:r>
                        <a:rPr lang="en-US" sz="1400"/>
                        <a:t>Novelty</a:t>
                      </a:r>
                    </a:p>
                  </a:txBody>
                  <a:tcPr/>
                </a:tc>
                <a:tc>
                  <a:txBody>
                    <a:bodyPr/>
                    <a:lstStyle/>
                    <a:p>
                      <a:r>
                        <a:rPr lang="en-US" sz="1200"/>
                        <a:t>Above all, customers want to be at the forefront of progress. They are curious and dynamic. They like new experiences and seek originality. They like change.</a:t>
                      </a:r>
                    </a:p>
                  </a:txBody>
                  <a:tcPr/>
                </a:tc>
                <a:extLst>
                  <a:ext uri="{0D108BD9-81ED-4DB2-BD59-A6C34878D82A}">
                    <a16:rowId xmlns:a16="http://schemas.microsoft.com/office/drawing/2014/main" val="3594238355"/>
                  </a:ext>
                </a:extLst>
              </a:tr>
              <a:tr h="370840">
                <a:tc>
                  <a:txBody>
                    <a:bodyPr/>
                    <a:lstStyle/>
                    <a:p>
                      <a:r>
                        <a:rPr lang="en-US" sz="1400"/>
                        <a:t>C</a:t>
                      </a:r>
                    </a:p>
                  </a:txBody>
                  <a:tcPr/>
                </a:tc>
                <a:tc>
                  <a:txBody>
                    <a:bodyPr/>
                    <a:lstStyle/>
                    <a:p>
                      <a:r>
                        <a:rPr lang="en-US" sz="1400"/>
                        <a:t>Comfort</a:t>
                      </a:r>
                    </a:p>
                  </a:txBody>
                  <a:tcPr/>
                </a:tc>
                <a:tc>
                  <a:txBody>
                    <a:bodyPr/>
                    <a:lstStyle/>
                    <a:p>
                      <a:r>
                        <a:rPr lang="en-US" sz="1200"/>
                        <a:t>Customers seek minimal effort and maximum well-being: ease of use and convenience.</a:t>
                      </a:r>
                    </a:p>
                  </a:txBody>
                  <a:tcPr/>
                </a:tc>
                <a:extLst>
                  <a:ext uri="{0D108BD9-81ED-4DB2-BD59-A6C34878D82A}">
                    <a16:rowId xmlns:a16="http://schemas.microsoft.com/office/drawing/2014/main" val="3018359754"/>
                  </a:ext>
                </a:extLst>
              </a:tr>
              <a:tr h="370840">
                <a:tc>
                  <a:txBody>
                    <a:bodyPr/>
                    <a:lstStyle/>
                    <a:p>
                      <a:r>
                        <a:rPr lang="en-US" sz="1400"/>
                        <a:t>A</a:t>
                      </a:r>
                    </a:p>
                  </a:txBody>
                  <a:tcPr/>
                </a:tc>
                <a:tc>
                  <a:txBody>
                    <a:bodyPr/>
                    <a:lstStyle/>
                    <a:p>
                      <a:r>
                        <a:rPr lang="en-US" sz="1400"/>
                        <a:t>Argent (money)</a:t>
                      </a:r>
                    </a:p>
                  </a:txBody>
                  <a:tcPr/>
                </a:tc>
                <a:tc>
                  <a:txBody>
                    <a:bodyPr/>
                    <a:lstStyle/>
                    <a:p>
                      <a:r>
                        <a:rPr lang="en-US" sz="1200"/>
                        <a:t>Customers seek savings and value for money, like to compare, and are difficult to manage.</a:t>
                      </a:r>
                    </a:p>
                  </a:txBody>
                  <a:tcPr/>
                </a:tc>
                <a:extLst>
                  <a:ext uri="{0D108BD9-81ED-4DB2-BD59-A6C34878D82A}">
                    <a16:rowId xmlns:a16="http://schemas.microsoft.com/office/drawing/2014/main" val="2094485171"/>
                  </a:ext>
                </a:extLst>
              </a:tr>
              <a:tr h="370840">
                <a:tc>
                  <a:txBody>
                    <a:bodyPr/>
                    <a:lstStyle/>
                    <a:p>
                      <a:r>
                        <a:rPr lang="en-US" sz="1400"/>
                        <a:t>S</a:t>
                      </a:r>
                    </a:p>
                  </a:txBody>
                  <a:tcPr/>
                </a:tc>
                <a:tc>
                  <a:txBody>
                    <a:bodyPr/>
                    <a:lstStyle/>
                    <a:p>
                      <a:r>
                        <a:rPr lang="en-US" sz="1400"/>
                        <a:t>Sympathy</a:t>
                      </a:r>
                    </a:p>
                  </a:txBody>
                  <a:tcPr/>
                </a:tc>
                <a:tc>
                  <a:txBody>
                    <a:bodyPr/>
                    <a:lstStyle/>
                    <a:p>
                      <a:r>
                        <a:rPr lang="en-US" sz="1200"/>
                        <a:t>Customers are sensitive to the emotional bonds they establish with the brand, product, company, or seller.</a:t>
                      </a:r>
                    </a:p>
                  </a:txBody>
                  <a:tcPr/>
                </a:tc>
                <a:extLst>
                  <a:ext uri="{0D108BD9-81ED-4DB2-BD59-A6C34878D82A}">
                    <a16:rowId xmlns:a16="http://schemas.microsoft.com/office/drawing/2014/main" val="303906883"/>
                  </a:ext>
                </a:extLst>
              </a:tr>
            </a:tbl>
          </a:graphicData>
        </a:graphic>
      </p:graphicFrame>
    </p:spTree>
    <p:extLst>
      <p:ext uri="{BB962C8B-B14F-4D97-AF65-F5344CB8AC3E}">
        <p14:creationId xmlns:p14="http://schemas.microsoft.com/office/powerpoint/2010/main" val="1232605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1266D-5614-4B88-B56F-79FC09C9E51C}"/>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DAAA0289-BAC8-FC0E-A965-21E5897C0FEC}"/>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569FFB84-4655-B1E1-A4F0-E874BED6522B}"/>
              </a:ext>
            </a:extLst>
          </p:cNvPr>
          <p:cNvSpPr>
            <a:spLocks noGrp="1"/>
          </p:cNvSpPr>
          <p:nvPr>
            <p:ph type="sldNum" sz="quarter" idx="12"/>
          </p:nvPr>
        </p:nvSpPr>
        <p:spPr/>
        <p:txBody>
          <a:bodyPr/>
          <a:lstStyle/>
          <a:p>
            <a:fld id="{0E3A046C-0B7E-49C1-9F30-525014F8E9E1}" type="slidenum">
              <a:rPr lang="fr-FR" smtClean="0"/>
              <a:t>29</a:t>
            </a:fld>
            <a:endParaRPr lang="fr-FR"/>
          </a:p>
        </p:txBody>
      </p:sp>
      <p:sp>
        <p:nvSpPr>
          <p:cNvPr id="3" name="ZoneTexte 2">
            <a:extLst>
              <a:ext uri="{FF2B5EF4-FFF2-40B4-BE49-F238E27FC236}">
                <a16:creationId xmlns:a16="http://schemas.microsoft.com/office/drawing/2014/main" id="{6E83326B-73FC-60BC-F23C-B1841C5246C5}"/>
              </a:ext>
            </a:extLst>
          </p:cNvPr>
          <p:cNvSpPr txBox="1"/>
          <p:nvPr/>
        </p:nvSpPr>
        <p:spPr>
          <a:xfrm>
            <a:off x="2558143" y="491905"/>
            <a:ext cx="6132284" cy="1200329"/>
          </a:xfrm>
          <a:prstGeom prst="rect">
            <a:avLst/>
          </a:prstGeom>
          <a:noFill/>
        </p:spPr>
        <p:txBody>
          <a:bodyPr wrap="square">
            <a:spAutoFit/>
          </a:bodyPr>
          <a:lstStyle/>
          <a:p>
            <a:pPr algn="ctr"/>
            <a:r>
              <a:rPr lang="en-US" sz="3600" b="1"/>
              <a:t>Identification and treatment of objection</a:t>
            </a:r>
            <a:endParaRPr lang="en-US" sz="5400" b="1">
              <a:solidFill>
                <a:schemeClr val="tx1">
                  <a:lumMod val="95000"/>
                  <a:lumOff val="5000"/>
                </a:schemeClr>
              </a:solidFill>
            </a:endParaRPr>
          </a:p>
        </p:txBody>
      </p:sp>
      <p:graphicFrame>
        <p:nvGraphicFramePr>
          <p:cNvPr id="2" name="Table 5">
            <a:extLst>
              <a:ext uri="{FF2B5EF4-FFF2-40B4-BE49-F238E27FC236}">
                <a16:creationId xmlns:a16="http://schemas.microsoft.com/office/drawing/2014/main" id="{569BFFDF-E7C8-47EC-880F-74682485C9CB}"/>
              </a:ext>
            </a:extLst>
          </p:cNvPr>
          <p:cNvGraphicFramePr>
            <a:graphicFrameLocks noGrp="1"/>
          </p:cNvGraphicFramePr>
          <p:nvPr>
            <p:extLst>
              <p:ext uri="{D42A27DB-BD31-4B8C-83A1-F6EECF244321}">
                <p14:modId xmlns:p14="http://schemas.microsoft.com/office/powerpoint/2010/main" val="4022590492"/>
              </p:ext>
            </p:extLst>
          </p:nvPr>
        </p:nvGraphicFramePr>
        <p:xfrm>
          <a:off x="423512" y="2406316"/>
          <a:ext cx="11136429" cy="3575337"/>
        </p:xfrm>
        <a:graphic>
          <a:graphicData uri="http://schemas.openxmlformats.org/drawingml/2006/table">
            <a:tbl>
              <a:tblPr firstRow="1" bandRow="1">
                <a:tableStyleId>{5940675A-B579-460E-94D1-54222C63F5DA}</a:tableStyleId>
              </a:tblPr>
              <a:tblGrid>
                <a:gridCol w="2204185">
                  <a:extLst>
                    <a:ext uri="{9D8B030D-6E8A-4147-A177-3AD203B41FA5}">
                      <a16:colId xmlns:a16="http://schemas.microsoft.com/office/drawing/2014/main" val="1542837564"/>
                    </a:ext>
                  </a:extLst>
                </a:gridCol>
                <a:gridCol w="3936732">
                  <a:extLst>
                    <a:ext uri="{9D8B030D-6E8A-4147-A177-3AD203B41FA5}">
                      <a16:colId xmlns:a16="http://schemas.microsoft.com/office/drawing/2014/main" val="1185552752"/>
                    </a:ext>
                  </a:extLst>
                </a:gridCol>
                <a:gridCol w="4995512">
                  <a:extLst>
                    <a:ext uri="{9D8B030D-6E8A-4147-A177-3AD203B41FA5}">
                      <a16:colId xmlns:a16="http://schemas.microsoft.com/office/drawing/2014/main" val="382372070"/>
                    </a:ext>
                  </a:extLst>
                </a:gridCol>
              </a:tblGrid>
              <a:tr h="6733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Identification of the objection</a:t>
                      </a:r>
                    </a:p>
                    <a:p>
                      <a:endParaRPr lang="en-US" sz="1200"/>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Handling the objection</a:t>
                      </a:r>
                      <a:br>
                        <a:rPr lang="en-US" sz="1200" b="1"/>
                      </a:br>
                      <a:endParaRPr lang="en-US" sz="1200" b="1"/>
                    </a:p>
                  </a:txBody>
                  <a:tcPr/>
                </a:tc>
                <a:extLst>
                  <a:ext uri="{0D108BD9-81ED-4DB2-BD59-A6C34878D82A}">
                    <a16:rowId xmlns:a16="http://schemas.microsoft.com/office/drawing/2014/main" val="3290682212"/>
                  </a:ext>
                </a:extLst>
              </a:tr>
              <a:tr h="673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Objection is not sincere and unfounded</a:t>
                      </a:r>
                    </a:p>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client resists the idea: 'I need to think.'"</a:t>
                      </a:r>
                    </a:p>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Deepening technique: clarify the objection: “What are the characteristics of this product that bother you?</a:t>
                      </a:r>
                    </a:p>
                  </a:txBody>
                  <a:tcPr/>
                </a:tc>
                <a:extLst>
                  <a:ext uri="{0D108BD9-81ED-4DB2-BD59-A6C34878D82A}">
                    <a16:rowId xmlns:a16="http://schemas.microsoft.com/office/drawing/2014/main" val="1763727369"/>
                  </a:ext>
                </a:extLst>
              </a:tr>
              <a:tr h="732417">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True objection: unjustified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True objection: justified</a:t>
                      </a:r>
                    </a:p>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client expresses an unjustified doubt: 'It's a transformer; it's noisy.'"</a:t>
                      </a:r>
                    </a:p>
                    <a:p>
                      <a:endParaRPr lang="en-US" sz="1200"/>
                    </a:p>
                  </a:txBody>
                  <a:tcPr/>
                </a:tc>
                <a:tc>
                  <a:txBody>
                    <a:bodyPr/>
                    <a:lstStyle/>
                    <a:p>
                      <a:r>
                        <a:rPr lang="en-US" sz="1200" b="0" i="0" kern="1200">
                          <a:solidFill>
                            <a:schemeClr val="tx1"/>
                          </a:solidFill>
                          <a:effectLst/>
                          <a:latin typeface="+mn-lt"/>
                          <a:ea typeface="+mn-ea"/>
                          <a:cs typeface="+mn-cs"/>
                        </a:rPr>
                        <a:t>Technical support: transform objection into argument. "This device is equipped with a new noise-canceling system that significantly reduces the number of decibels."</a:t>
                      </a:r>
                    </a:p>
                  </a:txBody>
                  <a:tcPr/>
                </a:tc>
                <a:extLst>
                  <a:ext uri="{0D108BD9-81ED-4DB2-BD59-A6C34878D82A}">
                    <a16:rowId xmlns:a16="http://schemas.microsoft.com/office/drawing/2014/main" val="3499556315"/>
                  </a:ext>
                </a:extLst>
              </a:tr>
              <a:tr h="673320">
                <a:tc vMerge="1">
                  <a:txBody>
                    <a:bodyPr/>
                    <a:lstStyle/>
                    <a:p>
                      <a:endParaRPr lang="en-US"/>
                    </a:p>
                  </a:txBody>
                  <a:tcPr/>
                </a:tc>
                <a:tc>
                  <a:txBody>
                    <a:bodyPr/>
                    <a:lstStyle/>
                    <a:p>
                      <a:r>
                        <a:rPr lang="en-US" sz="1200"/>
                        <a:t>"The client questions in a way that justifies an advantage of the product: 'The cable is too short for a sofa.'"</a:t>
                      </a:r>
                    </a:p>
                  </a:txBody>
                  <a:tcPr/>
                </a:tc>
                <a:tc>
                  <a:txBody>
                    <a:bodyPr/>
                    <a:lstStyle/>
                    <a:p>
                      <a:r>
                        <a:rPr lang="en-US" sz="1200"/>
                        <a:t>Weakening technique: reduce the importance of the objection by reframing part of the objection.</a:t>
                      </a:r>
                    </a:p>
                    <a:p>
                      <a:r>
                        <a:rPr lang="en-US" sz="1200"/>
                        <a:t>you are dense in maintenance: it is a fabric which is stain-resistant which makes it easier to clean</a:t>
                      </a:r>
                    </a:p>
                  </a:txBody>
                  <a:tcPr/>
                </a:tc>
                <a:extLst>
                  <a:ext uri="{0D108BD9-81ED-4DB2-BD59-A6C34878D82A}">
                    <a16:rowId xmlns:a16="http://schemas.microsoft.com/office/drawing/2014/main" val="3566093557"/>
                  </a:ext>
                </a:extLst>
              </a:tr>
              <a:tr h="673320">
                <a:tc vMerge="1">
                  <a:txBody>
                    <a:bodyPr/>
                    <a:lstStyle/>
                    <a:p>
                      <a:endParaRPr lang="en-US"/>
                    </a:p>
                  </a:txBody>
                  <a:tcPr/>
                </a:tc>
                <a:tc>
                  <a:txBody>
                    <a:bodyPr/>
                    <a:lstStyle/>
                    <a:p>
                      <a:r>
                        <a:rPr lang="en-US" sz="1200"/>
                        <a:t>It’s more expensive</a:t>
                      </a:r>
                    </a:p>
                  </a:txBody>
                  <a:tcPr/>
                </a:tc>
                <a:tc>
                  <a:txBody>
                    <a:bodyPr/>
                    <a:lstStyle/>
                    <a:p>
                      <a:r>
                        <a:rPr lang="en-US" sz="1200"/>
                        <a:t>"Yes, but..." </a:t>
                      </a:r>
                    </a:p>
                    <a:p>
                      <a:r>
                        <a:rPr lang="en-US" sz="1200"/>
                        <a:t>Technique Approve the client and offer a complementary argument</a:t>
                      </a:r>
                    </a:p>
                  </a:txBody>
                  <a:tcPr/>
                </a:tc>
                <a:extLst>
                  <a:ext uri="{0D108BD9-81ED-4DB2-BD59-A6C34878D82A}">
                    <a16:rowId xmlns:a16="http://schemas.microsoft.com/office/drawing/2014/main" val="632180609"/>
                  </a:ext>
                </a:extLst>
              </a:tr>
            </a:tbl>
          </a:graphicData>
        </a:graphic>
      </p:graphicFrame>
    </p:spTree>
    <p:extLst>
      <p:ext uri="{BB962C8B-B14F-4D97-AF65-F5344CB8AC3E}">
        <p14:creationId xmlns:p14="http://schemas.microsoft.com/office/powerpoint/2010/main" val="116440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FB5078-2C52-48D2-9729-F0869FC9444D}"/>
              </a:ext>
            </a:extLst>
          </p:cNvPr>
          <p:cNvSpPr/>
          <p:nvPr/>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buFont typeface="Arial"/>
              <a:buNone/>
            </a:pPr>
            <a:endParaRPr lang="fr-FR" sz="1600" b="1" kern="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 name="Espace réservé du numéro de diapositive 2">
            <a:extLst>
              <a:ext uri="{FF2B5EF4-FFF2-40B4-BE49-F238E27FC236}">
                <a16:creationId xmlns:a16="http://schemas.microsoft.com/office/drawing/2014/main" id="{2B9C8469-FEFF-4CBD-BA27-9C4517A2CFC1}"/>
              </a:ext>
            </a:extLst>
          </p:cNvPr>
          <p:cNvSpPr>
            <a:spLocks noGrp="1"/>
          </p:cNvSpPr>
          <p:nvPr>
            <p:ph type="sldNum" sz="quarter" idx="12"/>
          </p:nvPr>
        </p:nvSpPr>
        <p:spPr/>
        <p:txBody>
          <a:bodyPr/>
          <a:lstStyle/>
          <a:p>
            <a:fld id="{B1D0D88F-4194-403D-89CF-6C0E56587E1C}" type="slidenum">
              <a:rPr lang="fr-FR" smtClean="0">
                <a:solidFill>
                  <a:schemeClr val="bg1"/>
                </a:solidFill>
              </a:rPr>
              <a:t>3</a:t>
            </a:fld>
            <a:endParaRPr lang="fr-FR">
              <a:solidFill>
                <a:schemeClr val="bg1"/>
              </a:solidFill>
            </a:endParaRPr>
          </a:p>
        </p:txBody>
      </p:sp>
      <p:sp>
        <p:nvSpPr>
          <p:cNvPr id="7" name="ZoneTexte 6">
            <a:extLst>
              <a:ext uri="{FF2B5EF4-FFF2-40B4-BE49-F238E27FC236}">
                <a16:creationId xmlns:a16="http://schemas.microsoft.com/office/drawing/2014/main" id="{03466AA0-4B40-4C3B-B91C-7D727B2ACC6E}"/>
              </a:ext>
            </a:extLst>
          </p:cNvPr>
          <p:cNvSpPr txBox="1"/>
          <p:nvPr/>
        </p:nvSpPr>
        <p:spPr>
          <a:xfrm>
            <a:off x="787078" y="418141"/>
            <a:ext cx="3680750" cy="646331"/>
          </a:xfrm>
          <a:prstGeom prst="rect">
            <a:avLst/>
          </a:prstGeom>
          <a:noFill/>
        </p:spPr>
        <p:txBody>
          <a:bodyPr wrap="square" rtlCol="0">
            <a:spAutoFit/>
          </a:bodyPr>
          <a:lstStyle/>
          <a:p>
            <a:r>
              <a:rPr lang="fr-FR" sz="3600" b="1">
                <a:solidFill>
                  <a:schemeClr val="bg1"/>
                </a:solidFill>
              </a:rPr>
              <a:t>FORMATEUR</a:t>
            </a:r>
          </a:p>
        </p:txBody>
      </p:sp>
      <p:grpSp>
        <p:nvGrpSpPr>
          <p:cNvPr id="13" name="Graphique 10">
            <a:extLst>
              <a:ext uri="{FF2B5EF4-FFF2-40B4-BE49-F238E27FC236}">
                <a16:creationId xmlns:a16="http://schemas.microsoft.com/office/drawing/2014/main" id="{90A70CF6-58A1-458A-9BE1-5CC95F292E0A}"/>
              </a:ext>
            </a:extLst>
          </p:cNvPr>
          <p:cNvGrpSpPr/>
          <p:nvPr/>
        </p:nvGrpSpPr>
        <p:grpSpPr>
          <a:xfrm rot="818345">
            <a:off x="-25861" y="6293990"/>
            <a:ext cx="546332" cy="489843"/>
            <a:chOff x="10497070" y="544224"/>
            <a:chExt cx="970283" cy="869959"/>
          </a:xfrm>
          <a:solidFill>
            <a:schemeClr val="bg1"/>
          </a:solidFill>
        </p:grpSpPr>
        <p:sp>
          <p:nvSpPr>
            <p:cNvPr id="14" name="Forme libre : forme 13">
              <a:extLst>
                <a:ext uri="{FF2B5EF4-FFF2-40B4-BE49-F238E27FC236}">
                  <a16:creationId xmlns:a16="http://schemas.microsoft.com/office/drawing/2014/main" id="{02A97BF9-2D30-4E18-831D-0490D6070729}"/>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bg1"/>
                </a:solidFill>
              </a:endParaRPr>
            </a:p>
          </p:txBody>
        </p:sp>
        <p:sp>
          <p:nvSpPr>
            <p:cNvPr id="15" name="Forme libre : forme 14">
              <a:extLst>
                <a:ext uri="{FF2B5EF4-FFF2-40B4-BE49-F238E27FC236}">
                  <a16:creationId xmlns:a16="http://schemas.microsoft.com/office/drawing/2014/main" id="{946C152E-58FC-4F1F-859D-259628154DC1}"/>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bg1"/>
                </a:solidFill>
              </a:endParaRPr>
            </a:p>
          </p:txBody>
        </p:sp>
      </p:grpSp>
      <p:cxnSp>
        <p:nvCxnSpPr>
          <p:cNvPr id="16" name="Connecteur droit 15">
            <a:extLst>
              <a:ext uri="{FF2B5EF4-FFF2-40B4-BE49-F238E27FC236}">
                <a16:creationId xmlns:a16="http://schemas.microsoft.com/office/drawing/2014/main" id="{2A8AEE58-7B15-467A-9A18-2BD5C922454C}"/>
              </a:ext>
            </a:extLst>
          </p:cNvPr>
          <p:cNvCxnSpPr/>
          <p:nvPr/>
        </p:nvCxnSpPr>
        <p:spPr>
          <a:xfrm>
            <a:off x="787078" y="6282902"/>
            <a:ext cx="111264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F67ECBE-690A-434F-BD9D-9993813A4273}"/>
              </a:ext>
            </a:extLst>
          </p:cNvPr>
          <p:cNvSpPr/>
          <p:nvPr/>
        </p:nvSpPr>
        <p:spPr>
          <a:xfrm>
            <a:off x="9082189" y="2692692"/>
            <a:ext cx="2191626" cy="502766"/>
          </a:xfrm>
          <a:prstGeom prst="rect">
            <a:avLst/>
          </a:prstGeom>
        </p:spPr>
        <p:txBody>
          <a:bodyPr wrap="none">
            <a:spAutoFit/>
          </a:bodyPr>
          <a:lstStyle/>
          <a:p>
            <a:pPr>
              <a:buClr>
                <a:srgbClr val="000000"/>
              </a:buClr>
              <a:buFont typeface="Arial"/>
              <a:buNone/>
            </a:pPr>
            <a:r>
              <a:rPr lang="fr-FR" sz="2667" b="1" kern="0">
                <a:solidFill>
                  <a:schemeClr val="bg1"/>
                </a:solidFill>
                <a:cs typeface="Arial"/>
                <a:sym typeface="Arial"/>
              </a:rPr>
              <a:t>Tarik El </a:t>
            </a:r>
            <a:r>
              <a:rPr lang="fr-FR" sz="2667" b="1" kern="0" err="1">
                <a:solidFill>
                  <a:schemeClr val="bg1"/>
                </a:solidFill>
                <a:cs typeface="Arial"/>
                <a:sym typeface="Arial"/>
              </a:rPr>
              <a:t>Mlih</a:t>
            </a:r>
            <a:endParaRPr lang="fr-FR" sz="2667" b="1" kern="0">
              <a:solidFill>
                <a:schemeClr val="bg1"/>
              </a:solidFill>
              <a:cs typeface="Arial"/>
              <a:sym typeface="Arial"/>
            </a:endParaRPr>
          </a:p>
        </p:txBody>
      </p:sp>
      <p:sp>
        <p:nvSpPr>
          <p:cNvPr id="4" name="Forme libre : forme 3">
            <a:extLst>
              <a:ext uri="{FF2B5EF4-FFF2-40B4-BE49-F238E27FC236}">
                <a16:creationId xmlns:a16="http://schemas.microsoft.com/office/drawing/2014/main" id="{07D3E8F2-BD7E-708B-09D8-5F16A2952443}"/>
              </a:ext>
            </a:extLst>
          </p:cNvPr>
          <p:cNvSpPr/>
          <p:nvPr/>
        </p:nvSpPr>
        <p:spPr>
          <a:xfrm>
            <a:off x="4196175" y="337984"/>
            <a:ext cx="1792350" cy="1498897"/>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grpSp>
        <p:nvGrpSpPr>
          <p:cNvPr id="6" name="Graphique 10">
            <a:extLst>
              <a:ext uri="{FF2B5EF4-FFF2-40B4-BE49-F238E27FC236}">
                <a16:creationId xmlns:a16="http://schemas.microsoft.com/office/drawing/2014/main" id="{63E31E7D-2DF9-49CB-1B39-1824A1F4C384}"/>
              </a:ext>
            </a:extLst>
          </p:cNvPr>
          <p:cNvGrpSpPr/>
          <p:nvPr/>
        </p:nvGrpSpPr>
        <p:grpSpPr>
          <a:xfrm>
            <a:off x="9332182" y="3428999"/>
            <a:ext cx="1792350" cy="1607027"/>
            <a:chOff x="10497070" y="544224"/>
            <a:chExt cx="970283" cy="869959"/>
          </a:xfrm>
          <a:solidFill>
            <a:schemeClr val="bg1"/>
          </a:solidFill>
        </p:grpSpPr>
        <p:sp>
          <p:nvSpPr>
            <p:cNvPr id="8" name="Forme libre : forme 7">
              <a:extLst>
                <a:ext uri="{FF2B5EF4-FFF2-40B4-BE49-F238E27FC236}">
                  <a16:creationId xmlns:a16="http://schemas.microsoft.com/office/drawing/2014/main" id="{B4BB65FD-F3D5-040A-DD66-EAFECA615279}"/>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sp>
          <p:nvSpPr>
            <p:cNvPr id="9" name="Forme libre : forme 8">
              <a:extLst>
                <a:ext uri="{FF2B5EF4-FFF2-40B4-BE49-F238E27FC236}">
                  <a16:creationId xmlns:a16="http://schemas.microsoft.com/office/drawing/2014/main" id="{6B3F93BC-77EC-E3D4-3515-4EB4033994C9}"/>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grpSp>
      <p:pic>
        <p:nvPicPr>
          <p:cNvPr id="2050" name="Picture 2" descr="Tarik EL MLIH - Coach Mindset - Khabiry.com">
            <a:extLst>
              <a:ext uri="{FF2B5EF4-FFF2-40B4-BE49-F238E27FC236}">
                <a16:creationId xmlns:a16="http://schemas.microsoft.com/office/drawing/2014/main" id="{65473AB0-C5C2-F44A-3721-5E101518B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2068" y="178257"/>
            <a:ext cx="2492552" cy="2440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9D2AB8FF-A031-5C56-F731-0758DA286555}"/>
              </a:ext>
            </a:extLst>
          </p:cNvPr>
          <p:cNvSpPr txBox="1"/>
          <p:nvPr/>
        </p:nvSpPr>
        <p:spPr>
          <a:xfrm>
            <a:off x="918185" y="2578011"/>
            <a:ext cx="7245819" cy="1200329"/>
          </a:xfrm>
          <a:prstGeom prst="rect">
            <a:avLst/>
          </a:prstGeom>
          <a:noFill/>
        </p:spPr>
        <p:txBody>
          <a:bodyPr wrap="square">
            <a:spAutoFit/>
          </a:bodyPr>
          <a:lstStyle/>
          <a:p>
            <a:pPr>
              <a:buClr>
                <a:srgbClr val="000000"/>
              </a:buClr>
              <a:buFont typeface="Arial"/>
              <a:buNone/>
            </a:pPr>
            <a:r>
              <a:rPr lang="en-US" sz="3600" b="1" kern="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Global Executive Coach | Speaker | Consultant</a:t>
            </a:r>
            <a:endParaRPr lang="fr-FR" sz="2000" b="1" kern="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ustDataLst>
      <p:tags r:id="rId1"/>
    </p:custDataLst>
    <p:extLst>
      <p:ext uri="{BB962C8B-B14F-4D97-AF65-F5344CB8AC3E}">
        <p14:creationId xmlns:p14="http://schemas.microsoft.com/office/powerpoint/2010/main" val="2941925443"/>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64F93-DF10-2B4A-E4EC-C7C809C239D7}"/>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3DD52A1-561F-E285-257F-F832F348EAD2}"/>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010E5A77-9BAB-6CA0-0695-42D794E160E6}"/>
              </a:ext>
            </a:extLst>
          </p:cNvPr>
          <p:cNvSpPr>
            <a:spLocks noGrp="1"/>
          </p:cNvSpPr>
          <p:nvPr>
            <p:ph type="sldNum" sz="quarter" idx="12"/>
          </p:nvPr>
        </p:nvSpPr>
        <p:spPr/>
        <p:txBody>
          <a:bodyPr/>
          <a:lstStyle/>
          <a:p>
            <a:fld id="{0E3A046C-0B7E-49C1-9F30-525014F8E9E1}" type="slidenum">
              <a:rPr lang="fr-FR" smtClean="0"/>
              <a:t>30</a:t>
            </a:fld>
            <a:endParaRPr lang="fr-FR"/>
          </a:p>
        </p:txBody>
      </p:sp>
      <p:sp>
        <p:nvSpPr>
          <p:cNvPr id="13" name="ZoneTexte 12">
            <a:extLst>
              <a:ext uri="{FF2B5EF4-FFF2-40B4-BE49-F238E27FC236}">
                <a16:creationId xmlns:a16="http://schemas.microsoft.com/office/drawing/2014/main" id="{AC50840B-061D-CCEA-02A7-9C7DCD166B0A}"/>
              </a:ext>
            </a:extLst>
          </p:cNvPr>
          <p:cNvSpPr txBox="1"/>
          <p:nvPr/>
        </p:nvSpPr>
        <p:spPr>
          <a:xfrm>
            <a:off x="2558143" y="491905"/>
            <a:ext cx="6132284" cy="1200329"/>
          </a:xfrm>
          <a:prstGeom prst="rect">
            <a:avLst/>
          </a:prstGeom>
          <a:noFill/>
        </p:spPr>
        <p:txBody>
          <a:bodyPr wrap="square">
            <a:spAutoFit/>
          </a:bodyPr>
          <a:lstStyle/>
          <a:p>
            <a:pPr algn="ctr"/>
            <a:r>
              <a:rPr lang="en-US" sz="3600" b="1"/>
              <a:t>Identification and treatment of objection</a:t>
            </a:r>
            <a:endParaRPr lang="en-US" sz="5400" b="1">
              <a:solidFill>
                <a:schemeClr val="tx1">
                  <a:lumMod val="95000"/>
                  <a:lumOff val="5000"/>
                </a:schemeClr>
              </a:solidFill>
            </a:endParaRPr>
          </a:p>
        </p:txBody>
      </p:sp>
      <p:graphicFrame>
        <p:nvGraphicFramePr>
          <p:cNvPr id="2" name="Table 2">
            <a:extLst>
              <a:ext uri="{FF2B5EF4-FFF2-40B4-BE49-F238E27FC236}">
                <a16:creationId xmlns:a16="http://schemas.microsoft.com/office/drawing/2014/main" id="{6DD11E2F-162B-4BEC-A83F-43E97A800DAD}"/>
              </a:ext>
            </a:extLst>
          </p:cNvPr>
          <p:cNvGraphicFramePr>
            <a:graphicFrameLocks noGrp="1"/>
          </p:cNvGraphicFramePr>
          <p:nvPr>
            <p:extLst>
              <p:ext uri="{D42A27DB-BD31-4B8C-83A1-F6EECF244321}">
                <p14:modId xmlns:p14="http://schemas.microsoft.com/office/powerpoint/2010/main" val="1977067087"/>
              </p:ext>
            </p:extLst>
          </p:nvPr>
        </p:nvGraphicFramePr>
        <p:xfrm>
          <a:off x="715035" y="2396690"/>
          <a:ext cx="10950786" cy="3696914"/>
        </p:xfrm>
        <a:graphic>
          <a:graphicData uri="http://schemas.openxmlformats.org/drawingml/2006/table">
            <a:tbl>
              <a:tblPr firstRow="1" bandRow="1">
                <a:tableStyleId>{5940675A-B579-460E-94D1-54222C63F5DA}</a:tableStyleId>
              </a:tblPr>
              <a:tblGrid>
                <a:gridCol w="1403069">
                  <a:extLst>
                    <a:ext uri="{9D8B030D-6E8A-4147-A177-3AD203B41FA5}">
                      <a16:colId xmlns:a16="http://schemas.microsoft.com/office/drawing/2014/main" val="2247781088"/>
                    </a:ext>
                  </a:extLst>
                </a:gridCol>
                <a:gridCol w="2493399">
                  <a:extLst>
                    <a:ext uri="{9D8B030D-6E8A-4147-A177-3AD203B41FA5}">
                      <a16:colId xmlns:a16="http://schemas.microsoft.com/office/drawing/2014/main" val="4207127144"/>
                    </a:ext>
                  </a:extLst>
                </a:gridCol>
                <a:gridCol w="7054318">
                  <a:extLst>
                    <a:ext uri="{9D8B030D-6E8A-4147-A177-3AD203B41FA5}">
                      <a16:colId xmlns:a16="http://schemas.microsoft.com/office/drawing/2014/main" val="1923685287"/>
                    </a:ext>
                  </a:extLst>
                </a:gridCol>
              </a:tblGrid>
              <a:tr h="409680">
                <a:tc>
                  <a:txBody>
                    <a:bodyPr/>
                    <a:lstStyle/>
                    <a:p>
                      <a:endParaRPr lang="en-US"/>
                    </a:p>
                  </a:txBody>
                  <a:tcPr>
                    <a:lnL w="12700" cmpd="sng">
                      <a:noFill/>
                    </a:lnL>
                    <a:lnT w="12700" cmpd="sng">
                      <a:noFill/>
                    </a:lnT>
                  </a:tcPr>
                </a:tc>
                <a:tc>
                  <a:txBody>
                    <a:bodyPr/>
                    <a:lstStyle/>
                    <a:p>
                      <a:r>
                        <a:rPr lang="en-US"/>
                        <a:t>Steps</a:t>
                      </a:r>
                    </a:p>
                  </a:txBody>
                  <a:tcPr/>
                </a:tc>
                <a:tc>
                  <a:txBody>
                    <a:bodyPr/>
                    <a:lstStyle/>
                    <a:p>
                      <a:r>
                        <a:rPr lang="en-US"/>
                        <a:t>Actions</a:t>
                      </a:r>
                    </a:p>
                  </a:txBody>
                  <a:tcPr/>
                </a:tc>
                <a:extLst>
                  <a:ext uri="{0D108BD9-81ED-4DB2-BD59-A6C34878D82A}">
                    <a16:rowId xmlns:a16="http://schemas.microsoft.com/office/drawing/2014/main" val="3462458304"/>
                  </a:ext>
                </a:extLst>
              </a:tr>
              <a:tr h="504514">
                <a:tc>
                  <a:txBody>
                    <a:bodyPr/>
                    <a:lstStyle/>
                    <a:p>
                      <a:r>
                        <a:rPr lang="en-US"/>
                        <a:t>1</a:t>
                      </a:r>
                    </a:p>
                  </a:txBody>
                  <a:tcPr/>
                </a:tc>
                <a:tc>
                  <a:txBody>
                    <a:bodyPr/>
                    <a:lstStyle/>
                    <a:p>
                      <a:r>
                        <a:rPr lang="en-US" sz="1400"/>
                        <a:t>Identify the objection</a:t>
                      </a:r>
                    </a:p>
                  </a:txBody>
                  <a:tcPr/>
                </a:tc>
                <a:tc>
                  <a:txBody>
                    <a:bodyPr/>
                    <a:lstStyle/>
                    <a:p>
                      <a:r>
                        <a:rPr lang="en-US" sz="1400"/>
                        <a:t>- Identify whether the objection is justified or not - Allow the customer to fully express their objection - Listen with interest</a:t>
                      </a:r>
                    </a:p>
                  </a:txBody>
                  <a:tcPr/>
                </a:tc>
                <a:extLst>
                  <a:ext uri="{0D108BD9-81ED-4DB2-BD59-A6C34878D82A}">
                    <a16:rowId xmlns:a16="http://schemas.microsoft.com/office/drawing/2014/main" val="1188688402"/>
                  </a:ext>
                </a:extLst>
              </a:tr>
              <a:tr h="627527">
                <a:tc>
                  <a:txBody>
                    <a:bodyPr/>
                    <a:lstStyle/>
                    <a:p>
                      <a:r>
                        <a:rPr lang="en-US"/>
                        <a:t>2</a:t>
                      </a:r>
                    </a:p>
                  </a:txBody>
                  <a:tcPr/>
                </a:tc>
                <a:tc>
                  <a:txBody>
                    <a:bodyPr/>
                    <a:lstStyle/>
                    <a:p>
                      <a:r>
                        <a:rPr lang="en-US" sz="1400"/>
                        <a:t>Recognize the objection</a:t>
                      </a:r>
                    </a:p>
                  </a:txBody>
                  <a:tcPr/>
                </a:tc>
                <a:tc>
                  <a:txBody>
                    <a:bodyPr/>
                    <a:lstStyle/>
                    <a:p>
                      <a:r>
                        <a:rPr lang="en-US" sz="1400"/>
                        <a:t>- Accept the objection "The product's durability is indeed an important point"</a:t>
                      </a:r>
                    </a:p>
                  </a:txBody>
                  <a:tcPr/>
                </a:tc>
                <a:extLst>
                  <a:ext uri="{0D108BD9-81ED-4DB2-BD59-A6C34878D82A}">
                    <a16:rowId xmlns:a16="http://schemas.microsoft.com/office/drawing/2014/main" val="1510547871"/>
                  </a:ext>
                </a:extLst>
              </a:tr>
              <a:tr h="409680">
                <a:tc>
                  <a:txBody>
                    <a:bodyPr/>
                    <a:lstStyle/>
                    <a:p>
                      <a:r>
                        <a:rPr lang="en-US"/>
                        <a:t>3</a:t>
                      </a:r>
                    </a:p>
                  </a:txBody>
                  <a:tcPr/>
                </a:tc>
                <a:tc>
                  <a:txBody>
                    <a:bodyPr/>
                    <a:lstStyle/>
                    <a:p>
                      <a:r>
                        <a:rPr lang="en-US" sz="1400"/>
                        <a:t>Seek to understand</a:t>
                      </a:r>
                    </a:p>
                  </a:txBody>
                  <a:tcPr/>
                </a:tc>
                <a:tc>
                  <a:txBody>
                    <a:bodyPr/>
                    <a:lstStyle/>
                    <a:p>
                      <a:r>
                        <a:rPr lang="en-US" sz="1400"/>
                        <a:t>- Ask probing questions - Acknowledge the customer's responses</a:t>
                      </a:r>
                    </a:p>
                  </a:txBody>
                  <a:tcPr/>
                </a:tc>
                <a:extLst>
                  <a:ext uri="{0D108BD9-81ED-4DB2-BD59-A6C34878D82A}">
                    <a16:rowId xmlns:a16="http://schemas.microsoft.com/office/drawing/2014/main" val="2547164247"/>
                  </a:ext>
                </a:extLst>
              </a:tr>
              <a:tr h="695547">
                <a:tc>
                  <a:txBody>
                    <a:bodyPr/>
                    <a:lstStyle/>
                    <a:p>
                      <a:r>
                        <a:rPr lang="en-US"/>
                        <a:t>4</a:t>
                      </a:r>
                    </a:p>
                  </a:txBody>
                  <a:tcPr/>
                </a:tc>
                <a:tc>
                  <a:txBody>
                    <a:bodyPr/>
                    <a:lstStyle/>
                    <a:p>
                      <a:r>
                        <a:rPr lang="en-US" sz="1400"/>
                        <a:t>Confirm understanding by rephrasing</a:t>
                      </a:r>
                    </a:p>
                  </a:txBody>
                  <a:tcPr/>
                </a:tc>
                <a:tc>
                  <a:txBody>
                    <a:bodyPr/>
                    <a:lstStyle/>
                    <a:p>
                      <a:r>
                        <a:rPr lang="en-US" sz="1400"/>
                        <a:t>"Oh yes, I understand" "Actually, you think that's right?"</a:t>
                      </a:r>
                    </a:p>
                  </a:txBody>
                  <a:tcPr/>
                </a:tc>
                <a:extLst>
                  <a:ext uri="{0D108BD9-81ED-4DB2-BD59-A6C34878D82A}">
                    <a16:rowId xmlns:a16="http://schemas.microsoft.com/office/drawing/2014/main" val="3893895526"/>
                  </a:ext>
                </a:extLst>
              </a:tr>
              <a:tr h="409680">
                <a:tc>
                  <a:txBody>
                    <a:bodyPr/>
                    <a:lstStyle/>
                    <a:p>
                      <a:r>
                        <a:rPr lang="en-US"/>
                        <a:t>5</a:t>
                      </a:r>
                    </a:p>
                  </a:txBody>
                  <a:tcPr/>
                </a:tc>
                <a:tc>
                  <a:txBody>
                    <a:bodyPr/>
                    <a:lstStyle/>
                    <a:p>
                      <a:r>
                        <a:rPr lang="en-US" sz="1400"/>
                        <a:t>Address the objection and personalize </a:t>
                      </a:r>
                    </a:p>
                  </a:txBody>
                  <a:tcPr/>
                </a:tc>
                <a:tc>
                  <a:txBody>
                    <a:bodyPr/>
                    <a:lstStyle/>
                    <a:p>
                      <a:r>
                        <a:rPr lang="en-US" sz="1400"/>
                        <a:t>- Handle the objection as appropriate By personalizing the response to the customer's specific situation</a:t>
                      </a:r>
                    </a:p>
                  </a:txBody>
                  <a:tcPr/>
                </a:tc>
                <a:extLst>
                  <a:ext uri="{0D108BD9-81ED-4DB2-BD59-A6C34878D82A}">
                    <a16:rowId xmlns:a16="http://schemas.microsoft.com/office/drawing/2014/main" val="182140019"/>
                  </a:ext>
                </a:extLst>
              </a:tr>
              <a:tr h="409680">
                <a:tc>
                  <a:txBody>
                    <a:bodyPr/>
                    <a:lstStyle/>
                    <a:p>
                      <a:r>
                        <a:rPr lang="en-US"/>
                        <a:t>6</a:t>
                      </a:r>
                    </a:p>
                  </a:txBody>
                  <a:tcPr/>
                </a:tc>
                <a:tc>
                  <a:txBody>
                    <a:bodyPr/>
                    <a:lstStyle/>
                    <a:p>
                      <a:r>
                        <a:rPr lang="en-US" sz="1400"/>
                        <a:t>Monitor the effect of your response</a:t>
                      </a:r>
                    </a:p>
                  </a:txBody>
                  <a:tcPr/>
                </a:tc>
                <a:tc>
                  <a:txBody>
                    <a:bodyPr/>
                    <a:lstStyle/>
                    <a:p>
                      <a:r>
                        <a:rPr lang="en-US" sz="1400"/>
                        <a:t>"Have I met your expectations, Mr. X?"</a:t>
                      </a:r>
                    </a:p>
                  </a:txBody>
                  <a:tcPr/>
                </a:tc>
                <a:extLst>
                  <a:ext uri="{0D108BD9-81ED-4DB2-BD59-A6C34878D82A}">
                    <a16:rowId xmlns:a16="http://schemas.microsoft.com/office/drawing/2014/main" val="2305085770"/>
                  </a:ext>
                </a:extLst>
              </a:tr>
            </a:tbl>
          </a:graphicData>
        </a:graphic>
      </p:graphicFrame>
    </p:spTree>
    <p:extLst>
      <p:ext uri="{BB962C8B-B14F-4D97-AF65-F5344CB8AC3E}">
        <p14:creationId xmlns:p14="http://schemas.microsoft.com/office/powerpoint/2010/main" val="1327121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AAA00-1230-9387-0D0D-7D0C064564C8}"/>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BBE7231-485B-EC0C-D733-A0789CF45598}"/>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1EBBD0AD-6E24-5328-D75F-8802F3AEB676}"/>
              </a:ext>
            </a:extLst>
          </p:cNvPr>
          <p:cNvSpPr>
            <a:spLocks noGrp="1"/>
          </p:cNvSpPr>
          <p:nvPr>
            <p:ph type="sldNum" sz="quarter" idx="12"/>
          </p:nvPr>
        </p:nvSpPr>
        <p:spPr/>
        <p:txBody>
          <a:bodyPr/>
          <a:lstStyle/>
          <a:p>
            <a:fld id="{0E3A046C-0B7E-49C1-9F30-525014F8E9E1}" type="slidenum">
              <a:rPr lang="fr-FR" smtClean="0"/>
              <a:t>31</a:t>
            </a:fld>
            <a:endParaRPr lang="fr-FR"/>
          </a:p>
        </p:txBody>
      </p:sp>
      <p:sp>
        <p:nvSpPr>
          <p:cNvPr id="13" name="ZoneTexte 12">
            <a:extLst>
              <a:ext uri="{FF2B5EF4-FFF2-40B4-BE49-F238E27FC236}">
                <a16:creationId xmlns:a16="http://schemas.microsoft.com/office/drawing/2014/main" id="{F065BF1A-758E-DDB0-9F41-C457AB65A3FA}"/>
              </a:ext>
            </a:extLst>
          </p:cNvPr>
          <p:cNvSpPr txBox="1"/>
          <p:nvPr/>
        </p:nvSpPr>
        <p:spPr>
          <a:xfrm>
            <a:off x="2558143" y="491905"/>
            <a:ext cx="6132284" cy="1200329"/>
          </a:xfrm>
          <a:prstGeom prst="rect">
            <a:avLst/>
          </a:prstGeom>
          <a:noFill/>
        </p:spPr>
        <p:txBody>
          <a:bodyPr wrap="square">
            <a:spAutoFit/>
          </a:bodyPr>
          <a:lstStyle/>
          <a:p>
            <a:pPr lvl="0" algn="ctr" eaLnBrk="0" fontAlgn="base" hangingPunct="0">
              <a:spcBef>
                <a:spcPct val="0"/>
              </a:spcBef>
              <a:spcAft>
                <a:spcPct val="0"/>
              </a:spcAft>
            </a:pPr>
            <a:r>
              <a:rPr lang="en-US" altLang="en-US" sz="3600" b="1">
                <a:solidFill>
                  <a:srgbClr val="242C33"/>
                </a:solidFill>
                <a:latin typeface="SF Pro Text"/>
              </a:rPr>
              <a:t>When to deal with the objection?</a:t>
            </a:r>
            <a:endParaRPr lang="en-US" altLang="en-US" sz="1050" b="1"/>
          </a:p>
        </p:txBody>
      </p:sp>
      <p:graphicFrame>
        <p:nvGraphicFramePr>
          <p:cNvPr id="2" name="Table 5">
            <a:extLst>
              <a:ext uri="{FF2B5EF4-FFF2-40B4-BE49-F238E27FC236}">
                <a16:creationId xmlns:a16="http://schemas.microsoft.com/office/drawing/2014/main" id="{758E37FB-3AC6-4500-ACCC-B150E7517ABE}"/>
              </a:ext>
            </a:extLst>
          </p:cNvPr>
          <p:cNvGraphicFramePr>
            <a:graphicFrameLocks noGrp="1"/>
          </p:cNvGraphicFramePr>
          <p:nvPr>
            <p:extLst>
              <p:ext uri="{D42A27DB-BD31-4B8C-83A1-F6EECF244321}">
                <p14:modId xmlns:p14="http://schemas.microsoft.com/office/powerpoint/2010/main" val="1820987461"/>
              </p:ext>
            </p:extLst>
          </p:nvPr>
        </p:nvGraphicFramePr>
        <p:xfrm>
          <a:off x="1145406" y="2415941"/>
          <a:ext cx="10058400" cy="3465096"/>
        </p:xfrm>
        <a:graphic>
          <a:graphicData uri="http://schemas.openxmlformats.org/drawingml/2006/table">
            <a:tbl>
              <a:tblPr firstRow="1" bandRow="1">
                <a:tableStyleId>{5940675A-B579-460E-94D1-54222C63F5DA}</a:tableStyleId>
              </a:tblPr>
              <a:tblGrid>
                <a:gridCol w="2839453">
                  <a:extLst>
                    <a:ext uri="{9D8B030D-6E8A-4147-A177-3AD203B41FA5}">
                      <a16:colId xmlns:a16="http://schemas.microsoft.com/office/drawing/2014/main" val="589315176"/>
                    </a:ext>
                  </a:extLst>
                </a:gridCol>
                <a:gridCol w="7218947">
                  <a:extLst>
                    <a:ext uri="{9D8B030D-6E8A-4147-A177-3AD203B41FA5}">
                      <a16:colId xmlns:a16="http://schemas.microsoft.com/office/drawing/2014/main" val="835486205"/>
                    </a:ext>
                  </a:extLst>
                </a:gridCol>
              </a:tblGrid>
              <a:tr h="818148">
                <a:tc>
                  <a:txBody>
                    <a:bodyPr/>
                    <a:lstStyle/>
                    <a:p>
                      <a:r>
                        <a:rPr lang="en-US"/>
                        <a:t>Before</a:t>
                      </a:r>
                    </a:p>
                  </a:txBody>
                  <a:tcPr/>
                </a:tc>
                <a:tc>
                  <a:txBody>
                    <a:bodyPr/>
                    <a:lstStyle/>
                    <a:p>
                      <a:r>
                        <a:rPr lang="en-US"/>
                        <a:t>Anticipate the most common objection to maintain control of the interview</a:t>
                      </a:r>
                    </a:p>
                  </a:txBody>
                  <a:tcPr/>
                </a:tc>
                <a:extLst>
                  <a:ext uri="{0D108BD9-81ED-4DB2-BD59-A6C34878D82A}">
                    <a16:rowId xmlns:a16="http://schemas.microsoft.com/office/drawing/2014/main" val="4256892738"/>
                  </a:ext>
                </a:extLst>
              </a:tr>
              <a:tr h="818148">
                <a:tc>
                  <a:txBody>
                    <a:bodyPr/>
                    <a:lstStyle/>
                    <a:p>
                      <a:r>
                        <a:rPr lang="en-US"/>
                        <a:t>Immediately</a:t>
                      </a:r>
                    </a:p>
                  </a:txBody>
                  <a:tcPr/>
                </a:tc>
                <a:tc>
                  <a:txBody>
                    <a:bodyPr/>
                    <a:lstStyle/>
                    <a:p>
                      <a:r>
                        <a:rPr lang="en-US"/>
                        <a:t>When the objection is sincere, it's important to reassure the client because responding to it allows you to move forward in the sales process.</a:t>
                      </a:r>
                    </a:p>
                  </a:txBody>
                  <a:tcPr/>
                </a:tc>
                <a:extLst>
                  <a:ext uri="{0D108BD9-81ED-4DB2-BD59-A6C34878D82A}">
                    <a16:rowId xmlns:a16="http://schemas.microsoft.com/office/drawing/2014/main" val="3647524266"/>
                  </a:ext>
                </a:extLst>
              </a:tr>
              <a:tr h="818148">
                <a:tc>
                  <a:txBody>
                    <a:bodyPr/>
                    <a:lstStyle/>
                    <a:p>
                      <a:r>
                        <a:rPr lang="en-US"/>
                        <a:t>Later</a:t>
                      </a:r>
                    </a:p>
                  </a:txBody>
                  <a:tcPr/>
                </a:tc>
                <a:tc>
                  <a:txBody>
                    <a:bodyPr/>
                    <a:lstStyle/>
                    <a:p>
                      <a:r>
                        <a:rPr lang="en-US"/>
                        <a:t>If it's too early to respond given your interview logic (especially objections related to price or those that can be resolved with a demonstration).</a:t>
                      </a:r>
                    </a:p>
                  </a:txBody>
                  <a:tcPr/>
                </a:tc>
                <a:extLst>
                  <a:ext uri="{0D108BD9-81ED-4DB2-BD59-A6C34878D82A}">
                    <a16:rowId xmlns:a16="http://schemas.microsoft.com/office/drawing/2014/main" val="411719440"/>
                  </a:ext>
                </a:extLst>
              </a:tr>
              <a:tr h="818148">
                <a:tc>
                  <a:txBody>
                    <a:bodyPr/>
                    <a:lstStyle/>
                    <a:p>
                      <a:r>
                        <a:rPr lang="en-US"/>
                        <a:t>Never</a:t>
                      </a:r>
                    </a:p>
                  </a:txBody>
                  <a:tcPr/>
                </a:tc>
                <a:tc>
                  <a:txBody>
                    <a:bodyPr/>
                    <a:lstStyle/>
                    <a:p>
                      <a:r>
                        <a:rPr lang="en-US" sz="1800" b="0" i="0" kern="1200">
                          <a:solidFill>
                            <a:schemeClr val="tx1"/>
                          </a:solidFill>
                          <a:effectLst/>
                          <a:latin typeface="+mn-lt"/>
                          <a:ea typeface="+mn-ea"/>
                          <a:cs typeface="+mn-cs"/>
                        </a:rPr>
                        <a:t>If it's a "fake beard," a provocation, or an ironic objection.</a:t>
                      </a:r>
                    </a:p>
                  </a:txBody>
                  <a:tcPr/>
                </a:tc>
                <a:extLst>
                  <a:ext uri="{0D108BD9-81ED-4DB2-BD59-A6C34878D82A}">
                    <a16:rowId xmlns:a16="http://schemas.microsoft.com/office/drawing/2014/main" val="2264899184"/>
                  </a:ext>
                </a:extLst>
              </a:tr>
            </a:tbl>
          </a:graphicData>
        </a:graphic>
      </p:graphicFrame>
    </p:spTree>
    <p:extLst>
      <p:ext uri="{BB962C8B-B14F-4D97-AF65-F5344CB8AC3E}">
        <p14:creationId xmlns:p14="http://schemas.microsoft.com/office/powerpoint/2010/main" val="806840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7FBAE-9AAB-488C-A8BE-EC8ED1E391F1}"/>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95F5059-97E4-C573-B1C0-9966D807C656}"/>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25C53E21-0645-19BD-56EB-EE3F1BF706DB}"/>
              </a:ext>
            </a:extLst>
          </p:cNvPr>
          <p:cNvSpPr>
            <a:spLocks noGrp="1"/>
          </p:cNvSpPr>
          <p:nvPr>
            <p:ph type="sldNum" sz="quarter" idx="12"/>
          </p:nvPr>
        </p:nvSpPr>
        <p:spPr/>
        <p:txBody>
          <a:bodyPr/>
          <a:lstStyle/>
          <a:p>
            <a:fld id="{0E3A046C-0B7E-49C1-9F30-525014F8E9E1}" type="slidenum">
              <a:rPr lang="fr-FR" smtClean="0"/>
              <a:t>32</a:t>
            </a:fld>
            <a:endParaRPr lang="fr-FR"/>
          </a:p>
        </p:txBody>
      </p:sp>
      <p:sp>
        <p:nvSpPr>
          <p:cNvPr id="13" name="ZoneTexte 12">
            <a:extLst>
              <a:ext uri="{FF2B5EF4-FFF2-40B4-BE49-F238E27FC236}">
                <a16:creationId xmlns:a16="http://schemas.microsoft.com/office/drawing/2014/main" id="{8A3E8E49-E4A1-ED90-8BBD-C9D1A4A16EB7}"/>
              </a:ext>
            </a:extLst>
          </p:cNvPr>
          <p:cNvSpPr txBox="1"/>
          <p:nvPr/>
        </p:nvSpPr>
        <p:spPr>
          <a:xfrm>
            <a:off x="1721235" y="615891"/>
            <a:ext cx="7469260" cy="707886"/>
          </a:xfrm>
          <a:prstGeom prst="rect">
            <a:avLst/>
          </a:prstGeom>
          <a:noFill/>
        </p:spPr>
        <p:txBody>
          <a:bodyPr wrap="square">
            <a:spAutoFit/>
          </a:bodyPr>
          <a:lstStyle/>
          <a:p>
            <a:pPr algn="ctr"/>
            <a:r>
              <a:rPr lang="en-US" sz="4000" b="1"/>
              <a:t>The objection on the price</a:t>
            </a:r>
            <a:endParaRPr lang="en-US" sz="6000" b="1">
              <a:solidFill>
                <a:schemeClr val="tx1">
                  <a:lumMod val="95000"/>
                  <a:lumOff val="5000"/>
                </a:schemeClr>
              </a:solidFill>
            </a:endParaRPr>
          </a:p>
        </p:txBody>
      </p:sp>
      <p:sp>
        <p:nvSpPr>
          <p:cNvPr id="6" name="ZoneTexte 5">
            <a:extLst>
              <a:ext uri="{FF2B5EF4-FFF2-40B4-BE49-F238E27FC236}">
                <a16:creationId xmlns:a16="http://schemas.microsoft.com/office/drawing/2014/main" id="{7073C635-C4F1-90FF-A4FC-7CA5CBB4A26F}"/>
              </a:ext>
            </a:extLst>
          </p:cNvPr>
          <p:cNvSpPr txBox="1"/>
          <p:nvPr/>
        </p:nvSpPr>
        <p:spPr>
          <a:xfrm>
            <a:off x="350520" y="2265072"/>
            <a:ext cx="10937240" cy="3693319"/>
          </a:xfrm>
          <a:prstGeom prst="rect">
            <a:avLst/>
          </a:prstGeom>
          <a:noFill/>
        </p:spPr>
        <p:txBody>
          <a:bodyPr wrap="square">
            <a:spAutoFit/>
          </a:bodyPr>
          <a:lstStyle/>
          <a:p>
            <a:r>
              <a:rPr lang="en-US" b="1" u="sng"/>
              <a:t>When and how to present your price </a:t>
            </a:r>
          </a:p>
          <a:p>
            <a:r>
              <a:rPr lang="en-US" b="1"/>
              <a:t>The perception </a:t>
            </a:r>
            <a:r>
              <a:rPr lang="en-US"/>
              <a:t>that a customer has of a price advertised to them is a function: </a:t>
            </a:r>
          </a:p>
          <a:p>
            <a:r>
              <a:rPr lang="en-US"/>
              <a:t>The intensity of their need, </a:t>
            </a:r>
          </a:p>
          <a:p>
            <a:r>
              <a:rPr lang="en-US"/>
              <a:t>From their motivations for buying, </a:t>
            </a:r>
          </a:p>
          <a:p>
            <a:r>
              <a:rPr lang="en-US"/>
              <a:t>From their financial capabilities, </a:t>
            </a:r>
          </a:p>
          <a:p>
            <a:r>
              <a:rPr lang="en-US"/>
              <a:t>From its level of information on the product, </a:t>
            </a:r>
          </a:p>
          <a:p>
            <a:r>
              <a:rPr lang="en-US"/>
              <a:t>Other offers he has </a:t>
            </a:r>
          </a:p>
          <a:p>
            <a:r>
              <a:rPr lang="en-US"/>
              <a:t>The degree of confidence he has in the seller </a:t>
            </a:r>
          </a:p>
          <a:p>
            <a:r>
              <a:rPr lang="en-US"/>
              <a:t>For these reasons, </a:t>
            </a:r>
            <a:r>
              <a:rPr lang="en-US" b="1"/>
              <a:t>the timing </a:t>
            </a:r>
            <a:r>
              <a:rPr lang="en-US"/>
              <a:t>and </a:t>
            </a:r>
            <a:r>
              <a:rPr lang="en-US" b="1"/>
              <a:t>how to present </a:t>
            </a:r>
            <a:r>
              <a:rPr lang="en-US"/>
              <a:t>the price are very important: </a:t>
            </a:r>
          </a:p>
          <a:p>
            <a:endParaRPr lang="en-US"/>
          </a:p>
          <a:p>
            <a:pPr marL="285750" indent="-285750">
              <a:buFont typeface="Arial" panose="020B0604020202020204" pitchFamily="34" charset="0"/>
              <a:buChar char="•"/>
            </a:pPr>
            <a:r>
              <a:rPr lang="en-US" b="1" u="sng"/>
              <a:t>The price must be presented at the most appropriate time, </a:t>
            </a:r>
            <a:r>
              <a:rPr lang="en-US"/>
              <a:t>i.e.: </a:t>
            </a:r>
          </a:p>
          <a:p>
            <a:r>
              <a:rPr lang="en-US" b="1"/>
              <a:t>At the end of the argument </a:t>
            </a:r>
            <a:r>
              <a:rPr lang="en-US"/>
              <a:t>when the customer has been able to appreciate all the advantages of the product corresponding to his expectations;</a:t>
            </a:r>
            <a:endParaRPr lang="en-US" sz="1800">
              <a:solidFill>
                <a:schemeClr val="tx1">
                  <a:lumMod val="95000"/>
                  <a:lumOff val="5000"/>
                </a:schemeClr>
              </a:solidFill>
            </a:endParaRPr>
          </a:p>
        </p:txBody>
      </p:sp>
    </p:spTree>
    <p:extLst>
      <p:ext uri="{BB962C8B-B14F-4D97-AF65-F5344CB8AC3E}">
        <p14:creationId xmlns:p14="http://schemas.microsoft.com/office/powerpoint/2010/main" val="2196247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84310-B88E-9941-74E8-0EC046D68D2C}"/>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B9EF9D-C6B5-1E82-33A7-A9ADA18B37D1}"/>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120E62C8-8257-0835-BD17-7673EE94BF9C}"/>
              </a:ext>
            </a:extLst>
          </p:cNvPr>
          <p:cNvSpPr>
            <a:spLocks noGrp="1"/>
          </p:cNvSpPr>
          <p:nvPr>
            <p:ph type="sldNum" sz="quarter" idx="12"/>
          </p:nvPr>
        </p:nvSpPr>
        <p:spPr/>
        <p:txBody>
          <a:bodyPr/>
          <a:lstStyle/>
          <a:p>
            <a:fld id="{0E3A046C-0B7E-49C1-9F30-525014F8E9E1}" type="slidenum">
              <a:rPr lang="fr-FR" smtClean="0"/>
              <a:t>33</a:t>
            </a:fld>
            <a:endParaRPr lang="fr-FR"/>
          </a:p>
        </p:txBody>
      </p:sp>
      <p:sp>
        <p:nvSpPr>
          <p:cNvPr id="13" name="ZoneTexte 12">
            <a:extLst>
              <a:ext uri="{FF2B5EF4-FFF2-40B4-BE49-F238E27FC236}">
                <a16:creationId xmlns:a16="http://schemas.microsoft.com/office/drawing/2014/main" id="{A93B693D-8798-54C7-97D1-00E42D251FB5}"/>
              </a:ext>
            </a:extLst>
          </p:cNvPr>
          <p:cNvSpPr txBox="1"/>
          <p:nvPr/>
        </p:nvSpPr>
        <p:spPr>
          <a:xfrm>
            <a:off x="2558143" y="491905"/>
            <a:ext cx="6132284" cy="707886"/>
          </a:xfrm>
          <a:prstGeom prst="rect">
            <a:avLst/>
          </a:prstGeom>
          <a:noFill/>
        </p:spPr>
        <p:txBody>
          <a:bodyPr wrap="square">
            <a:spAutoFit/>
          </a:bodyPr>
          <a:lstStyle/>
          <a:p>
            <a:pPr algn="ctr"/>
            <a:r>
              <a:rPr lang="en-US" sz="4000" b="1"/>
              <a:t>The objection on price</a:t>
            </a:r>
            <a:endParaRPr lang="en-US" sz="6000" b="1">
              <a:solidFill>
                <a:schemeClr val="tx1">
                  <a:lumMod val="95000"/>
                  <a:lumOff val="5000"/>
                </a:schemeClr>
              </a:solidFill>
            </a:endParaRPr>
          </a:p>
        </p:txBody>
      </p:sp>
      <p:sp>
        <p:nvSpPr>
          <p:cNvPr id="6" name="ZoneTexte 5">
            <a:extLst>
              <a:ext uri="{FF2B5EF4-FFF2-40B4-BE49-F238E27FC236}">
                <a16:creationId xmlns:a16="http://schemas.microsoft.com/office/drawing/2014/main" id="{9B0B9B9B-6DF4-A935-A750-B01619F5C211}"/>
              </a:ext>
            </a:extLst>
          </p:cNvPr>
          <p:cNvSpPr txBox="1"/>
          <p:nvPr/>
        </p:nvSpPr>
        <p:spPr>
          <a:xfrm>
            <a:off x="350520" y="2265072"/>
            <a:ext cx="10937240" cy="3416320"/>
          </a:xfrm>
          <a:prstGeom prst="rect">
            <a:avLst/>
          </a:prstGeom>
          <a:noFill/>
        </p:spPr>
        <p:txBody>
          <a:bodyPr wrap="square">
            <a:spAutoFit/>
          </a:bodyPr>
          <a:lstStyle/>
          <a:p>
            <a:r>
              <a:rPr lang="en-US"/>
              <a:t>When the seller has refused the objection, he considers to be the last; when he has any doubt, he may ask his customer: “Do you have any other questions to ask me? Or “Do you want more information?” </a:t>
            </a:r>
          </a:p>
          <a:p>
            <a:endParaRPr lang="en-US"/>
          </a:p>
          <a:p>
            <a:r>
              <a:rPr lang="en-US" b="1" u="sng"/>
              <a:t>How to announce the price? </a:t>
            </a:r>
          </a:p>
          <a:p>
            <a:r>
              <a:rPr lang="en-US"/>
              <a:t>The price must be announced in a clear and natural voice and in an assured tone; </a:t>
            </a:r>
          </a:p>
          <a:p>
            <a:r>
              <a:rPr lang="en-US"/>
              <a:t>It is imperative that the seller gives the impression that he finds the price quite normal compared to the benefits provided, </a:t>
            </a:r>
          </a:p>
          <a:p>
            <a:r>
              <a:rPr lang="en-US"/>
              <a:t>The more the customer feels that the seller is sure of his price, the less he will try to obtain a discount, the price must be </a:t>
            </a:r>
            <a:r>
              <a:rPr lang="en-US" b="1"/>
              <a:t>accurate; </a:t>
            </a:r>
          </a:p>
          <a:p>
            <a:r>
              <a:rPr lang="en-US"/>
              <a:t>The customer must feel that the advertised price has been calculated and studied accurately, </a:t>
            </a:r>
          </a:p>
          <a:p>
            <a:r>
              <a:rPr lang="en-US"/>
              <a:t>The price must be printed and not handwritten; it must be kept up to date and never be updated in front of the customer</a:t>
            </a:r>
            <a:endParaRPr lang="fr-FR" sz="1800">
              <a:solidFill>
                <a:schemeClr val="tx1">
                  <a:lumMod val="95000"/>
                  <a:lumOff val="5000"/>
                </a:schemeClr>
              </a:solidFill>
            </a:endParaRPr>
          </a:p>
        </p:txBody>
      </p:sp>
    </p:spTree>
    <p:extLst>
      <p:ext uri="{BB962C8B-B14F-4D97-AF65-F5344CB8AC3E}">
        <p14:creationId xmlns:p14="http://schemas.microsoft.com/office/powerpoint/2010/main" val="137702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CE131-0683-E74F-9D62-389E449E44FB}"/>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89A9B60-CB72-23B5-8D21-9949C559A650}"/>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757E2D97-DCAC-0321-1C20-B19BB28F7DCD}"/>
              </a:ext>
            </a:extLst>
          </p:cNvPr>
          <p:cNvSpPr>
            <a:spLocks noGrp="1"/>
          </p:cNvSpPr>
          <p:nvPr>
            <p:ph type="sldNum" sz="quarter" idx="12"/>
          </p:nvPr>
        </p:nvSpPr>
        <p:spPr/>
        <p:txBody>
          <a:bodyPr/>
          <a:lstStyle/>
          <a:p>
            <a:fld id="{0E3A046C-0B7E-49C1-9F30-525014F8E9E1}" type="slidenum">
              <a:rPr lang="fr-FR" smtClean="0"/>
              <a:t>34</a:t>
            </a:fld>
            <a:endParaRPr lang="fr-FR"/>
          </a:p>
        </p:txBody>
      </p:sp>
      <p:sp>
        <p:nvSpPr>
          <p:cNvPr id="13" name="ZoneTexte 12">
            <a:extLst>
              <a:ext uri="{FF2B5EF4-FFF2-40B4-BE49-F238E27FC236}">
                <a16:creationId xmlns:a16="http://schemas.microsoft.com/office/drawing/2014/main" id="{18FED40D-2873-2C67-F16E-19DC05C81B2D}"/>
              </a:ext>
            </a:extLst>
          </p:cNvPr>
          <p:cNvSpPr txBox="1"/>
          <p:nvPr/>
        </p:nvSpPr>
        <p:spPr>
          <a:xfrm>
            <a:off x="2584087" y="501652"/>
            <a:ext cx="6132284" cy="769441"/>
          </a:xfrm>
          <a:prstGeom prst="rect">
            <a:avLst/>
          </a:prstGeom>
          <a:noFill/>
        </p:spPr>
        <p:txBody>
          <a:bodyPr wrap="square">
            <a:spAutoFit/>
          </a:bodyPr>
          <a:lstStyle/>
          <a:p>
            <a:pPr algn="ctr"/>
            <a:r>
              <a:rPr lang="en-US" sz="4400" b="1"/>
              <a:t>The objection on price</a:t>
            </a:r>
            <a:endParaRPr lang="en-US" sz="4400" b="1">
              <a:solidFill>
                <a:schemeClr val="tx1">
                  <a:lumMod val="95000"/>
                  <a:lumOff val="5000"/>
                </a:schemeClr>
              </a:solidFill>
            </a:endParaRPr>
          </a:p>
        </p:txBody>
      </p:sp>
      <p:sp>
        <p:nvSpPr>
          <p:cNvPr id="6" name="ZoneTexte 5">
            <a:extLst>
              <a:ext uri="{FF2B5EF4-FFF2-40B4-BE49-F238E27FC236}">
                <a16:creationId xmlns:a16="http://schemas.microsoft.com/office/drawing/2014/main" id="{FFB6AF8E-32AF-611E-5E2F-D1E1DFF30128}"/>
              </a:ext>
            </a:extLst>
          </p:cNvPr>
          <p:cNvSpPr txBox="1"/>
          <p:nvPr/>
        </p:nvSpPr>
        <p:spPr>
          <a:xfrm>
            <a:off x="1427279" y="2623602"/>
            <a:ext cx="9337442" cy="2677656"/>
          </a:xfrm>
          <a:prstGeom prst="rect">
            <a:avLst/>
          </a:prstGeom>
          <a:noFill/>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sz="2400">
                <a:solidFill>
                  <a:srgbClr val="242C33"/>
                </a:solidFill>
                <a:latin typeface="SF Pro Text"/>
              </a:rPr>
              <a:t>The price, consideration of benefits, </a:t>
            </a:r>
          </a:p>
          <a:p>
            <a:pPr marL="285750" lvl="0" indent="-285750" eaLnBrk="0" fontAlgn="base" hangingPunct="0">
              <a:spcBef>
                <a:spcPct val="0"/>
              </a:spcBef>
              <a:spcAft>
                <a:spcPct val="0"/>
              </a:spcAft>
              <a:buFont typeface="Arial" panose="020B0604020202020204" pitchFamily="34" charset="0"/>
              <a:buChar char="•"/>
            </a:pPr>
            <a:r>
              <a:rPr lang="en-US" altLang="en-US" sz="2400">
                <a:solidFill>
                  <a:srgbClr val="242C33"/>
                </a:solidFill>
                <a:latin typeface="SF Pro Text"/>
              </a:rPr>
              <a:t>A price is the consideration for a number of features that provide the buyer with material and symbolic benefits. </a:t>
            </a:r>
          </a:p>
          <a:p>
            <a:pPr marL="285750" lvl="0" indent="-285750" eaLnBrk="0" fontAlgn="base" hangingPunct="0">
              <a:spcBef>
                <a:spcPct val="0"/>
              </a:spcBef>
              <a:spcAft>
                <a:spcPct val="0"/>
              </a:spcAft>
              <a:buFont typeface="Arial" panose="020B0604020202020204" pitchFamily="34" charset="0"/>
              <a:buChar char="•"/>
            </a:pPr>
            <a:r>
              <a:rPr lang="en-US" altLang="en-US" sz="2400">
                <a:solidFill>
                  <a:srgbClr val="242C33"/>
                </a:solidFill>
                <a:latin typeface="SF Pro Text"/>
              </a:rPr>
              <a:t>A seller should always bear in mind that a customer buys a product not for what it is, but for what it means to him. </a:t>
            </a:r>
          </a:p>
          <a:p>
            <a:pPr marL="285750" lvl="0" indent="-285750" eaLnBrk="0" fontAlgn="base" hangingPunct="0">
              <a:spcBef>
                <a:spcPct val="0"/>
              </a:spcBef>
              <a:spcAft>
                <a:spcPct val="0"/>
              </a:spcAft>
              <a:buFont typeface="Arial" panose="020B0604020202020204" pitchFamily="34" charset="0"/>
              <a:buChar char="•"/>
            </a:pPr>
            <a:r>
              <a:rPr lang="en-US" altLang="en-US" sz="2400">
                <a:solidFill>
                  <a:srgbClr val="242C33"/>
                </a:solidFill>
                <a:latin typeface="SF Pro Text"/>
              </a:rPr>
              <a:t>In the eyes of the customer, the price may seem justified, when the benefits to him are important.</a:t>
            </a:r>
            <a:endParaRPr lang="en-US" altLang="en-US" sz="800"/>
          </a:p>
        </p:txBody>
      </p:sp>
    </p:spTree>
    <p:extLst>
      <p:ext uri="{BB962C8B-B14F-4D97-AF65-F5344CB8AC3E}">
        <p14:creationId xmlns:p14="http://schemas.microsoft.com/office/powerpoint/2010/main" val="3507931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CE131-0683-E74F-9D62-389E449E44FB}"/>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89A9B60-CB72-23B5-8D21-9949C559A650}"/>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757E2D97-DCAC-0321-1C20-B19BB28F7DCD}"/>
              </a:ext>
            </a:extLst>
          </p:cNvPr>
          <p:cNvSpPr>
            <a:spLocks noGrp="1"/>
          </p:cNvSpPr>
          <p:nvPr>
            <p:ph type="sldNum" sz="quarter" idx="12"/>
          </p:nvPr>
        </p:nvSpPr>
        <p:spPr/>
        <p:txBody>
          <a:bodyPr/>
          <a:lstStyle/>
          <a:p>
            <a:fld id="{0E3A046C-0B7E-49C1-9F30-525014F8E9E1}" type="slidenum">
              <a:rPr lang="fr-FR" smtClean="0"/>
              <a:t>35</a:t>
            </a:fld>
            <a:endParaRPr lang="fr-FR"/>
          </a:p>
        </p:txBody>
      </p:sp>
      <p:sp>
        <p:nvSpPr>
          <p:cNvPr id="13" name="ZoneTexte 12">
            <a:extLst>
              <a:ext uri="{FF2B5EF4-FFF2-40B4-BE49-F238E27FC236}">
                <a16:creationId xmlns:a16="http://schemas.microsoft.com/office/drawing/2014/main" id="{18FED40D-2873-2C67-F16E-19DC05C81B2D}"/>
              </a:ext>
            </a:extLst>
          </p:cNvPr>
          <p:cNvSpPr txBox="1"/>
          <p:nvPr/>
        </p:nvSpPr>
        <p:spPr>
          <a:xfrm>
            <a:off x="2584087" y="501652"/>
            <a:ext cx="6132284" cy="769441"/>
          </a:xfrm>
          <a:prstGeom prst="rect">
            <a:avLst/>
          </a:prstGeom>
          <a:noFill/>
        </p:spPr>
        <p:txBody>
          <a:bodyPr wrap="square">
            <a:spAutoFit/>
          </a:bodyPr>
          <a:lstStyle/>
          <a:p>
            <a:pPr algn="ctr"/>
            <a:r>
              <a:rPr lang="en-US" sz="4400" b="1"/>
              <a:t>The objection on price</a:t>
            </a:r>
            <a:endParaRPr lang="en-US" sz="4400" b="1">
              <a:solidFill>
                <a:schemeClr val="tx1">
                  <a:lumMod val="95000"/>
                  <a:lumOff val="5000"/>
                </a:schemeClr>
              </a:solidFill>
            </a:endParaRPr>
          </a:p>
        </p:txBody>
      </p:sp>
      <p:graphicFrame>
        <p:nvGraphicFramePr>
          <p:cNvPr id="9" name="Table 6">
            <a:extLst>
              <a:ext uri="{FF2B5EF4-FFF2-40B4-BE49-F238E27FC236}">
                <a16:creationId xmlns:a16="http://schemas.microsoft.com/office/drawing/2014/main" id="{F9AE84F9-968F-4E7F-9F33-BC2CAA74C203}"/>
              </a:ext>
            </a:extLst>
          </p:cNvPr>
          <p:cNvGraphicFramePr>
            <a:graphicFrameLocks noGrp="1"/>
          </p:cNvGraphicFramePr>
          <p:nvPr>
            <p:extLst>
              <p:ext uri="{D42A27DB-BD31-4B8C-83A1-F6EECF244321}">
                <p14:modId xmlns:p14="http://schemas.microsoft.com/office/powerpoint/2010/main" val="3264447340"/>
              </p:ext>
            </p:extLst>
          </p:nvPr>
        </p:nvGraphicFramePr>
        <p:xfrm>
          <a:off x="487233" y="2326220"/>
          <a:ext cx="11354247" cy="3767289"/>
        </p:xfrm>
        <a:graphic>
          <a:graphicData uri="http://schemas.openxmlformats.org/drawingml/2006/table">
            <a:tbl>
              <a:tblPr firstRow="1" bandRow="1">
                <a:tableStyleId>{5940675A-B579-460E-94D1-54222C63F5DA}</a:tableStyleId>
              </a:tblPr>
              <a:tblGrid>
                <a:gridCol w="1553323">
                  <a:extLst>
                    <a:ext uri="{9D8B030D-6E8A-4147-A177-3AD203B41FA5}">
                      <a16:colId xmlns:a16="http://schemas.microsoft.com/office/drawing/2014/main" val="2085194715"/>
                    </a:ext>
                  </a:extLst>
                </a:gridCol>
                <a:gridCol w="5664225">
                  <a:extLst>
                    <a:ext uri="{9D8B030D-6E8A-4147-A177-3AD203B41FA5}">
                      <a16:colId xmlns:a16="http://schemas.microsoft.com/office/drawing/2014/main" val="3668034496"/>
                    </a:ext>
                  </a:extLst>
                </a:gridCol>
                <a:gridCol w="4136699">
                  <a:extLst>
                    <a:ext uri="{9D8B030D-6E8A-4147-A177-3AD203B41FA5}">
                      <a16:colId xmlns:a16="http://schemas.microsoft.com/office/drawing/2014/main" val="3670866074"/>
                    </a:ext>
                  </a:extLst>
                </a:gridCol>
              </a:tblGrid>
              <a:tr h="614615">
                <a:tc>
                  <a:txBody>
                    <a:bodyPr/>
                    <a:lstStyle/>
                    <a:p>
                      <a:r>
                        <a:rPr lang="en-US" sz="1600"/>
                        <a:t>Techniques</a:t>
                      </a:r>
                    </a:p>
                  </a:txBody>
                  <a:tcPr/>
                </a:tc>
                <a:tc>
                  <a:txBody>
                    <a:bodyPr/>
                    <a:lstStyle/>
                    <a:p>
                      <a:r>
                        <a:rPr lang="en-US" sz="1600"/>
                        <a:t>Principle </a:t>
                      </a:r>
                      <a:br>
                        <a:rPr lang="en-US" sz="1600"/>
                      </a:br>
                      <a:endParaRPr lang="en-US" sz="1600"/>
                    </a:p>
                  </a:txBody>
                  <a:tcPr/>
                </a:tc>
                <a:tc>
                  <a:txBody>
                    <a:bodyPr/>
                    <a:lstStyle/>
                    <a:p>
                      <a:r>
                        <a:rPr lang="en-US" sz="1600"/>
                        <a:t>Example</a:t>
                      </a:r>
                    </a:p>
                  </a:txBody>
                  <a:tcPr/>
                </a:tc>
                <a:extLst>
                  <a:ext uri="{0D108BD9-81ED-4DB2-BD59-A6C34878D82A}">
                    <a16:rowId xmlns:a16="http://schemas.microsoft.com/office/drawing/2014/main" val="3246014221"/>
                  </a:ext>
                </a:extLst>
              </a:tr>
              <a:tr h="549919">
                <a:tc>
                  <a:txBody>
                    <a:bodyPr/>
                    <a:lstStyle/>
                    <a:p>
                      <a:r>
                        <a:rPr lang="en-US" sz="1400"/>
                        <a:t>positioning</a:t>
                      </a:r>
                    </a:p>
                  </a:txBody>
                  <a:tcPr/>
                </a:tc>
                <a:tc>
                  <a:txBody>
                    <a:bodyPr/>
                    <a:lstStyle/>
                    <a:p>
                      <a:r>
                        <a:rPr lang="en-US" sz="1400"/>
                        <a:t>Affirm the product's premium positioning</a:t>
                      </a:r>
                    </a:p>
                  </a:txBody>
                  <a:tcPr/>
                </a:tc>
                <a:tc>
                  <a:txBody>
                    <a:bodyPr/>
                    <a:lstStyle/>
                    <a:p>
                      <a:r>
                        <a:rPr lang="en-US" sz="1400"/>
                        <a:t>Product X is a high-end, brand-name product.</a:t>
                      </a:r>
                    </a:p>
                  </a:txBody>
                  <a:tcPr/>
                </a:tc>
                <a:extLst>
                  <a:ext uri="{0D108BD9-81ED-4DB2-BD59-A6C34878D82A}">
                    <a16:rowId xmlns:a16="http://schemas.microsoft.com/office/drawing/2014/main" val="197684068"/>
                  </a:ext>
                </a:extLst>
              </a:tr>
              <a:tr h="339837">
                <a:tc>
                  <a:txBody>
                    <a:bodyPr/>
                    <a:lstStyle/>
                    <a:p>
                      <a:r>
                        <a:rPr lang="en-US" sz="1400"/>
                        <a:t>addition </a:t>
                      </a:r>
                    </a:p>
                  </a:txBody>
                  <a:tcPr/>
                </a:tc>
                <a:tc>
                  <a:txBody>
                    <a:bodyPr/>
                    <a:lstStyle/>
                    <a:p>
                      <a:r>
                        <a:rPr lang="en-US" sz="1400"/>
                        <a:t>Add all the advantages together to justify the price</a:t>
                      </a:r>
                    </a:p>
                  </a:txBody>
                  <a:tcPr/>
                </a:tc>
                <a:tc>
                  <a:txBody>
                    <a:bodyPr/>
                    <a:lstStyle/>
                    <a:p>
                      <a:r>
                        <a:rPr lang="en-US" sz="1400"/>
                        <a:t>And what's more, you benefit from a 2-year warranty and free software!</a:t>
                      </a:r>
                    </a:p>
                  </a:txBody>
                  <a:tcPr/>
                </a:tc>
                <a:extLst>
                  <a:ext uri="{0D108BD9-81ED-4DB2-BD59-A6C34878D82A}">
                    <a16:rowId xmlns:a16="http://schemas.microsoft.com/office/drawing/2014/main" val="3196414285"/>
                  </a:ext>
                </a:extLst>
              </a:tr>
              <a:tr h="549919">
                <a:tc>
                  <a:txBody>
                    <a:bodyPr/>
                    <a:lstStyle/>
                    <a:p>
                      <a:r>
                        <a:rPr lang="en-US" sz="1400" b="0" i="0" kern="1200">
                          <a:solidFill>
                            <a:schemeClr val="tx1"/>
                          </a:solidFill>
                          <a:effectLst/>
                          <a:latin typeface="+mn-lt"/>
                          <a:ea typeface="+mn-ea"/>
                          <a:cs typeface="+mn-cs"/>
                        </a:rPr>
                        <a:t>subtraction</a:t>
                      </a:r>
                    </a:p>
                  </a:txBody>
                  <a:tcPr/>
                </a:tc>
                <a:tc>
                  <a:txBody>
                    <a:bodyPr/>
                    <a:lstStyle/>
                    <a:p>
                      <a:r>
                        <a:rPr lang="en-US" sz="1400"/>
                        <a:t>List the disadvantages that will disappear with the purchase of the product</a:t>
                      </a:r>
                    </a:p>
                  </a:txBody>
                  <a:tcPr/>
                </a:tc>
                <a:tc>
                  <a:txBody>
                    <a:bodyPr/>
                    <a:lstStyle/>
                    <a:p>
                      <a:r>
                        <a:rPr lang="en-US" sz="1400"/>
                        <a:t>Because of…you won't have to - ... you won't... .and all this for an investment of X dh, what do you think? </a:t>
                      </a:r>
                    </a:p>
                  </a:txBody>
                  <a:tcPr/>
                </a:tc>
                <a:extLst>
                  <a:ext uri="{0D108BD9-81ED-4DB2-BD59-A6C34878D82A}">
                    <a16:rowId xmlns:a16="http://schemas.microsoft.com/office/drawing/2014/main" val="3197192459"/>
                  </a:ext>
                </a:extLst>
              </a:tr>
              <a:tr h="621555">
                <a:tc>
                  <a:txBody>
                    <a:bodyPr/>
                    <a:lstStyle/>
                    <a:p>
                      <a:r>
                        <a:rPr lang="en-US" sz="1400"/>
                        <a:t>division </a:t>
                      </a:r>
                    </a:p>
                  </a:txBody>
                  <a:tcPr/>
                </a:tc>
                <a:tc>
                  <a:txBody>
                    <a:bodyPr/>
                    <a:lstStyle/>
                    <a:p>
                      <a:r>
                        <a:rPr lang="en-US" sz="1400"/>
                        <a:t>Divide the price by the number of days of use over a given period. For example, a year, or over the investment's payback period</a:t>
                      </a:r>
                    </a:p>
                  </a:txBody>
                  <a:tcPr/>
                </a:tc>
                <a:tc>
                  <a:txBody>
                    <a:bodyPr/>
                    <a:lstStyle/>
                    <a:p>
                      <a:r>
                        <a:rPr lang="en-US" sz="1400"/>
                        <a:t>his product which. which. which. In addition which.</a:t>
                      </a:r>
                    </a:p>
                  </a:txBody>
                  <a:tcPr/>
                </a:tc>
                <a:extLst>
                  <a:ext uri="{0D108BD9-81ED-4DB2-BD59-A6C34878D82A}">
                    <a16:rowId xmlns:a16="http://schemas.microsoft.com/office/drawing/2014/main" val="1551671408"/>
                  </a:ext>
                </a:extLst>
              </a:tr>
              <a:tr h="549919">
                <a:tc>
                  <a:txBody>
                    <a:bodyPr/>
                    <a:lstStyle/>
                    <a:p>
                      <a:r>
                        <a:rPr lang="en-US" sz="1400"/>
                        <a:t>Multiplication </a:t>
                      </a:r>
                    </a:p>
                  </a:txBody>
                  <a:tcPr/>
                </a:tc>
                <a:tc>
                  <a:txBody>
                    <a:bodyPr/>
                    <a:lstStyle/>
                    <a:p>
                      <a:r>
                        <a:rPr lang="en-US" sz="1400"/>
                        <a:t>The advantages provided by purchasing the product are magnified by multiplying them by the duration of use</a:t>
                      </a:r>
                    </a:p>
                  </a:txBody>
                  <a:tcPr/>
                </a:tc>
                <a:tc>
                  <a:txBody>
                    <a:bodyPr/>
                    <a:lstStyle/>
                    <a:p>
                      <a:r>
                        <a:rPr lang="en-US" sz="1400"/>
                        <a:t>With this model , YOU save one liter per hundred, or 400 liters of savings per year So 1200 liters of savings over 3 years!</a:t>
                      </a:r>
                    </a:p>
                  </a:txBody>
                  <a:tcPr/>
                </a:tc>
                <a:extLst>
                  <a:ext uri="{0D108BD9-81ED-4DB2-BD59-A6C34878D82A}">
                    <a16:rowId xmlns:a16="http://schemas.microsoft.com/office/drawing/2014/main" val="1784414197"/>
                  </a:ext>
                </a:extLst>
              </a:tr>
            </a:tbl>
          </a:graphicData>
        </a:graphic>
      </p:graphicFrame>
    </p:spTree>
    <p:extLst>
      <p:ext uri="{BB962C8B-B14F-4D97-AF65-F5344CB8AC3E}">
        <p14:creationId xmlns:p14="http://schemas.microsoft.com/office/powerpoint/2010/main" val="2597414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6A62D-1544-7D63-D752-91D4C33AD0FA}"/>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4712AE1-A04F-5D36-15F5-AE3CE6772ECC}"/>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1AC565A3-091D-9B4C-90CA-A73013DBFDF2}"/>
              </a:ext>
            </a:extLst>
          </p:cNvPr>
          <p:cNvSpPr>
            <a:spLocks noGrp="1"/>
          </p:cNvSpPr>
          <p:nvPr>
            <p:ph type="sldNum" sz="quarter" idx="12"/>
          </p:nvPr>
        </p:nvSpPr>
        <p:spPr/>
        <p:txBody>
          <a:bodyPr/>
          <a:lstStyle/>
          <a:p>
            <a:fld id="{0E3A046C-0B7E-49C1-9F30-525014F8E9E1}" type="slidenum">
              <a:rPr lang="fr-FR" smtClean="0"/>
              <a:t>36</a:t>
            </a:fld>
            <a:endParaRPr lang="fr-FR"/>
          </a:p>
        </p:txBody>
      </p:sp>
      <p:sp>
        <p:nvSpPr>
          <p:cNvPr id="13" name="ZoneTexte 12">
            <a:extLst>
              <a:ext uri="{FF2B5EF4-FFF2-40B4-BE49-F238E27FC236}">
                <a16:creationId xmlns:a16="http://schemas.microsoft.com/office/drawing/2014/main" id="{91620730-1D83-4720-03A3-97ECEBC9116B}"/>
              </a:ext>
            </a:extLst>
          </p:cNvPr>
          <p:cNvSpPr txBox="1"/>
          <p:nvPr/>
        </p:nvSpPr>
        <p:spPr>
          <a:xfrm>
            <a:off x="2558143" y="491905"/>
            <a:ext cx="6132284" cy="1200329"/>
          </a:xfrm>
          <a:prstGeom prst="rect">
            <a:avLst/>
          </a:prstGeom>
          <a:noFill/>
        </p:spPr>
        <p:txBody>
          <a:bodyPr wrap="square">
            <a:spAutoFit/>
          </a:bodyPr>
          <a:lstStyle/>
          <a:p>
            <a:pPr algn="ctr"/>
            <a:r>
              <a:rPr lang="en-US" sz="3600" b="1"/>
              <a:t>Techniques of explaining and justifying the price</a:t>
            </a:r>
            <a:endParaRPr lang="fr-FR" sz="5400" b="1">
              <a:solidFill>
                <a:schemeClr val="tx1">
                  <a:lumMod val="95000"/>
                  <a:lumOff val="5000"/>
                </a:schemeClr>
              </a:solidFill>
            </a:endParaRPr>
          </a:p>
        </p:txBody>
      </p:sp>
      <p:graphicFrame>
        <p:nvGraphicFramePr>
          <p:cNvPr id="2" name="Tableau 1">
            <a:extLst>
              <a:ext uri="{FF2B5EF4-FFF2-40B4-BE49-F238E27FC236}">
                <a16:creationId xmlns:a16="http://schemas.microsoft.com/office/drawing/2014/main" id="{715A6B20-F746-7B64-86DE-F01089D5E7A2}"/>
              </a:ext>
            </a:extLst>
          </p:cNvPr>
          <p:cNvGraphicFramePr>
            <a:graphicFrameLocks noGrp="1"/>
          </p:cNvGraphicFramePr>
          <p:nvPr>
            <p:extLst>
              <p:ext uri="{D42A27DB-BD31-4B8C-83A1-F6EECF244321}">
                <p14:modId xmlns:p14="http://schemas.microsoft.com/office/powerpoint/2010/main" val="2810672745"/>
              </p:ext>
            </p:extLst>
          </p:nvPr>
        </p:nvGraphicFramePr>
        <p:xfrm>
          <a:off x="493485" y="2191657"/>
          <a:ext cx="9927771" cy="3666702"/>
        </p:xfrm>
        <a:graphic>
          <a:graphicData uri="http://schemas.openxmlformats.org/drawingml/2006/table">
            <a:tbl>
              <a:tblPr firstRow="1" firstCol="1" bandRow="1"/>
              <a:tblGrid>
                <a:gridCol w="668469">
                  <a:extLst>
                    <a:ext uri="{9D8B030D-6E8A-4147-A177-3AD203B41FA5}">
                      <a16:colId xmlns:a16="http://schemas.microsoft.com/office/drawing/2014/main" val="3295558927"/>
                    </a:ext>
                  </a:extLst>
                </a:gridCol>
                <a:gridCol w="1706374">
                  <a:extLst>
                    <a:ext uri="{9D8B030D-6E8A-4147-A177-3AD203B41FA5}">
                      <a16:colId xmlns:a16="http://schemas.microsoft.com/office/drawing/2014/main" val="4038806772"/>
                    </a:ext>
                  </a:extLst>
                </a:gridCol>
                <a:gridCol w="7552928">
                  <a:extLst>
                    <a:ext uri="{9D8B030D-6E8A-4147-A177-3AD203B41FA5}">
                      <a16:colId xmlns:a16="http://schemas.microsoft.com/office/drawing/2014/main" val="1148333189"/>
                    </a:ext>
                  </a:extLst>
                </a:gridCol>
              </a:tblGrid>
              <a:tr h="1259576">
                <a:tc>
                  <a:txBody>
                    <a:bodyPr/>
                    <a:lstStyle/>
                    <a:p>
                      <a:pPr algn="ctr">
                        <a:lnSpc>
                          <a:spcPct val="107000"/>
                        </a:lnSpc>
                        <a:spcAft>
                          <a:spcPts val="0"/>
                        </a:spcAft>
                      </a:pPr>
                      <a:r>
                        <a:rPr lang="en-US" sz="1400">
                          <a:solidFill>
                            <a:schemeClr val="tx1">
                              <a:lumMod val="95000"/>
                              <a:lumOff val="5000"/>
                            </a:schemeClr>
                          </a:solidFill>
                          <a:effectLst/>
                        </a:rPr>
                        <a:t>1</a:t>
                      </a:r>
                      <a:endParaRPr lang="en-US" sz="10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2492" marR="17862" marT="35359" marB="0"/>
                </a:tc>
                <a:tc>
                  <a:txBody>
                    <a:bodyPr/>
                    <a:lstStyle/>
                    <a:p>
                      <a:pPr algn="l">
                        <a:lnSpc>
                          <a:spcPct val="107000"/>
                        </a:lnSpc>
                        <a:spcAft>
                          <a:spcPts val="0"/>
                        </a:spcAft>
                      </a:pPr>
                      <a:r>
                        <a:rPr lang="fr-FR" sz="1400" b="0" i="0" u="sng" kern="1200">
                          <a:solidFill>
                            <a:schemeClr val="tx1"/>
                          </a:solidFill>
                          <a:effectLst/>
                          <a:latin typeface="+mn-lt"/>
                          <a:ea typeface="+mn-ea"/>
                          <a:cs typeface="+mn-cs"/>
                        </a:rPr>
                        <a:t>B</a:t>
                      </a:r>
                      <a:r>
                        <a:rPr lang="en-US" sz="1400" b="0" i="0" u="sng" kern="1200">
                          <a:solidFill>
                            <a:schemeClr val="tx1"/>
                          </a:solidFill>
                          <a:effectLst/>
                          <a:latin typeface="+mn-lt"/>
                          <a:ea typeface="+mn-ea"/>
                          <a:cs typeface="+mn-cs"/>
                        </a:rPr>
                        <a:t>efore closing</a:t>
                      </a:r>
                      <a:endParaRPr lang="en-US" sz="800" u="sng">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2492" marR="17862" marT="35359" marB="0"/>
                </a:tc>
                <a:tc>
                  <a:txBody>
                    <a:bodyPr/>
                    <a:lstStyle/>
                    <a:p>
                      <a:pPr marL="635" marR="308610" algn="l">
                        <a:lnSpc>
                          <a:spcPct val="111000"/>
                        </a:lnSpc>
                        <a:spcAft>
                          <a:spcPts val="345"/>
                        </a:spcAft>
                      </a:pPr>
                      <a:r>
                        <a:rPr lang="en-US" sz="1200" b="0" i="0" kern="1200">
                          <a:solidFill>
                            <a:schemeClr val="tx1"/>
                          </a:solidFill>
                          <a:effectLst/>
                          <a:latin typeface="+mn-lt"/>
                          <a:ea typeface="+mn-ea"/>
                          <a:cs typeface="+mn-cs"/>
                        </a:rPr>
                        <a:t>Before discussing the price, make sure the product/service is right for the customer. It is therefore a question of pre-closing of the interview by a formula like: "Apart from the price, does the product/service suit you?" This makes it possible to verify that the price will be the last objection to be raised.</a:t>
                      </a:r>
                      <a:endParaRPr lang="en-US" sz="7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2492" marR="17862" marT="35359" marB="0" anchor="ctr"/>
                </a:tc>
                <a:extLst>
                  <a:ext uri="{0D108BD9-81ED-4DB2-BD59-A6C34878D82A}">
                    <a16:rowId xmlns:a16="http://schemas.microsoft.com/office/drawing/2014/main" val="3310395945"/>
                  </a:ext>
                </a:extLst>
              </a:tr>
              <a:tr h="1853663">
                <a:tc>
                  <a:txBody>
                    <a:bodyPr/>
                    <a:lstStyle/>
                    <a:p>
                      <a:pPr algn="ctr">
                        <a:lnSpc>
                          <a:spcPct val="107000"/>
                        </a:lnSpc>
                        <a:spcAft>
                          <a:spcPts val="0"/>
                        </a:spcAft>
                      </a:pPr>
                      <a:r>
                        <a:rPr lang="en-US" sz="1400">
                          <a:solidFill>
                            <a:schemeClr val="tx1">
                              <a:lumMod val="95000"/>
                              <a:lumOff val="5000"/>
                            </a:schemeClr>
                          </a:solidFill>
                          <a:effectLst/>
                        </a:rPr>
                        <a:t>2</a:t>
                      </a:r>
                      <a:endParaRPr lang="en-US" sz="10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2492" marR="17862" marT="35359" marB="0"/>
                </a:tc>
                <a:tc>
                  <a:txBody>
                    <a:bodyPr/>
                    <a:lstStyle/>
                    <a:p>
                      <a:r>
                        <a:rPr lang="en-US" sz="1400" b="0" i="0" kern="1200">
                          <a:solidFill>
                            <a:schemeClr val="tx1"/>
                          </a:solidFill>
                          <a:effectLst/>
                          <a:latin typeface="+mn-lt"/>
                          <a:ea typeface="+mn-ea"/>
                          <a:cs typeface="+mn-cs"/>
                        </a:rPr>
                        <a:t>Try to understand</a:t>
                      </a:r>
                    </a:p>
                    <a:p>
                      <a:br>
                        <a:rPr lang="en-US" sz="1400" b="0" i="0" kern="1200">
                          <a:solidFill>
                            <a:schemeClr val="tx1"/>
                          </a:solidFill>
                          <a:effectLst/>
                          <a:latin typeface="+mn-lt"/>
                          <a:ea typeface="+mn-ea"/>
                          <a:cs typeface="+mn-cs"/>
                        </a:rPr>
                      </a:br>
                      <a:endParaRPr lang="en-US" sz="8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2492" marR="17862" marT="35359" marB="0"/>
                </a:tc>
                <a:tc>
                  <a:txBody>
                    <a:bodyPr/>
                    <a:lstStyle/>
                    <a:p>
                      <a:pPr marL="635" algn="l">
                        <a:lnSpc>
                          <a:spcPct val="104000"/>
                        </a:lnSpc>
                        <a:spcAft>
                          <a:spcPts val="430"/>
                        </a:spcAft>
                      </a:pPr>
                      <a:r>
                        <a:rPr lang="en-US" sz="1200" b="0" i="0" kern="1200">
                          <a:solidFill>
                            <a:schemeClr val="tx1"/>
                          </a:solidFill>
                          <a:effectLst/>
                          <a:latin typeface="+mn-lt"/>
                          <a:ea typeface="+mn-ea"/>
                          <a:cs typeface="+mn-cs"/>
                        </a:rPr>
                        <a:t>Ask about why the customer finds the price high: </a:t>
                      </a:r>
                    </a:p>
                    <a:p>
                      <a:pPr marL="635" algn="l">
                        <a:lnSpc>
                          <a:spcPct val="104000"/>
                        </a:lnSpc>
                        <a:spcAft>
                          <a:spcPts val="430"/>
                        </a:spcAft>
                      </a:pPr>
                      <a:r>
                        <a:rPr lang="en-US" sz="1200" b="0" i="0" kern="1200">
                          <a:solidFill>
                            <a:schemeClr val="tx1"/>
                          </a:solidFill>
                          <a:effectLst/>
                          <a:latin typeface="+mn-lt"/>
                          <a:ea typeface="+mn-ea"/>
                          <a:cs typeface="+mn-cs"/>
                        </a:rPr>
                        <a:t>-Expensive in itself or in relation to competition </a:t>
                      </a:r>
                    </a:p>
                    <a:p>
                      <a:pPr marL="635" algn="l">
                        <a:lnSpc>
                          <a:spcPct val="104000"/>
                        </a:lnSpc>
                        <a:spcAft>
                          <a:spcPts val="430"/>
                        </a:spcAft>
                      </a:pPr>
                      <a:r>
                        <a:rPr lang="en-US" sz="1200" b="0" i="0" kern="1200">
                          <a:solidFill>
                            <a:schemeClr val="tx1"/>
                          </a:solidFill>
                          <a:effectLst/>
                          <a:latin typeface="+mn-lt"/>
                          <a:ea typeface="+mn-ea"/>
                          <a:cs typeface="+mn-cs"/>
                        </a:rPr>
                        <a:t>-expensive due to cash flow problems, budget at the client (rely on funding opportunities), </a:t>
                      </a:r>
                    </a:p>
                    <a:p>
                      <a:pPr marL="635" algn="l">
                        <a:lnSpc>
                          <a:spcPct val="104000"/>
                        </a:lnSpc>
                        <a:spcAft>
                          <a:spcPts val="430"/>
                        </a:spcAft>
                      </a:pPr>
                      <a:r>
                        <a:rPr lang="en-US" sz="1200" b="0" i="0" kern="1200">
                          <a:solidFill>
                            <a:schemeClr val="tx1"/>
                          </a:solidFill>
                          <a:effectLst/>
                          <a:latin typeface="+mn-lt"/>
                          <a:ea typeface="+mn-ea"/>
                          <a:cs typeface="+mn-cs"/>
                        </a:rPr>
                        <a:t>-strategy to obtain better terms or additional benefits -the customer wants to be sure that he has got the best price </a:t>
                      </a:r>
                    </a:p>
                    <a:p>
                      <a:pPr marL="635" algn="l">
                        <a:lnSpc>
                          <a:spcPct val="104000"/>
                        </a:lnSpc>
                        <a:spcAft>
                          <a:spcPts val="430"/>
                        </a:spcAft>
                      </a:pPr>
                      <a:r>
                        <a:rPr lang="en-US" sz="1200" b="0" i="0" kern="1200">
                          <a:solidFill>
                            <a:schemeClr val="tx1"/>
                          </a:solidFill>
                          <a:effectLst/>
                          <a:latin typeface="+mn-lt"/>
                          <a:ea typeface="+mn-ea"/>
                          <a:cs typeface="+mn-cs"/>
                        </a:rPr>
                        <a:t>- it’s a way to avoid and postpone decision making</a:t>
                      </a:r>
                      <a:endParaRPr lang="en-US" sz="7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2492" marR="17862" marT="35359" marB="0"/>
                </a:tc>
                <a:extLst>
                  <a:ext uri="{0D108BD9-81ED-4DB2-BD59-A6C34878D82A}">
                    <a16:rowId xmlns:a16="http://schemas.microsoft.com/office/drawing/2014/main" val="3717952322"/>
                  </a:ext>
                </a:extLst>
              </a:tr>
              <a:tr h="553463">
                <a:tc>
                  <a:txBody>
                    <a:bodyPr/>
                    <a:lstStyle/>
                    <a:p>
                      <a:pPr algn="ctr">
                        <a:lnSpc>
                          <a:spcPct val="107000"/>
                        </a:lnSpc>
                        <a:spcAft>
                          <a:spcPts val="0"/>
                        </a:spcAft>
                      </a:pPr>
                      <a:r>
                        <a:rPr lang="en-US" sz="1400">
                          <a:solidFill>
                            <a:schemeClr val="tx1">
                              <a:lumMod val="95000"/>
                              <a:lumOff val="5000"/>
                            </a:schemeClr>
                          </a:solidFill>
                          <a:effectLst/>
                        </a:rPr>
                        <a:t>3</a:t>
                      </a:r>
                      <a:endParaRPr lang="en-US" sz="10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2492" marR="17862" marT="35359" marB="0"/>
                </a:tc>
                <a:tc>
                  <a:txBody>
                    <a:bodyPr/>
                    <a:lstStyle/>
                    <a:p>
                      <a:pPr algn="just">
                        <a:lnSpc>
                          <a:spcPct val="107000"/>
                        </a:lnSpc>
                        <a:spcAft>
                          <a:spcPts val="0"/>
                        </a:spcAft>
                      </a:pPr>
                      <a:r>
                        <a:rPr lang="en-US" sz="1400" b="0" i="0" kern="1200">
                          <a:solidFill>
                            <a:schemeClr val="tx1"/>
                          </a:solidFill>
                          <a:effectLst/>
                          <a:latin typeface="+mn-lt"/>
                          <a:ea typeface="+mn-ea"/>
                          <a:cs typeface="+mn-cs"/>
                        </a:rPr>
                        <a:t>Explain and justify the price</a:t>
                      </a:r>
                      <a:endParaRPr lang="en-US" sz="8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2492" marR="17862" marT="35359" marB="0"/>
                </a:tc>
                <a:tc>
                  <a:txBody>
                    <a:bodyPr/>
                    <a:lstStyle/>
                    <a:p>
                      <a:pPr marL="635" algn="l">
                        <a:lnSpc>
                          <a:spcPct val="107000"/>
                        </a:lnSpc>
                        <a:spcAft>
                          <a:spcPts val="0"/>
                        </a:spcAft>
                      </a:pPr>
                      <a:r>
                        <a:rPr lang="en-US" sz="1400" b="0" i="0" kern="1200">
                          <a:solidFill>
                            <a:schemeClr val="tx1"/>
                          </a:solidFill>
                          <a:effectLst/>
                          <a:latin typeface="+mn-lt"/>
                          <a:ea typeface="+mn-ea"/>
                          <a:cs typeface="+mn-cs"/>
                        </a:rPr>
                        <a:t>Use one of the following techniques: addition, positioning, subtraction, division, multiplication</a:t>
                      </a:r>
                      <a:endParaRPr lang="en-US" sz="8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2492" marR="17862" marT="35359" marB="0"/>
                </a:tc>
                <a:extLst>
                  <a:ext uri="{0D108BD9-81ED-4DB2-BD59-A6C34878D82A}">
                    <a16:rowId xmlns:a16="http://schemas.microsoft.com/office/drawing/2014/main" val="2692061933"/>
                  </a:ext>
                </a:extLst>
              </a:tr>
            </a:tbl>
          </a:graphicData>
        </a:graphic>
      </p:graphicFrame>
    </p:spTree>
    <p:extLst>
      <p:ext uri="{BB962C8B-B14F-4D97-AF65-F5344CB8AC3E}">
        <p14:creationId xmlns:p14="http://schemas.microsoft.com/office/powerpoint/2010/main" val="2617647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0BE2F-19D1-58FB-B3AD-C69E9132F54C}"/>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DFD838C-A486-95CC-3136-EFDC4B71FDE3}"/>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C1D88B64-2C3F-9990-3E01-BF417C6B9990}"/>
              </a:ext>
            </a:extLst>
          </p:cNvPr>
          <p:cNvSpPr>
            <a:spLocks noGrp="1"/>
          </p:cNvSpPr>
          <p:nvPr>
            <p:ph type="sldNum" sz="quarter" idx="12"/>
          </p:nvPr>
        </p:nvSpPr>
        <p:spPr/>
        <p:txBody>
          <a:bodyPr/>
          <a:lstStyle/>
          <a:p>
            <a:fld id="{0E3A046C-0B7E-49C1-9F30-525014F8E9E1}" type="slidenum">
              <a:rPr lang="fr-FR" smtClean="0"/>
              <a:t>37</a:t>
            </a:fld>
            <a:endParaRPr lang="fr-FR"/>
          </a:p>
        </p:txBody>
      </p:sp>
      <p:sp>
        <p:nvSpPr>
          <p:cNvPr id="13" name="ZoneTexte 12">
            <a:extLst>
              <a:ext uri="{FF2B5EF4-FFF2-40B4-BE49-F238E27FC236}">
                <a16:creationId xmlns:a16="http://schemas.microsoft.com/office/drawing/2014/main" id="{5B54CF8B-3FF8-DE4B-C860-D53324792FC3}"/>
              </a:ext>
            </a:extLst>
          </p:cNvPr>
          <p:cNvSpPr txBox="1"/>
          <p:nvPr/>
        </p:nvSpPr>
        <p:spPr>
          <a:xfrm>
            <a:off x="2558143" y="491905"/>
            <a:ext cx="6132284" cy="1077218"/>
          </a:xfrm>
          <a:prstGeom prst="rect">
            <a:avLst/>
          </a:prstGeom>
          <a:noFill/>
        </p:spPr>
        <p:txBody>
          <a:bodyPr wrap="square">
            <a:spAutoFit/>
          </a:bodyPr>
          <a:lstStyle/>
          <a:p>
            <a:pPr algn="ctr"/>
            <a:r>
              <a:rPr lang="en-US" sz="3200" b="1"/>
              <a:t>Techniques of explaining and justifying the price</a:t>
            </a:r>
            <a:endParaRPr lang="fr-FR" sz="4800" b="1">
              <a:solidFill>
                <a:schemeClr val="tx1">
                  <a:lumMod val="95000"/>
                  <a:lumOff val="5000"/>
                </a:schemeClr>
              </a:solidFill>
            </a:endParaRPr>
          </a:p>
        </p:txBody>
      </p:sp>
      <p:graphicFrame>
        <p:nvGraphicFramePr>
          <p:cNvPr id="3" name="Tableau 2">
            <a:extLst>
              <a:ext uri="{FF2B5EF4-FFF2-40B4-BE49-F238E27FC236}">
                <a16:creationId xmlns:a16="http://schemas.microsoft.com/office/drawing/2014/main" id="{41C00546-74F1-7D90-E499-E8E9AB444041}"/>
              </a:ext>
            </a:extLst>
          </p:cNvPr>
          <p:cNvGraphicFramePr>
            <a:graphicFrameLocks noGrp="1"/>
          </p:cNvGraphicFramePr>
          <p:nvPr>
            <p:extLst>
              <p:ext uri="{D42A27DB-BD31-4B8C-83A1-F6EECF244321}">
                <p14:modId xmlns:p14="http://schemas.microsoft.com/office/powerpoint/2010/main" val="9833501"/>
              </p:ext>
            </p:extLst>
          </p:nvPr>
        </p:nvGraphicFramePr>
        <p:xfrm>
          <a:off x="715034" y="2232025"/>
          <a:ext cx="10460965" cy="3974963"/>
        </p:xfrm>
        <a:graphic>
          <a:graphicData uri="http://schemas.openxmlformats.org/drawingml/2006/table">
            <a:tbl>
              <a:tblPr firstRow="1" firstCol="1" bandRow="1"/>
              <a:tblGrid>
                <a:gridCol w="563363">
                  <a:extLst>
                    <a:ext uri="{9D8B030D-6E8A-4147-A177-3AD203B41FA5}">
                      <a16:colId xmlns:a16="http://schemas.microsoft.com/office/drawing/2014/main" val="3885115979"/>
                    </a:ext>
                  </a:extLst>
                </a:gridCol>
                <a:gridCol w="3021016">
                  <a:extLst>
                    <a:ext uri="{9D8B030D-6E8A-4147-A177-3AD203B41FA5}">
                      <a16:colId xmlns:a16="http://schemas.microsoft.com/office/drawing/2014/main" val="2599678297"/>
                    </a:ext>
                  </a:extLst>
                </a:gridCol>
                <a:gridCol w="6876586">
                  <a:extLst>
                    <a:ext uri="{9D8B030D-6E8A-4147-A177-3AD203B41FA5}">
                      <a16:colId xmlns:a16="http://schemas.microsoft.com/office/drawing/2014/main" val="795301239"/>
                    </a:ext>
                  </a:extLst>
                </a:gridCol>
              </a:tblGrid>
              <a:tr h="1804888">
                <a:tc>
                  <a:txBody>
                    <a:bodyPr/>
                    <a:lstStyle/>
                    <a:p>
                      <a:pPr>
                        <a:lnSpc>
                          <a:spcPct val="107000"/>
                        </a:lnSpc>
                        <a:spcAft>
                          <a:spcPts val="0"/>
                        </a:spcAft>
                      </a:pPr>
                      <a:r>
                        <a:rPr lang="en-US" sz="1400">
                          <a:solidFill>
                            <a:schemeClr val="tx1">
                              <a:lumMod val="95000"/>
                              <a:lumOff val="5000"/>
                            </a:schemeClr>
                          </a:solidFill>
                          <a:effectLst/>
                        </a:rPr>
                        <a:t>4</a:t>
                      </a:r>
                      <a:endParaRPr lang="en-US" sz="10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1276" marR="56261" marT="34540" marB="0"/>
                </a:tc>
                <a:tc>
                  <a:txBody>
                    <a:bodyPr/>
                    <a:lstStyle/>
                    <a:p>
                      <a:pPr>
                        <a:lnSpc>
                          <a:spcPct val="107000"/>
                        </a:lnSpc>
                        <a:spcAft>
                          <a:spcPts val="0"/>
                        </a:spcAft>
                      </a:pPr>
                      <a:r>
                        <a:rPr lang="en-US" sz="1400">
                          <a:solidFill>
                            <a:schemeClr val="tx1">
                              <a:lumMod val="95000"/>
                              <a:lumOff val="5000"/>
                            </a:schemeClr>
                          </a:solidFill>
                          <a:effectLst/>
                        </a:rPr>
                        <a:t>Making a concession in return for payment</a:t>
                      </a:r>
                      <a:endParaRPr lang="en-US" sz="10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1276" marR="56261" marT="34540" marB="0"/>
                </a:tc>
                <a:tc>
                  <a:txBody>
                    <a:bodyPr/>
                    <a:lstStyle/>
                    <a:p>
                      <a:pPr marL="635">
                        <a:lnSpc>
                          <a:spcPct val="104000"/>
                        </a:lnSpc>
                        <a:spcAft>
                          <a:spcPts val="430"/>
                        </a:spcAft>
                      </a:pPr>
                      <a:r>
                        <a:rPr lang="en-US" sz="1400" b="0" i="0" kern="1200">
                          <a:solidFill>
                            <a:schemeClr val="tx1"/>
                          </a:solidFill>
                          <a:effectLst/>
                          <a:latin typeface="+mn-lt"/>
                          <a:ea typeface="+mn-ea"/>
                          <a:cs typeface="+mn-cs"/>
                        </a:rPr>
                        <a:t>If the customer insists with request a discount, the seller can make an effort provided that the customer also makes an effort. In this case, we use the technique of if…then…. this allows “to return the ball” to the customer and obtain compensation in exchange for the discount granted. “If I give you a discount of x%, then do you make the delivery at your expense?”</a:t>
                      </a:r>
                      <a:endParaRPr lang="en-US" sz="8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1276" marR="56261" marT="34540" marB="0"/>
                </a:tc>
                <a:extLst>
                  <a:ext uri="{0D108BD9-81ED-4DB2-BD59-A6C34878D82A}">
                    <a16:rowId xmlns:a16="http://schemas.microsoft.com/office/drawing/2014/main" val="3160997897"/>
                  </a:ext>
                </a:extLst>
              </a:tr>
              <a:tr h="825565">
                <a:tc>
                  <a:txBody>
                    <a:bodyPr/>
                    <a:lstStyle/>
                    <a:p>
                      <a:pPr>
                        <a:lnSpc>
                          <a:spcPct val="107000"/>
                        </a:lnSpc>
                        <a:spcAft>
                          <a:spcPts val="0"/>
                        </a:spcAft>
                      </a:pPr>
                      <a:r>
                        <a:rPr lang="en-US" sz="1400">
                          <a:solidFill>
                            <a:schemeClr val="tx1">
                              <a:lumMod val="95000"/>
                              <a:lumOff val="5000"/>
                            </a:schemeClr>
                          </a:solidFill>
                          <a:effectLst/>
                        </a:rPr>
                        <a:t>5</a:t>
                      </a:r>
                      <a:endParaRPr lang="en-US" sz="10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1276" marR="56261" marT="34540" marB="0"/>
                </a:tc>
                <a:tc>
                  <a:txBody>
                    <a:bodyPr/>
                    <a:lstStyle/>
                    <a:p>
                      <a:pPr marR="344170" algn="just">
                        <a:lnSpc>
                          <a:spcPct val="107000"/>
                        </a:lnSpc>
                        <a:spcAft>
                          <a:spcPts val="0"/>
                        </a:spcAft>
                      </a:pPr>
                      <a:r>
                        <a:rPr lang="en-US" sz="1400">
                          <a:solidFill>
                            <a:schemeClr val="tx1">
                              <a:lumMod val="95000"/>
                              <a:lumOff val="5000"/>
                            </a:schemeClr>
                          </a:solidFill>
                          <a:effectLst/>
                        </a:rPr>
                        <a:t>Accepting a concession for nothing in return</a:t>
                      </a:r>
                      <a:endParaRPr lang="en-US" sz="10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1276" marR="56261" marT="34540" marB="0"/>
                </a:tc>
                <a:tc>
                  <a:txBody>
                    <a:bodyPr/>
                    <a:lstStyle/>
                    <a:p>
                      <a:pPr marL="635" marR="0" lvl="0" indent="0" algn="l" defTabSz="914400" rtl="0" eaLnBrk="1" fontAlgn="auto" latinLnBrk="0" hangingPunct="1">
                        <a:lnSpc>
                          <a:spcPct val="107000"/>
                        </a:lnSpc>
                        <a:spcBef>
                          <a:spcPts val="0"/>
                        </a:spcBef>
                        <a:spcAft>
                          <a:spcPts val="0"/>
                        </a:spcAft>
                        <a:buClrTx/>
                        <a:buSzTx/>
                        <a:buFontTx/>
                        <a:buNone/>
                        <a:tabLst/>
                        <a:defRPr/>
                      </a:pPr>
                      <a:r>
                        <a:rPr lang="en-US" sz="1400" b="0" i="0" kern="1200">
                          <a:solidFill>
                            <a:schemeClr val="tx1"/>
                          </a:solidFill>
                          <a:effectLst/>
                          <a:latin typeface="+mn-lt"/>
                          <a:ea typeface="+mn-ea"/>
                          <a:cs typeface="+mn-cs"/>
                        </a:rPr>
                        <a:t>If the customer refuses any consideration and claims a discount _ offer a gift, a payment time, a free, rather than entering the spiral of the discount</a:t>
                      </a:r>
                      <a:endParaRPr lang="en-US" sz="8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1276" marR="56261" marT="34540" marB="0"/>
                </a:tc>
                <a:extLst>
                  <a:ext uri="{0D108BD9-81ED-4DB2-BD59-A6C34878D82A}">
                    <a16:rowId xmlns:a16="http://schemas.microsoft.com/office/drawing/2014/main" val="3969618475"/>
                  </a:ext>
                </a:extLst>
              </a:tr>
              <a:tr h="1344510">
                <a:tc>
                  <a:txBody>
                    <a:bodyPr/>
                    <a:lstStyle/>
                    <a:p>
                      <a:pPr>
                        <a:lnSpc>
                          <a:spcPct val="107000"/>
                        </a:lnSpc>
                        <a:spcAft>
                          <a:spcPts val="0"/>
                        </a:spcAft>
                      </a:pPr>
                      <a:r>
                        <a:rPr lang="en-US" sz="1400">
                          <a:solidFill>
                            <a:schemeClr val="tx1">
                              <a:lumMod val="95000"/>
                              <a:lumOff val="5000"/>
                            </a:schemeClr>
                          </a:solidFill>
                          <a:effectLst/>
                        </a:rPr>
                        <a:t>6</a:t>
                      </a:r>
                      <a:endParaRPr lang="en-US" sz="10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1276" marR="56261" marT="34540" marB="0"/>
                </a:tc>
                <a:tc>
                  <a:txBody>
                    <a:bodyPr/>
                    <a:lstStyle/>
                    <a:p>
                      <a:pPr>
                        <a:lnSpc>
                          <a:spcPct val="107000"/>
                        </a:lnSpc>
                        <a:spcAft>
                          <a:spcPts val="0"/>
                        </a:spcAft>
                      </a:pPr>
                      <a:r>
                        <a:rPr lang="en-US" sz="1400" b="0" i="0" kern="1200">
                          <a:solidFill>
                            <a:schemeClr val="tx1"/>
                          </a:solidFill>
                          <a:effectLst/>
                          <a:latin typeface="+mn-lt"/>
                          <a:ea typeface="+mn-ea"/>
                          <a:cs typeface="+mn-cs"/>
                        </a:rPr>
                        <a:t>Make a discount without consideration</a:t>
                      </a:r>
                      <a:endParaRPr lang="en-US" sz="800">
                        <a:solidFill>
                          <a:schemeClr val="tx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1276" marR="56261" marT="34540" marB="0"/>
                </a:tc>
                <a:tc>
                  <a:txBody>
                    <a:bodyPr/>
                    <a:lstStyle/>
                    <a:p>
                      <a:pPr marL="635">
                        <a:lnSpc>
                          <a:spcPct val="107000"/>
                        </a:lnSpc>
                        <a:spcAft>
                          <a:spcPts val="355"/>
                        </a:spcAft>
                      </a:pPr>
                      <a:r>
                        <a:rPr lang="en-US" sz="1400" b="0" i="0" kern="1200">
                          <a:solidFill>
                            <a:schemeClr val="tx1"/>
                          </a:solidFill>
                          <a:effectLst/>
                          <a:latin typeface="+mn-lt"/>
                          <a:ea typeface="+mn-ea"/>
                          <a:cs typeface="+mn-cs"/>
                        </a:rPr>
                        <a:t>If the customer insists on obtaining a discount: </a:t>
                      </a:r>
                    </a:p>
                    <a:p>
                      <a:pPr marL="635">
                        <a:lnSpc>
                          <a:spcPct val="107000"/>
                        </a:lnSpc>
                        <a:spcAft>
                          <a:spcPts val="355"/>
                        </a:spcAft>
                      </a:pPr>
                      <a:r>
                        <a:rPr lang="en-US" sz="1400" b="0" i="0" kern="1200">
                          <a:solidFill>
                            <a:schemeClr val="tx1"/>
                          </a:solidFill>
                          <a:effectLst/>
                          <a:latin typeface="+mn-lt"/>
                          <a:ea typeface="+mn-ea"/>
                          <a:cs typeface="+mn-cs"/>
                        </a:rPr>
                        <a:t>Either the seller categorically refuses by recalling the advantages of the product </a:t>
                      </a:r>
                    </a:p>
                    <a:p>
                      <a:pPr marL="635">
                        <a:lnSpc>
                          <a:spcPct val="107000"/>
                        </a:lnSpc>
                        <a:spcAft>
                          <a:spcPts val="355"/>
                        </a:spcAft>
                      </a:pPr>
                      <a:r>
                        <a:rPr lang="en-US" sz="1400" b="0" i="0" kern="1200">
                          <a:solidFill>
                            <a:schemeClr val="tx1"/>
                          </a:solidFill>
                          <a:effectLst/>
                          <a:latin typeface="+mn-lt"/>
                          <a:ea typeface="+mn-ea"/>
                          <a:cs typeface="+mn-cs"/>
                        </a:rPr>
                        <a:t>Either it grants a discount but minimal and insists on the exceptional character of it.</a:t>
                      </a:r>
                      <a:endParaRPr lang="en-US" sz="800" u="none" strike="noStrike">
                        <a:solidFill>
                          <a:schemeClr val="tx1">
                            <a:lumMod val="95000"/>
                            <a:lumOff val="5000"/>
                          </a:schemeClr>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51276" marR="56261" marT="34540" marB="0"/>
                </a:tc>
                <a:extLst>
                  <a:ext uri="{0D108BD9-81ED-4DB2-BD59-A6C34878D82A}">
                    <a16:rowId xmlns:a16="http://schemas.microsoft.com/office/drawing/2014/main" val="952429108"/>
                  </a:ext>
                </a:extLst>
              </a:tr>
            </a:tbl>
          </a:graphicData>
        </a:graphic>
      </p:graphicFrame>
    </p:spTree>
    <p:extLst>
      <p:ext uri="{BB962C8B-B14F-4D97-AF65-F5344CB8AC3E}">
        <p14:creationId xmlns:p14="http://schemas.microsoft.com/office/powerpoint/2010/main" val="1523536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FD1DD-C736-439E-70AB-C9AFE6CE8D6C}"/>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CE4A364-B6F7-80C6-DDED-8D28288F074D}"/>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9196EF5E-193F-03AC-C221-3CD8A1966690}"/>
              </a:ext>
            </a:extLst>
          </p:cNvPr>
          <p:cNvSpPr>
            <a:spLocks noGrp="1"/>
          </p:cNvSpPr>
          <p:nvPr>
            <p:ph type="sldNum" sz="quarter" idx="12"/>
          </p:nvPr>
        </p:nvSpPr>
        <p:spPr/>
        <p:txBody>
          <a:bodyPr/>
          <a:lstStyle/>
          <a:p>
            <a:fld id="{0E3A046C-0B7E-49C1-9F30-525014F8E9E1}" type="slidenum">
              <a:rPr lang="fr-FR" smtClean="0"/>
              <a:t>38</a:t>
            </a:fld>
            <a:endParaRPr lang="fr-FR"/>
          </a:p>
        </p:txBody>
      </p:sp>
      <p:sp>
        <p:nvSpPr>
          <p:cNvPr id="13" name="ZoneTexte 12">
            <a:extLst>
              <a:ext uri="{FF2B5EF4-FFF2-40B4-BE49-F238E27FC236}">
                <a16:creationId xmlns:a16="http://schemas.microsoft.com/office/drawing/2014/main" id="{B41CF5D4-4924-E02A-C6AC-9EF4B1FA386C}"/>
              </a:ext>
            </a:extLst>
          </p:cNvPr>
          <p:cNvSpPr txBox="1"/>
          <p:nvPr/>
        </p:nvSpPr>
        <p:spPr>
          <a:xfrm>
            <a:off x="2558143" y="491905"/>
            <a:ext cx="6132284" cy="584775"/>
          </a:xfrm>
          <a:prstGeom prst="rect">
            <a:avLst/>
          </a:prstGeom>
          <a:noFill/>
        </p:spPr>
        <p:txBody>
          <a:bodyPr wrap="square">
            <a:spAutoFit/>
          </a:bodyPr>
          <a:lstStyle/>
          <a:p>
            <a:pPr algn="ctr"/>
            <a:r>
              <a:rPr lang="en-US" sz="3200" b="1"/>
              <a:t>The 7 stages of the sale</a:t>
            </a:r>
            <a:endParaRPr lang="fr-FR" sz="4800" b="1">
              <a:solidFill>
                <a:schemeClr val="tx1">
                  <a:lumMod val="95000"/>
                  <a:lumOff val="5000"/>
                </a:schemeClr>
              </a:solidFill>
            </a:endParaRPr>
          </a:p>
        </p:txBody>
      </p:sp>
      <p:sp>
        <p:nvSpPr>
          <p:cNvPr id="8" name="ZoneTexte 7">
            <a:extLst>
              <a:ext uri="{FF2B5EF4-FFF2-40B4-BE49-F238E27FC236}">
                <a16:creationId xmlns:a16="http://schemas.microsoft.com/office/drawing/2014/main" id="{690A4D5F-1636-15BA-9AC2-10F66FA5CB38}"/>
              </a:ext>
            </a:extLst>
          </p:cNvPr>
          <p:cNvSpPr txBox="1"/>
          <p:nvPr/>
        </p:nvSpPr>
        <p:spPr>
          <a:xfrm>
            <a:off x="0" y="2049605"/>
            <a:ext cx="12237720" cy="4493538"/>
          </a:xfrm>
          <a:prstGeom prst="rect">
            <a:avLst/>
          </a:prstGeom>
          <a:noFill/>
        </p:spPr>
        <p:txBody>
          <a:bodyPr wrap="square">
            <a:spAutoFit/>
          </a:bodyPr>
          <a:lstStyle/>
          <a:p>
            <a:pPr marL="438150" lvl="0" indent="-285750" fontAlgn="base">
              <a:buFont typeface="Arial" panose="020B0604020202020204" pitchFamily="34" charset="0"/>
              <a:buChar char="•"/>
            </a:pPr>
            <a:r>
              <a:rPr lang="en-US" b="1" u="sng"/>
              <a:t>Preparation: </a:t>
            </a:r>
            <a:r>
              <a:rPr lang="en-US"/>
              <a:t>Do research: (Customer, Product, History, Market…). </a:t>
            </a:r>
          </a:p>
          <a:p>
            <a:pPr marL="438150" lvl="0" indent="-285750" fontAlgn="base">
              <a:buFont typeface="Courier New" panose="02070309020205020404" pitchFamily="49" charset="0"/>
              <a:buChar char="o"/>
            </a:pPr>
            <a:r>
              <a:rPr lang="en-US"/>
              <a:t>Get sales assistance tools: (Order form, Business Card, Brochures, Calculator, Calendar…). </a:t>
            </a:r>
          </a:p>
          <a:p>
            <a:pPr marL="438150" lvl="0" indent="-285750" fontAlgn="base">
              <a:buFont typeface="Courier New" panose="02070309020205020404" pitchFamily="49" charset="0"/>
              <a:buChar char="o"/>
            </a:pPr>
            <a:r>
              <a:rPr lang="en-US"/>
              <a:t>Physical and mental preparation: (Being positive, having a sense of purpose, developing self-driving)(clothing, etc.).</a:t>
            </a:r>
          </a:p>
          <a:p>
            <a:pPr marL="438150" lvl="0" indent="-285750" fontAlgn="base">
              <a:buFont typeface="Courier New" panose="02070309020205020404" pitchFamily="49" charset="0"/>
              <a:buChar char="o"/>
            </a:pPr>
            <a:r>
              <a:rPr lang="en-US"/>
              <a:t>This phase allows the customer to be trusted rule create a favorable climate and allow the sale to continue under ideal conditions. </a:t>
            </a:r>
          </a:p>
          <a:p>
            <a:pPr marL="438150" lvl="0" indent="-285750" fontAlgn="base">
              <a:buFont typeface="Courier New" panose="02070309020205020404" pitchFamily="49" charset="0"/>
              <a:buChar char="o"/>
            </a:pPr>
            <a:endParaRPr lang="en-US"/>
          </a:p>
          <a:p>
            <a:pPr marL="152400" lvl="0" fontAlgn="base"/>
            <a:r>
              <a:rPr lang="en-US"/>
              <a:t>At this stage, it is all about appearance and gestures. First, be calm and control your stress with breathing techniques </a:t>
            </a:r>
          </a:p>
          <a:p>
            <a:pPr marL="438150" lvl="0" indent="-285750" fontAlgn="base">
              <a:buFont typeface="Arial" panose="020B0604020202020204" pitchFamily="34" charset="0"/>
              <a:buChar char="•"/>
            </a:pPr>
            <a:r>
              <a:rPr lang="en-US" b="1" u="sng"/>
              <a:t>Contact: </a:t>
            </a:r>
            <a:r>
              <a:rPr lang="en-US"/>
              <a:t>It is divided into 3 steps: Control, presentation, thanks </a:t>
            </a:r>
          </a:p>
          <a:p>
            <a:pPr marL="438150" lvl="0" indent="-285750" fontAlgn="base">
              <a:buFont typeface="Arial" panose="020B0604020202020204" pitchFamily="34" charset="0"/>
              <a:buChar char="•"/>
            </a:pPr>
            <a:r>
              <a:rPr lang="en-US" b="1" u="sng"/>
              <a:t>Contact techniques</a:t>
            </a:r>
            <a:r>
              <a:rPr lang="en-US"/>
              <a:t>: The 4x20 decisive, is a commercial practice that is primarily used to trigger a favorable atmosphere and create the conditions for active listening. </a:t>
            </a:r>
          </a:p>
          <a:p>
            <a:pPr marL="438150" lvl="0" indent="-285750" fontAlgn="base">
              <a:buFont typeface="Arial" panose="020B0604020202020204" pitchFamily="34" charset="0"/>
              <a:buChar char="•"/>
            </a:pPr>
            <a:r>
              <a:rPr lang="en-US" b="1"/>
              <a:t>The first 20 movements</a:t>
            </a:r>
            <a:r>
              <a:rPr lang="en-US"/>
              <a:t>: have a confident and committed approach and attitude. </a:t>
            </a:r>
          </a:p>
          <a:p>
            <a:pPr marL="438150" lvl="0" indent="-285750" fontAlgn="base">
              <a:buFont typeface="Arial" panose="020B0604020202020204" pitchFamily="34" charset="0"/>
              <a:buChar char="•"/>
            </a:pPr>
            <a:r>
              <a:rPr lang="en-US" b="1"/>
              <a:t>The 20 cm of the face</a:t>
            </a:r>
            <a:r>
              <a:rPr lang="en-US"/>
              <a:t>: look your customers in the eye and smile. </a:t>
            </a:r>
          </a:p>
          <a:p>
            <a:pPr marL="438150" lvl="0" indent="-285750" fontAlgn="base">
              <a:buFont typeface="Arial" panose="020B0604020202020204" pitchFamily="34" charset="0"/>
              <a:buChar char="•"/>
            </a:pPr>
            <a:r>
              <a:rPr lang="en-US" b="1"/>
              <a:t>The first 20 words</a:t>
            </a:r>
            <a:r>
              <a:rPr lang="en-US"/>
              <a:t>: use a simple vocabulary that is understandable to everyone. Formulate a short sentence to engage the customer relationship. </a:t>
            </a:r>
          </a:p>
          <a:p>
            <a:pPr marL="438150" lvl="0" indent="-285750" fontAlgn="base">
              <a:buFont typeface="Arial" panose="020B0604020202020204" pitchFamily="34" charset="0"/>
              <a:buChar char="•"/>
            </a:pPr>
            <a:r>
              <a:rPr lang="en-US" b="1"/>
              <a:t>The first 20 seconds: </a:t>
            </a:r>
            <a:r>
              <a:rPr lang="en-US"/>
              <a:t>they are decisive, and the customer’s opinion is forged very quickly. Adopt positive speech.</a:t>
            </a:r>
            <a:endParaRPr lang="fr-FR" sz="1600"/>
          </a:p>
          <a:p>
            <a:pPr marL="495300" lvl="0" indent="-342900" fontAlgn="base">
              <a:buFont typeface="+mj-lt"/>
              <a:buAutoNum type="arabicPeriod"/>
            </a:pPr>
            <a:endParaRPr lang="fr-FR" sz="1600"/>
          </a:p>
        </p:txBody>
      </p:sp>
      <p:sp>
        <p:nvSpPr>
          <p:cNvPr id="2" name="Rectangle 1">
            <a:extLst>
              <a:ext uri="{FF2B5EF4-FFF2-40B4-BE49-F238E27FC236}">
                <a16:creationId xmlns:a16="http://schemas.microsoft.com/office/drawing/2014/main" id="{EE532F96-B72F-415F-88FE-19CB455C9C5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242C33"/>
                </a:solidFill>
                <a:effectLst/>
                <a:latin typeface="SF Pro Text"/>
              </a:rPr>
              <a:t>The 7 stages of the sale</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6216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1404D-D93F-B53E-A57B-CC4BF3EC4524}"/>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57D7EC-5CE4-2ACA-A7E5-F430552E7F85}"/>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2B192926-0F7A-CAC5-C703-CC316874F3B9}"/>
              </a:ext>
            </a:extLst>
          </p:cNvPr>
          <p:cNvSpPr>
            <a:spLocks noGrp="1"/>
          </p:cNvSpPr>
          <p:nvPr>
            <p:ph type="sldNum" sz="quarter" idx="12"/>
          </p:nvPr>
        </p:nvSpPr>
        <p:spPr/>
        <p:txBody>
          <a:bodyPr/>
          <a:lstStyle/>
          <a:p>
            <a:fld id="{0E3A046C-0B7E-49C1-9F30-525014F8E9E1}" type="slidenum">
              <a:rPr lang="fr-FR" smtClean="0"/>
              <a:t>39</a:t>
            </a:fld>
            <a:endParaRPr lang="fr-FR"/>
          </a:p>
        </p:txBody>
      </p:sp>
      <p:sp>
        <p:nvSpPr>
          <p:cNvPr id="13" name="ZoneTexte 12">
            <a:extLst>
              <a:ext uri="{FF2B5EF4-FFF2-40B4-BE49-F238E27FC236}">
                <a16:creationId xmlns:a16="http://schemas.microsoft.com/office/drawing/2014/main" id="{1B4D9F93-FB46-A356-A79C-1A0DA06EC533}"/>
              </a:ext>
            </a:extLst>
          </p:cNvPr>
          <p:cNvSpPr txBox="1"/>
          <p:nvPr/>
        </p:nvSpPr>
        <p:spPr>
          <a:xfrm>
            <a:off x="2558143" y="491905"/>
            <a:ext cx="6132284" cy="584775"/>
          </a:xfrm>
          <a:prstGeom prst="rect">
            <a:avLst/>
          </a:prstGeom>
          <a:noFill/>
        </p:spPr>
        <p:txBody>
          <a:bodyPr wrap="square">
            <a:spAutoFit/>
          </a:bodyPr>
          <a:lstStyle/>
          <a:p>
            <a:pPr algn="ctr"/>
            <a:r>
              <a:rPr lang="en-US" sz="3200" b="1"/>
              <a:t>The 7 stages of the sale</a:t>
            </a:r>
            <a:endParaRPr lang="fr-FR" sz="4800" b="1">
              <a:solidFill>
                <a:schemeClr val="tx1">
                  <a:lumMod val="95000"/>
                  <a:lumOff val="5000"/>
                </a:schemeClr>
              </a:solidFill>
            </a:endParaRPr>
          </a:p>
        </p:txBody>
      </p:sp>
      <p:sp>
        <p:nvSpPr>
          <p:cNvPr id="8" name="ZoneTexte 7">
            <a:extLst>
              <a:ext uri="{FF2B5EF4-FFF2-40B4-BE49-F238E27FC236}">
                <a16:creationId xmlns:a16="http://schemas.microsoft.com/office/drawing/2014/main" id="{55579D1C-A031-02CE-0634-26B20B8ACD0A}"/>
              </a:ext>
            </a:extLst>
          </p:cNvPr>
          <p:cNvSpPr txBox="1"/>
          <p:nvPr/>
        </p:nvSpPr>
        <p:spPr>
          <a:xfrm>
            <a:off x="447574" y="2088001"/>
            <a:ext cx="11296851" cy="4524315"/>
          </a:xfrm>
          <a:prstGeom prst="rect">
            <a:avLst/>
          </a:prstGeom>
          <a:noFill/>
        </p:spPr>
        <p:txBody>
          <a:bodyPr wrap="square">
            <a:spAutoFit/>
          </a:bodyPr>
          <a:lstStyle/>
          <a:p>
            <a:pPr marL="152400" lvl="0" fontAlgn="base"/>
            <a:r>
              <a:rPr lang="en-US" sz="1600" b="1" u="sng"/>
              <a:t>3. Discovery: </a:t>
            </a:r>
            <a:r>
              <a:rPr lang="en-US" sz="1600"/>
              <a:t>Making an effective discovery plan to boost sales. Apply the FARP method (facts, actions carried out, results obtained and perception of the interlocutor). </a:t>
            </a:r>
          </a:p>
          <a:p>
            <a:pPr marL="152400" lvl="0" fontAlgn="base"/>
            <a:r>
              <a:rPr lang="en-US" sz="1600"/>
              <a:t>Look for customer needs and motivations for buying. </a:t>
            </a:r>
          </a:p>
          <a:p>
            <a:pPr marL="152400" lvl="0" fontAlgn="base"/>
            <a:r>
              <a:rPr lang="en-US" sz="1600"/>
              <a:t>The SONCAS technique </a:t>
            </a:r>
          </a:p>
          <a:p>
            <a:pPr marL="152400" lvl="0" fontAlgn="base"/>
            <a:r>
              <a:rPr lang="en-US" sz="1600"/>
              <a:t>Use communication and influence techniques useful for the sale Act </a:t>
            </a:r>
          </a:p>
          <a:p>
            <a:pPr marL="152400" lvl="0" fontAlgn="base"/>
            <a:r>
              <a:rPr lang="en-US" sz="1600" err="1"/>
              <a:t>Explicitation</a:t>
            </a:r>
            <a:r>
              <a:rPr lang="en-US" sz="1600"/>
              <a:t> techniques </a:t>
            </a:r>
          </a:p>
          <a:p>
            <a:pPr marL="152400" lvl="0" fontAlgn="base"/>
            <a:r>
              <a:rPr lang="en-US" sz="1600"/>
              <a:t>Rephrasing techniques – Recovery techniques – Alternative techniques. </a:t>
            </a:r>
          </a:p>
          <a:p>
            <a:pPr marL="152400" lvl="0" fontAlgn="base"/>
            <a:r>
              <a:rPr lang="en-US" sz="1600"/>
              <a:t>Develop empathy and adapt to client attitudes and behaviors </a:t>
            </a:r>
          </a:p>
          <a:p>
            <a:pPr marL="152400" lvl="0" fontAlgn="base"/>
            <a:r>
              <a:rPr lang="en-US" sz="1600" b="1" u="sng"/>
              <a:t>4. The argument: </a:t>
            </a:r>
            <a:r>
              <a:rPr lang="en-US" sz="1600"/>
              <a:t>To argue is to convince the customer. Argument is to overcome the customer’s doubts about the benefits of the product or service that one wishes to sell. </a:t>
            </a:r>
          </a:p>
          <a:p>
            <a:pPr marL="152400" lvl="0" fontAlgn="base"/>
            <a:r>
              <a:rPr lang="en-US" sz="1600"/>
              <a:t>It is about presenting the products or services that correspond to the needs of the customer. This presentation must be accompanied by the argument. </a:t>
            </a:r>
          </a:p>
          <a:p>
            <a:pPr marL="152400" lvl="0" fontAlgn="base"/>
            <a:r>
              <a:rPr lang="en-US" sz="1600"/>
              <a:t>CAP: -Characteristics: these are descriptive elements of your product, essentially from a technical and factual point of view. -Benefits: these are the results related to characteristics, translated into beneficial elements. </a:t>
            </a:r>
          </a:p>
          <a:p>
            <a:pPr marL="152400" lvl="0" fontAlgn="base"/>
            <a:r>
              <a:rPr lang="en-US" sz="1600"/>
              <a:t>These are the real “more” your solution brings, and which will “change the life” of your prospect </a:t>
            </a:r>
          </a:p>
          <a:p>
            <a:pPr marL="152400" lvl="0" fontAlgn="base"/>
            <a:r>
              <a:rPr lang="en-US" sz="1600"/>
              <a:t>-Evidence: it is about proving what you just announced above, showing that the characteristics and benefits are real and concrete.</a:t>
            </a:r>
            <a:endParaRPr lang="fr-FR" sz="1200" b="1"/>
          </a:p>
          <a:p>
            <a:pPr marL="495300" lvl="0" indent="-342900" fontAlgn="base">
              <a:buFont typeface="+mj-lt"/>
              <a:buAutoNum type="arabicPeriod"/>
            </a:pPr>
            <a:endParaRPr lang="fr-FR" sz="1600"/>
          </a:p>
        </p:txBody>
      </p:sp>
    </p:spTree>
    <p:extLst>
      <p:ext uri="{BB962C8B-B14F-4D97-AF65-F5344CB8AC3E}">
        <p14:creationId xmlns:p14="http://schemas.microsoft.com/office/powerpoint/2010/main" val="246798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FB5078-2C52-48D2-9729-F0869FC9444D}"/>
              </a:ext>
            </a:extLst>
          </p:cNvPr>
          <p:cNvSpPr/>
          <p:nvPr/>
        </p:nvSpPr>
        <p:spPr>
          <a:xfrm>
            <a:off x="1"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600"/>
              </a:spcAft>
              <a:buClr>
                <a:schemeClr val="bg1"/>
              </a:buClr>
              <a:buFont typeface="Wingdings" panose="05000000000000000000" pitchFamily="2" charset="2"/>
              <a:buChar char="§"/>
            </a:pPr>
            <a:endParaRPr lang="fr-FR" kern="0">
              <a:solidFill>
                <a:schemeClr val="bg1"/>
              </a:solidFill>
              <a:cs typeface="Arial"/>
              <a:sym typeface="Arial"/>
            </a:endParaRPr>
          </a:p>
        </p:txBody>
      </p:sp>
      <p:sp>
        <p:nvSpPr>
          <p:cNvPr id="3" name="Espace réservé du numéro de diapositive 2">
            <a:extLst>
              <a:ext uri="{FF2B5EF4-FFF2-40B4-BE49-F238E27FC236}">
                <a16:creationId xmlns:a16="http://schemas.microsoft.com/office/drawing/2014/main" id="{2B9C8469-FEFF-4CBD-BA27-9C4517A2CFC1}"/>
              </a:ext>
            </a:extLst>
          </p:cNvPr>
          <p:cNvSpPr>
            <a:spLocks noGrp="1"/>
          </p:cNvSpPr>
          <p:nvPr>
            <p:ph type="sldNum" sz="quarter" idx="12"/>
          </p:nvPr>
        </p:nvSpPr>
        <p:spPr/>
        <p:txBody>
          <a:bodyPr/>
          <a:lstStyle/>
          <a:p>
            <a:fld id="{B1D0D88F-4194-403D-89CF-6C0E56587E1C}" type="slidenum">
              <a:rPr lang="fr-FR" smtClean="0">
                <a:solidFill>
                  <a:schemeClr val="bg1"/>
                </a:solidFill>
              </a:rPr>
              <a:t>4</a:t>
            </a:fld>
            <a:endParaRPr lang="fr-FR">
              <a:solidFill>
                <a:schemeClr val="bg1"/>
              </a:solidFill>
            </a:endParaRPr>
          </a:p>
        </p:txBody>
      </p:sp>
      <p:grpSp>
        <p:nvGrpSpPr>
          <p:cNvPr id="13" name="Graphique 10">
            <a:extLst>
              <a:ext uri="{FF2B5EF4-FFF2-40B4-BE49-F238E27FC236}">
                <a16:creationId xmlns:a16="http://schemas.microsoft.com/office/drawing/2014/main" id="{90A70CF6-58A1-458A-9BE1-5CC95F292E0A}"/>
              </a:ext>
            </a:extLst>
          </p:cNvPr>
          <p:cNvGrpSpPr/>
          <p:nvPr/>
        </p:nvGrpSpPr>
        <p:grpSpPr>
          <a:xfrm rot="818345">
            <a:off x="-25861" y="6293990"/>
            <a:ext cx="546332" cy="489843"/>
            <a:chOff x="10497070" y="544224"/>
            <a:chExt cx="970283" cy="869959"/>
          </a:xfrm>
          <a:solidFill>
            <a:schemeClr val="bg1"/>
          </a:solidFill>
        </p:grpSpPr>
        <p:sp>
          <p:nvSpPr>
            <p:cNvPr id="14" name="Forme libre : forme 13">
              <a:extLst>
                <a:ext uri="{FF2B5EF4-FFF2-40B4-BE49-F238E27FC236}">
                  <a16:creationId xmlns:a16="http://schemas.microsoft.com/office/drawing/2014/main" id="{02A97BF9-2D30-4E18-831D-0490D6070729}"/>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bg1"/>
                </a:solidFill>
              </a:endParaRPr>
            </a:p>
          </p:txBody>
        </p:sp>
        <p:sp>
          <p:nvSpPr>
            <p:cNvPr id="15" name="Forme libre : forme 14">
              <a:extLst>
                <a:ext uri="{FF2B5EF4-FFF2-40B4-BE49-F238E27FC236}">
                  <a16:creationId xmlns:a16="http://schemas.microsoft.com/office/drawing/2014/main" id="{946C152E-58FC-4F1F-859D-259628154DC1}"/>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bg1"/>
                </a:solidFill>
              </a:endParaRPr>
            </a:p>
          </p:txBody>
        </p:sp>
      </p:grpSp>
      <p:cxnSp>
        <p:nvCxnSpPr>
          <p:cNvPr id="16" name="Connecteur droit 15">
            <a:extLst>
              <a:ext uri="{FF2B5EF4-FFF2-40B4-BE49-F238E27FC236}">
                <a16:creationId xmlns:a16="http://schemas.microsoft.com/office/drawing/2014/main" id="{2A8AEE58-7B15-467A-9A18-2BD5C922454C}"/>
              </a:ext>
            </a:extLst>
          </p:cNvPr>
          <p:cNvCxnSpPr/>
          <p:nvPr/>
        </p:nvCxnSpPr>
        <p:spPr>
          <a:xfrm>
            <a:off x="715034" y="6278880"/>
            <a:ext cx="111264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aphique 10">
            <a:extLst>
              <a:ext uri="{FF2B5EF4-FFF2-40B4-BE49-F238E27FC236}">
                <a16:creationId xmlns:a16="http://schemas.microsoft.com/office/drawing/2014/main" id="{A2C87D1C-5BB2-E542-F60E-8B69A13C1500}"/>
              </a:ext>
            </a:extLst>
          </p:cNvPr>
          <p:cNvGrpSpPr/>
          <p:nvPr/>
        </p:nvGrpSpPr>
        <p:grpSpPr>
          <a:xfrm>
            <a:off x="11667468" y="136525"/>
            <a:ext cx="348024" cy="520699"/>
            <a:chOff x="10497070" y="544224"/>
            <a:chExt cx="970283" cy="869958"/>
          </a:xfrm>
          <a:solidFill>
            <a:schemeClr val="bg1"/>
          </a:solidFill>
        </p:grpSpPr>
        <p:sp>
          <p:nvSpPr>
            <p:cNvPr id="10" name="Forme libre : forme 9">
              <a:extLst>
                <a:ext uri="{FF2B5EF4-FFF2-40B4-BE49-F238E27FC236}">
                  <a16:creationId xmlns:a16="http://schemas.microsoft.com/office/drawing/2014/main" id="{8F970C43-C4E9-3EB7-BFD1-FE702F9B514B}"/>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sp>
          <p:nvSpPr>
            <p:cNvPr id="11" name="Forme libre : forme 10">
              <a:extLst>
                <a:ext uri="{FF2B5EF4-FFF2-40B4-BE49-F238E27FC236}">
                  <a16:creationId xmlns:a16="http://schemas.microsoft.com/office/drawing/2014/main" id="{454224E1-D57E-C4D1-1719-1917DDD049E5}"/>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grpSp>
      <p:pic>
        <p:nvPicPr>
          <p:cNvPr id="7170" name="Picture 2" descr="The Blind and the Elephant illustration: a large elephant is joined by three blindfolded individuals; one reaching out to touch the elephant's trunk, one feels along the elephant's side and the other has hold of its tail. Each individual seeks to identify what's in front of them, but with the limited information they have, none of them guess correctly. ">
            <a:extLst>
              <a:ext uri="{FF2B5EF4-FFF2-40B4-BE49-F238E27FC236}">
                <a16:creationId xmlns:a16="http://schemas.microsoft.com/office/drawing/2014/main" id="{9B23CBAE-6411-4DA0-A661-FB7EDAF34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34" y="684347"/>
            <a:ext cx="5552908" cy="47082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otivational poster ...">
            <a:extLst>
              <a:ext uri="{FF2B5EF4-FFF2-40B4-BE49-F238E27FC236}">
                <a16:creationId xmlns:a16="http://schemas.microsoft.com/office/drawing/2014/main" id="{7466B624-8931-40FC-84DA-8D4DD4866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366" y="179970"/>
            <a:ext cx="3938787" cy="59189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4310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4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FB12-BD2A-8185-9C6A-55B51AE37A93}"/>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18CA5C2-7A37-C1AE-B2AA-AF3F3FE4D6C7}"/>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4458E69D-01C2-1F72-43DC-E0DCEF1501A8}"/>
              </a:ext>
            </a:extLst>
          </p:cNvPr>
          <p:cNvSpPr>
            <a:spLocks noGrp="1"/>
          </p:cNvSpPr>
          <p:nvPr>
            <p:ph type="sldNum" sz="quarter" idx="12"/>
          </p:nvPr>
        </p:nvSpPr>
        <p:spPr/>
        <p:txBody>
          <a:bodyPr/>
          <a:lstStyle/>
          <a:p>
            <a:fld id="{0E3A046C-0B7E-49C1-9F30-525014F8E9E1}" type="slidenum">
              <a:rPr lang="fr-FR" smtClean="0"/>
              <a:t>40</a:t>
            </a:fld>
            <a:endParaRPr lang="fr-FR"/>
          </a:p>
        </p:txBody>
      </p:sp>
      <p:sp>
        <p:nvSpPr>
          <p:cNvPr id="13" name="ZoneTexte 12">
            <a:extLst>
              <a:ext uri="{FF2B5EF4-FFF2-40B4-BE49-F238E27FC236}">
                <a16:creationId xmlns:a16="http://schemas.microsoft.com/office/drawing/2014/main" id="{56314457-9958-942D-567B-EF8D0B0897DF}"/>
              </a:ext>
            </a:extLst>
          </p:cNvPr>
          <p:cNvSpPr txBox="1"/>
          <p:nvPr/>
        </p:nvSpPr>
        <p:spPr>
          <a:xfrm>
            <a:off x="2558143" y="491905"/>
            <a:ext cx="6132284" cy="584775"/>
          </a:xfrm>
          <a:prstGeom prst="rect">
            <a:avLst/>
          </a:prstGeom>
          <a:noFill/>
        </p:spPr>
        <p:txBody>
          <a:bodyPr wrap="square">
            <a:spAutoFit/>
          </a:bodyPr>
          <a:lstStyle/>
          <a:p>
            <a:pPr algn="ctr"/>
            <a:r>
              <a:rPr lang="en-US" sz="3200" b="1"/>
              <a:t>The 7 stages of the sale</a:t>
            </a:r>
            <a:endParaRPr lang="fr-FR" sz="4800" b="1">
              <a:solidFill>
                <a:schemeClr val="tx1">
                  <a:lumMod val="95000"/>
                  <a:lumOff val="5000"/>
                </a:schemeClr>
              </a:solidFill>
            </a:endParaRPr>
          </a:p>
        </p:txBody>
      </p:sp>
      <p:sp>
        <p:nvSpPr>
          <p:cNvPr id="8" name="ZoneTexte 7">
            <a:extLst>
              <a:ext uri="{FF2B5EF4-FFF2-40B4-BE49-F238E27FC236}">
                <a16:creationId xmlns:a16="http://schemas.microsoft.com/office/drawing/2014/main" id="{5D436157-B989-2CB3-8F25-8F8AB97676BC}"/>
              </a:ext>
            </a:extLst>
          </p:cNvPr>
          <p:cNvSpPr txBox="1"/>
          <p:nvPr/>
        </p:nvSpPr>
        <p:spPr>
          <a:xfrm>
            <a:off x="0" y="2049605"/>
            <a:ext cx="12237720" cy="4770537"/>
          </a:xfrm>
          <a:prstGeom prst="rect">
            <a:avLst/>
          </a:prstGeom>
          <a:noFill/>
        </p:spPr>
        <p:txBody>
          <a:bodyPr wrap="square">
            <a:spAutoFit/>
          </a:bodyPr>
          <a:lstStyle/>
          <a:p>
            <a:pPr marL="152400" lvl="0" fontAlgn="base"/>
            <a:r>
              <a:rPr lang="en-US" sz="1600" b="1">
                <a:effectLst>
                  <a:outerShdw blurRad="38100" dist="38100" dir="2700000" algn="tl">
                    <a:srgbClr val="000000">
                      <a:alpha val="43137"/>
                    </a:srgbClr>
                  </a:outerShdw>
                </a:effectLst>
              </a:rPr>
              <a:t>5. Objections to be resolved</a:t>
            </a:r>
            <a:r>
              <a:rPr lang="en-US" sz="1600"/>
              <a:t>: Objections are negative reactions from the customer to a commercial proposal from the seller. They can be sincere, for example, due to bad past experience but also a pretext to avoid confrontation with the salesman. Never run away from objections, it blocks the sale. There are several techniques for responses to be used in relation to these objections. For example, you can turn the objection into arguments. One of the best techniques to ensure your prospect is to argue using the experience of other users or customers. Thus, by providing an external testimony, your prospect will not feel alone in the face of his future purchase. </a:t>
            </a:r>
          </a:p>
          <a:p>
            <a:pPr marL="152400" lvl="0" fontAlgn="base"/>
            <a:r>
              <a:rPr lang="en-US" sz="1600"/>
              <a:t>Treatment of objections: the frisbee technique in 3 stages</a:t>
            </a:r>
          </a:p>
          <a:p>
            <a:pPr marL="152400" lvl="0" fontAlgn="base"/>
            <a:r>
              <a:rPr lang="en-US" sz="1600"/>
              <a:t>Movement 1: To really welcome things, moving in the direction of objection. </a:t>
            </a:r>
          </a:p>
          <a:p>
            <a:pPr marL="152400" lvl="0" fontAlgn="base"/>
            <a:r>
              <a:rPr lang="en-US" sz="1600"/>
              <a:t>Movement 2: To take charge of understanding, situating and relativizing things. </a:t>
            </a:r>
          </a:p>
          <a:p>
            <a:pPr marL="152400" lvl="0" fontAlgn="base"/>
            <a:r>
              <a:rPr lang="en-US" sz="1600"/>
              <a:t>Movement 3: Making a soft return service allows you to calmly recover.</a:t>
            </a:r>
            <a:endParaRPr lang="fr-FR" sz="1200"/>
          </a:p>
          <a:p>
            <a:pPr marL="152400" fontAlgn="base"/>
            <a:r>
              <a:rPr lang="fr-FR" b="1"/>
              <a:t>6. Price négociation/</a:t>
            </a:r>
            <a:r>
              <a:rPr lang="fr-FR" b="1" err="1"/>
              <a:t>Bargaining</a:t>
            </a:r>
            <a:r>
              <a:rPr lang="fr-FR" b="1"/>
              <a:t> : </a:t>
            </a:r>
            <a:r>
              <a:rPr lang="en-US" altLang="en-US">
                <a:solidFill>
                  <a:srgbClr val="242C33"/>
                </a:solidFill>
                <a:latin typeface="SF Pro Text"/>
              </a:rPr>
              <a:t>The presentation of the price must be done as soon as possible and obligatorily after giving the benefits to the customer so that he or she identifies the price as an advantage.</a:t>
            </a:r>
          </a:p>
          <a:p>
            <a:pPr marL="152400" fontAlgn="base"/>
            <a:r>
              <a:rPr lang="en-US" altLang="en-US">
                <a:solidFill>
                  <a:srgbClr val="242C33"/>
                </a:solidFill>
                <a:latin typeface="SF Pro Text"/>
              </a:rPr>
              <a:t> Addition</a:t>
            </a:r>
          </a:p>
          <a:p>
            <a:pPr marL="152400" fontAlgn="base"/>
            <a:r>
              <a:rPr lang="en-US" altLang="en-US">
                <a:solidFill>
                  <a:srgbClr val="242C33"/>
                </a:solidFill>
                <a:latin typeface="SF Pro Text"/>
              </a:rPr>
              <a:t> Subtraction </a:t>
            </a:r>
          </a:p>
          <a:p>
            <a:pPr marL="152400" fontAlgn="base"/>
            <a:r>
              <a:rPr lang="en-US" altLang="en-US">
                <a:solidFill>
                  <a:srgbClr val="242C33"/>
                </a:solidFill>
                <a:latin typeface="SF Pro Text"/>
              </a:rPr>
              <a:t>Multiplication </a:t>
            </a:r>
          </a:p>
          <a:p>
            <a:pPr marL="152400" fontAlgn="base"/>
            <a:r>
              <a:rPr lang="en-US" altLang="en-US">
                <a:solidFill>
                  <a:srgbClr val="242C33"/>
                </a:solidFill>
                <a:latin typeface="SF Pro Text"/>
              </a:rPr>
              <a:t>Division</a:t>
            </a:r>
            <a:endParaRPr lang="en-US" altLang="en-US" sz="600"/>
          </a:p>
          <a:p>
            <a:pPr marL="152400" lvl="0" fontAlgn="base"/>
            <a:endParaRPr lang="fr-FR"/>
          </a:p>
          <a:p>
            <a:pPr marL="152400" lvl="0" fontAlgn="base"/>
            <a:endParaRPr lang="fr-FR" b="1"/>
          </a:p>
        </p:txBody>
      </p:sp>
    </p:spTree>
    <p:extLst>
      <p:ext uri="{BB962C8B-B14F-4D97-AF65-F5344CB8AC3E}">
        <p14:creationId xmlns:p14="http://schemas.microsoft.com/office/powerpoint/2010/main" val="4268986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82595-0437-D302-4864-E195CEC261D1}"/>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216320E-B330-F851-2EBA-776FEC2244AE}"/>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6F92F1CC-82AE-4721-44FA-B7C5FEAE88FD}"/>
              </a:ext>
            </a:extLst>
          </p:cNvPr>
          <p:cNvSpPr>
            <a:spLocks noGrp="1"/>
          </p:cNvSpPr>
          <p:nvPr>
            <p:ph type="sldNum" sz="quarter" idx="12"/>
          </p:nvPr>
        </p:nvSpPr>
        <p:spPr/>
        <p:txBody>
          <a:bodyPr/>
          <a:lstStyle/>
          <a:p>
            <a:fld id="{0E3A046C-0B7E-49C1-9F30-525014F8E9E1}" type="slidenum">
              <a:rPr lang="fr-FR" smtClean="0"/>
              <a:t>41</a:t>
            </a:fld>
            <a:endParaRPr lang="fr-FR"/>
          </a:p>
        </p:txBody>
      </p:sp>
      <p:sp>
        <p:nvSpPr>
          <p:cNvPr id="13" name="ZoneTexte 12">
            <a:extLst>
              <a:ext uri="{FF2B5EF4-FFF2-40B4-BE49-F238E27FC236}">
                <a16:creationId xmlns:a16="http://schemas.microsoft.com/office/drawing/2014/main" id="{15C7424C-D4AD-1BBE-FF18-2EAB6A76ED65}"/>
              </a:ext>
            </a:extLst>
          </p:cNvPr>
          <p:cNvSpPr txBox="1"/>
          <p:nvPr/>
        </p:nvSpPr>
        <p:spPr>
          <a:xfrm>
            <a:off x="2558143" y="491905"/>
            <a:ext cx="6132284" cy="584775"/>
          </a:xfrm>
          <a:prstGeom prst="rect">
            <a:avLst/>
          </a:prstGeom>
          <a:noFill/>
        </p:spPr>
        <p:txBody>
          <a:bodyPr wrap="square">
            <a:spAutoFit/>
          </a:bodyPr>
          <a:lstStyle/>
          <a:p>
            <a:pPr algn="ctr"/>
            <a:r>
              <a:rPr lang="en-US" sz="3200" b="1"/>
              <a:t>The 7 stages of the sale</a:t>
            </a:r>
            <a:endParaRPr lang="fr-FR" sz="4800" b="1">
              <a:solidFill>
                <a:schemeClr val="tx1">
                  <a:lumMod val="95000"/>
                  <a:lumOff val="5000"/>
                </a:schemeClr>
              </a:solidFill>
            </a:endParaRPr>
          </a:p>
        </p:txBody>
      </p:sp>
      <p:sp>
        <p:nvSpPr>
          <p:cNvPr id="8" name="ZoneTexte 7">
            <a:extLst>
              <a:ext uri="{FF2B5EF4-FFF2-40B4-BE49-F238E27FC236}">
                <a16:creationId xmlns:a16="http://schemas.microsoft.com/office/drawing/2014/main" id="{EBACA11F-51C8-9A81-44FB-040BC7E64396}"/>
              </a:ext>
            </a:extLst>
          </p:cNvPr>
          <p:cNvSpPr txBox="1"/>
          <p:nvPr/>
        </p:nvSpPr>
        <p:spPr>
          <a:xfrm>
            <a:off x="0" y="2049605"/>
            <a:ext cx="12237720" cy="4062651"/>
          </a:xfrm>
          <a:prstGeom prst="rect">
            <a:avLst/>
          </a:prstGeom>
          <a:noFill/>
        </p:spPr>
        <p:txBody>
          <a:bodyPr wrap="square">
            <a:spAutoFit/>
          </a:bodyPr>
          <a:lstStyle/>
          <a:p>
            <a:pPr marL="152400" fontAlgn="base"/>
            <a:r>
              <a:rPr lang="en-US" sz="1600" b="1"/>
              <a:t>Negotiating techniques in front of your prospect (How to succeed in trading with SPANCO?)</a:t>
            </a:r>
          </a:p>
          <a:p>
            <a:pPr marL="152400" fontAlgn="base"/>
            <a:r>
              <a:rPr lang="en-US" sz="1600" b="1" u="sng"/>
              <a:t>Suspect: identify your targets </a:t>
            </a:r>
          </a:p>
          <a:p>
            <a:pPr marL="152400" fontAlgn="base"/>
            <a:r>
              <a:rPr lang="en-US" sz="1600"/>
              <a:t>During the approach phase of your target, you must understand that it is above all suspicious. Not knowing if your product or service can suit it, you must first try to identify the sensitive points that will push it to purchase. To do this you will need to develop personas (i.e. an ideal client representation by including his professional situation, objectives, wishes, dreams etc.). These fictitious people, who will represent a target group or segment, will help you build your qualified file. Use </a:t>
            </a:r>
            <a:r>
              <a:rPr lang="en-US" sz="1600" b="1" u="sng"/>
              <a:t>the SONCAS method</a:t>
            </a:r>
            <a:r>
              <a:rPr lang="en-US" sz="1600"/>
              <a:t> to detect buying needs and motivations. </a:t>
            </a:r>
          </a:p>
          <a:p>
            <a:pPr marL="152400" fontAlgn="base"/>
            <a:r>
              <a:rPr lang="en-US" sz="1600" u="sng"/>
              <a:t>Prospect: </a:t>
            </a:r>
            <a:r>
              <a:rPr lang="en-US" sz="1600"/>
              <a:t>Argue Once your prospect has been identified and the assurance that it fits your target, you will be more likely to contact them. Present him a solid sales pitch to try to conclude the deal: an attractive offer, an adapted price, satisfactory conditions of sale... Analysis: Listen to your prospect This third step is to best respond to your prospect’s requests. To do this, you will need to </a:t>
            </a:r>
            <a:r>
              <a:rPr lang="en-US" sz="1600" b="1" u="sng"/>
              <a:t>use active listening</a:t>
            </a:r>
            <a:r>
              <a:rPr lang="en-US" sz="1600"/>
              <a:t>. It will allow you to identify your needs and above all to understand what the obstacles are to a possible purchase. Ask open questions as much as possible and don’t forget to take notes, it will reassure your target </a:t>
            </a:r>
          </a:p>
          <a:p>
            <a:pPr marL="152400" fontAlgn="base"/>
            <a:r>
              <a:rPr lang="en-US" sz="1600"/>
              <a:t>Negotiation: answer objections and negotiate with your prospect During the previous analysis, thanks to your active listening, you answered all the questions of your prospect and you probably reassured him</a:t>
            </a:r>
            <a:br>
              <a:rPr lang="fr-FR" sz="1600"/>
            </a:br>
            <a:endParaRPr lang="en-US" sz="1600"/>
          </a:p>
          <a:p>
            <a:pPr marL="152400" lvl="0" fontAlgn="base"/>
            <a:endParaRPr lang="fr-FR" b="1"/>
          </a:p>
        </p:txBody>
      </p:sp>
    </p:spTree>
    <p:extLst>
      <p:ext uri="{BB962C8B-B14F-4D97-AF65-F5344CB8AC3E}">
        <p14:creationId xmlns:p14="http://schemas.microsoft.com/office/powerpoint/2010/main" val="1947361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3632F-0A79-ECCB-06E1-19EAD6F38A15}"/>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863770C-7856-ED74-8667-9718BF929C9C}"/>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07AAB284-DDB4-ADC7-9E5A-49D3F3A61440}"/>
              </a:ext>
            </a:extLst>
          </p:cNvPr>
          <p:cNvSpPr>
            <a:spLocks noGrp="1"/>
          </p:cNvSpPr>
          <p:nvPr>
            <p:ph type="sldNum" sz="quarter" idx="12"/>
          </p:nvPr>
        </p:nvSpPr>
        <p:spPr/>
        <p:txBody>
          <a:bodyPr/>
          <a:lstStyle/>
          <a:p>
            <a:fld id="{0E3A046C-0B7E-49C1-9F30-525014F8E9E1}" type="slidenum">
              <a:rPr lang="fr-FR" smtClean="0"/>
              <a:t>42</a:t>
            </a:fld>
            <a:endParaRPr lang="fr-FR"/>
          </a:p>
        </p:txBody>
      </p:sp>
      <p:sp>
        <p:nvSpPr>
          <p:cNvPr id="13" name="ZoneTexte 12">
            <a:extLst>
              <a:ext uri="{FF2B5EF4-FFF2-40B4-BE49-F238E27FC236}">
                <a16:creationId xmlns:a16="http://schemas.microsoft.com/office/drawing/2014/main" id="{EBFB72A9-3405-85BD-5761-88A92107E649}"/>
              </a:ext>
            </a:extLst>
          </p:cNvPr>
          <p:cNvSpPr txBox="1"/>
          <p:nvPr/>
        </p:nvSpPr>
        <p:spPr>
          <a:xfrm>
            <a:off x="2558143" y="491905"/>
            <a:ext cx="6132284" cy="584775"/>
          </a:xfrm>
          <a:prstGeom prst="rect">
            <a:avLst/>
          </a:prstGeom>
          <a:noFill/>
        </p:spPr>
        <p:txBody>
          <a:bodyPr wrap="square">
            <a:spAutoFit/>
          </a:bodyPr>
          <a:lstStyle/>
          <a:p>
            <a:pPr algn="ctr"/>
            <a:r>
              <a:rPr lang="en-US" sz="3200" b="1"/>
              <a:t>The 7 stages of the sale</a:t>
            </a:r>
            <a:endParaRPr lang="fr-FR" sz="4800" b="1">
              <a:solidFill>
                <a:schemeClr val="tx1">
                  <a:lumMod val="95000"/>
                  <a:lumOff val="5000"/>
                </a:schemeClr>
              </a:solidFill>
            </a:endParaRPr>
          </a:p>
        </p:txBody>
      </p:sp>
      <p:sp>
        <p:nvSpPr>
          <p:cNvPr id="8" name="ZoneTexte 7">
            <a:extLst>
              <a:ext uri="{FF2B5EF4-FFF2-40B4-BE49-F238E27FC236}">
                <a16:creationId xmlns:a16="http://schemas.microsoft.com/office/drawing/2014/main" id="{A98672D9-D948-8142-62B9-82E11410D036}"/>
              </a:ext>
            </a:extLst>
          </p:cNvPr>
          <p:cNvSpPr txBox="1"/>
          <p:nvPr/>
        </p:nvSpPr>
        <p:spPr>
          <a:xfrm>
            <a:off x="715034" y="2328738"/>
            <a:ext cx="10655166" cy="3447098"/>
          </a:xfrm>
          <a:prstGeom prst="rect">
            <a:avLst/>
          </a:prstGeom>
          <a:noFill/>
        </p:spPr>
        <p:txBody>
          <a:bodyPr wrap="square">
            <a:spAutoFit/>
          </a:bodyPr>
          <a:lstStyle/>
          <a:p>
            <a:pPr marL="152400" fontAlgn="base"/>
            <a:r>
              <a:rPr lang="en-US" sz="1400"/>
              <a:t>You now know precisely his needs and you have in your hands all the keys that will allow you to enter the negotiation phase. </a:t>
            </a:r>
          </a:p>
          <a:p>
            <a:pPr marL="152400" fontAlgn="base"/>
            <a:r>
              <a:rPr lang="en-US" sz="1400"/>
              <a:t>To avoid losing all the work done so far, carefully consider presenting your </a:t>
            </a:r>
            <a:r>
              <a:rPr lang="en-US" sz="1400" b="1" u="sng"/>
              <a:t>sales pitch</a:t>
            </a:r>
            <a:r>
              <a:rPr lang="en-US" sz="1400"/>
              <a:t>. </a:t>
            </a:r>
          </a:p>
          <a:p>
            <a:pPr marL="152400" fontAlgn="base"/>
            <a:endParaRPr lang="en-US" sz="1400"/>
          </a:p>
          <a:p>
            <a:pPr marL="152400" fontAlgn="base"/>
            <a:r>
              <a:rPr lang="en-US" sz="1400"/>
              <a:t>It must be in your favor, while allowing your prospect to receive it as best as possible. You must make your service or need indispensable by showing him the evidence. The goal here is to address a problem and not sell a product. Use </a:t>
            </a:r>
            <a:r>
              <a:rPr lang="en-US" sz="1400" b="1" u="sng"/>
              <a:t>the MESORE / BATNA </a:t>
            </a:r>
            <a:r>
              <a:rPr lang="en-US" sz="1400"/>
              <a:t>method and show your prospect that you are his best option! </a:t>
            </a:r>
          </a:p>
          <a:p>
            <a:pPr marL="152400" fontAlgn="base"/>
            <a:endParaRPr lang="en-US" sz="1400"/>
          </a:p>
          <a:p>
            <a:pPr marL="152400" fontAlgn="base"/>
            <a:r>
              <a:rPr lang="en-US" sz="1400" b="1" u="sng"/>
              <a:t>Conclusion: help the act </a:t>
            </a:r>
          </a:p>
          <a:p>
            <a:pPr marL="152400" fontAlgn="base"/>
            <a:r>
              <a:rPr lang="en-US" sz="1400"/>
              <a:t>Now that you have lifted the last objections to the sale, you need to have your prospect make a decision. To do so, you must push it using an implicit phrase to permanently close the sale. Here are some examples: “What are we doing?” “Do we start the project?” “Do you want to order?” Before concluding the sale, summarize the reasons for the purchase (conditions of sale, deadlines, etc.), this step will clearly set the milestones of the customer relationship before entering the commercial management phase.</a:t>
            </a:r>
            <a:endParaRPr lang="fr-FR" sz="1200"/>
          </a:p>
          <a:p>
            <a:pPr marL="152400" fontAlgn="base"/>
            <a:br>
              <a:rPr lang="fr-FR" sz="1600"/>
            </a:br>
            <a:endParaRPr lang="en-US" sz="1600"/>
          </a:p>
          <a:p>
            <a:pPr marL="152400" lvl="0" fontAlgn="base"/>
            <a:endParaRPr lang="fr-FR" b="1"/>
          </a:p>
        </p:txBody>
      </p:sp>
    </p:spTree>
    <p:extLst>
      <p:ext uri="{BB962C8B-B14F-4D97-AF65-F5344CB8AC3E}">
        <p14:creationId xmlns:p14="http://schemas.microsoft.com/office/powerpoint/2010/main" val="713512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8E59C-E65E-2EE9-A97E-5FB28080227C}"/>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CD8E2D4-9C28-1AAD-80AD-224CA160DCC3}"/>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90CCDE60-750C-4E7B-A88A-98E6E089F44C}"/>
              </a:ext>
            </a:extLst>
          </p:cNvPr>
          <p:cNvSpPr>
            <a:spLocks noGrp="1"/>
          </p:cNvSpPr>
          <p:nvPr>
            <p:ph type="sldNum" sz="quarter" idx="12"/>
          </p:nvPr>
        </p:nvSpPr>
        <p:spPr/>
        <p:txBody>
          <a:bodyPr/>
          <a:lstStyle/>
          <a:p>
            <a:fld id="{0E3A046C-0B7E-49C1-9F30-525014F8E9E1}" type="slidenum">
              <a:rPr lang="fr-FR" smtClean="0"/>
              <a:t>43</a:t>
            </a:fld>
            <a:endParaRPr lang="fr-FR"/>
          </a:p>
        </p:txBody>
      </p:sp>
      <p:sp>
        <p:nvSpPr>
          <p:cNvPr id="13" name="ZoneTexte 12">
            <a:extLst>
              <a:ext uri="{FF2B5EF4-FFF2-40B4-BE49-F238E27FC236}">
                <a16:creationId xmlns:a16="http://schemas.microsoft.com/office/drawing/2014/main" id="{0B04F53A-49CA-4A03-08D8-CA78CDF5653D}"/>
              </a:ext>
            </a:extLst>
          </p:cNvPr>
          <p:cNvSpPr txBox="1"/>
          <p:nvPr/>
        </p:nvSpPr>
        <p:spPr>
          <a:xfrm>
            <a:off x="2558143" y="491905"/>
            <a:ext cx="6132284" cy="584775"/>
          </a:xfrm>
          <a:prstGeom prst="rect">
            <a:avLst/>
          </a:prstGeom>
          <a:noFill/>
        </p:spPr>
        <p:txBody>
          <a:bodyPr wrap="square">
            <a:spAutoFit/>
          </a:bodyPr>
          <a:lstStyle/>
          <a:p>
            <a:pPr algn="ctr"/>
            <a:r>
              <a:rPr lang="en-US" sz="3200" b="1"/>
              <a:t>The 7 stages of the sale</a:t>
            </a:r>
            <a:endParaRPr lang="fr-FR" sz="4800" b="1">
              <a:solidFill>
                <a:schemeClr val="tx1">
                  <a:lumMod val="95000"/>
                  <a:lumOff val="5000"/>
                </a:schemeClr>
              </a:solidFill>
            </a:endParaRPr>
          </a:p>
        </p:txBody>
      </p:sp>
      <p:sp>
        <p:nvSpPr>
          <p:cNvPr id="8" name="ZoneTexte 7">
            <a:extLst>
              <a:ext uri="{FF2B5EF4-FFF2-40B4-BE49-F238E27FC236}">
                <a16:creationId xmlns:a16="http://schemas.microsoft.com/office/drawing/2014/main" id="{23EA461D-424D-3E45-A123-7B9F05853AA9}"/>
              </a:ext>
            </a:extLst>
          </p:cNvPr>
          <p:cNvSpPr txBox="1"/>
          <p:nvPr/>
        </p:nvSpPr>
        <p:spPr>
          <a:xfrm>
            <a:off x="715034" y="2291595"/>
            <a:ext cx="10347158" cy="4247317"/>
          </a:xfrm>
          <a:prstGeom prst="rect">
            <a:avLst/>
          </a:prstGeom>
          <a:noFill/>
        </p:spPr>
        <p:txBody>
          <a:bodyPr wrap="square">
            <a:spAutoFit/>
          </a:bodyPr>
          <a:lstStyle/>
          <a:p>
            <a:pPr marL="152400" fontAlgn="base"/>
            <a:r>
              <a:rPr lang="en-US" sz="1600"/>
              <a:t>Purchasing order: Build confidence </a:t>
            </a:r>
          </a:p>
          <a:p>
            <a:pPr marL="152400" fontAlgn="base"/>
            <a:endParaRPr lang="en-US" sz="1600"/>
          </a:p>
          <a:p>
            <a:pPr marL="152400" fontAlgn="base"/>
            <a:r>
              <a:rPr lang="en-US" sz="1600" b="1" u="sng"/>
              <a:t>The final phase of the process is tracking </a:t>
            </a:r>
            <a:r>
              <a:rPr lang="en-US" sz="1600"/>
              <a:t>the management of the order. This step is essential, as it helps build customer loyalty and confidence. </a:t>
            </a:r>
          </a:p>
          <a:p>
            <a:pPr marL="152400" fontAlgn="base"/>
            <a:r>
              <a:rPr lang="en-US" sz="1600"/>
              <a:t>You will need to manage the sale and track it very closely and measure your customer’s satisfaction. Remember that you remain the direct contact person for the service provided by your company. </a:t>
            </a:r>
          </a:p>
          <a:p>
            <a:pPr marL="152400" fontAlgn="base"/>
            <a:r>
              <a:rPr lang="en-US" sz="1600"/>
              <a:t>This step should not be taken lightly and may require several appointments so as not to skip the steps and risk losing the sale. To increase its effectiveness, make the SPANCO method yours. You will need to adapt its principles according to your sales cycle, the specificities of your business. With your sales progress chart, immediately identify where your sales cycle is located. Do not try to burn the steps. Selling well is part of time.</a:t>
            </a:r>
          </a:p>
          <a:p>
            <a:pPr marL="152400" fontAlgn="base"/>
            <a:endParaRPr lang="en-US" sz="1600"/>
          </a:p>
          <a:p>
            <a:pPr marL="152400" fontAlgn="base"/>
            <a:r>
              <a:rPr lang="en-US" sz="1600" b="1" u="sng"/>
              <a:t>Commercial negotiation: </a:t>
            </a:r>
            <a:r>
              <a:rPr lang="en-US" sz="1600"/>
              <a:t>To negotiate well, you must have carefully prepared your interview: your objectives, the profile of your interlocutor and his expectations, the competitors in place, your margins of </a:t>
            </a:r>
            <a:r>
              <a:rPr lang="en-US" sz="1600" err="1"/>
              <a:t>manoeuvre</a:t>
            </a:r>
            <a:r>
              <a:rPr lang="en-US" sz="1600"/>
              <a:t> (how far you can go, what concessions are possible for which counterparties...), the answers to possible objections... Combined with active listening, you have all the weapons in hand to become a king of sales.</a:t>
            </a:r>
            <a:endParaRPr lang="fr-FR" sz="1400"/>
          </a:p>
          <a:p>
            <a:pPr marL="152400" fontAlgn="base"/>
            <a:endParaRPr lang="en-US" sz="1400"/>
          </a:p>
          <a:p>
            <a:pPr marL="152400" fontAlgn="base"/>
            <a:endParaRPr lang="fr-FR" sz="1600"/>
          </a:p>
        </p:txBody>
      </p:sp>
    </p:spTree>
    <p:extLst>
      <p:ext uri="{BB962C8B-B14F-4D97-AF65-F5344CB8AC3E}">
        <p14:creationId xmlns:p14="http://schemas.microsoft.com/office/powerpoint/2010/main" val="3278307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E2EF6-9C52-2E4C-081A-3616A8F280A9}"/>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CD52C44-8FB5-A6BF-3478-CF3CCDF767E2}"/>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4BD33DF2-B899-98CF-1442-E494DAE50F02}"/>
              </a:ext>
            </a:extLst>
          </p:cNvPr>
          <p:cNvSpPr>
            <a:spLocks noGrp="1"/>
          </p:cNvSpPr>
          <p:nvPr>
            <p:ph type="sldNum" sz="quarter" idx="12"/>
          </p:nvPr>
        </p:nvSpPr>
        <p:spPr/>
        <p:txBody>
          <a:bodyPr/>
          <a:lstStyle/>
          <a:p>
            <a:fld id="{0E3A046C-0B7E-49C1-9F30-525014F8E9E1}" type="slidenum">
              <a:rPr lang="fr-FR" smtClean="0"/>
              <a:t>44</a:t>
            </a:fld>
            <a:endParaRPr lang="fr-FR"/>
          </a:p>
        </p:txBody>
      </p:sp>
      <p:sp>
        <p:nvSpPr>
          <p:cNvPr id="13" name="ZoneTexte 12">
            <a:extLst>
              <a:ext uri="{FF2B5EF4-FFF2-40B4-BE49-F238E27FC236}">
                <a16:creationId xmlns:a16="http://schemas.microsoft.com/office/drawing/2014/main" id="{977DD95A-3ED4-580D-28FA-BD5B31205C87}"/>
              </a:ext>
            </a:extLst>
          </p:cNvPr>
          <p:cNvSpPr txBox="1"/>
          <p:nvPr/>
        </p:nvSpPr>
        <p:spPr>
          <a:xfrm>
            <a:off x="2558143" y="491905"/>
            <a:ext cx="6132284" cy="584775"/>
          </a:xfrm>
          <a:prstGeom prst="rect">
            <a:avLst/>
          </a:prstGeom>
          <a:noFill/>
        </p:spPr>
        <p:txBody>
          <a:bodyPr wrap="square">
            <a:spAutoFit/>
          </a:bodyPr>
          <a:lstStyle/>
          <a:p>
            <a:pPr algn="ctr"/>
            <a:r>
              <a:rPr lang="en-US" sz="3200" b="1"/>
              <a:t>The 7 stages of the sale</a:t>
            </a:r>
            <a:endParaRPr lang="fr-FR" sz="4800" b="1">
              <a:solidFill>
                <a:schemeClr val="tx1">
                  <a:lumMod val="95000"/>
                  <a:lumOff val="5000"/>
                </a:schemeClr>
              </a:solidFill>
            </a:endParaRPr>
          </a:p>
        </p:txBody>
      </p:sp>
      <p:sp>
        <p:nvSpPr>
          <p:cNvPr id="8" name="ZoneTexte 7">
            <a:extLst>
              <a:ext uri="{FF2B5EF4-FFF2-40B4-BE49-F238E27FC236}">
                <a16:creationId xmlns:a16="http://schemas.microsoft.com/office/drawing/2014/main" id="{D81AA086-634D-39CA-EF2B-19F6CF522EBC}"/>
              </a:ext>
            </a:extLst>
          </p:cNvPr>
          <p:cNvSpPr txBox="1"/>
          <p:nvPr/>
        </p:nvSpPr>
        <p:spPr>
          <a:xfrm>
            <a:off x="596766" y="2338362"/>
            <a:ext cx="10356783" cy="3816429"/>
          </a:xfrm>
          <a:prstGeom prst="rect">
            <a:avLst/>
          </a:prstGeom>
          <a:noFill/>
        </p:spPr>
        <p:txBody>
          <a:bodyPr wrap="square">
            <a:spAutoFit/>
          </a:bodyPr>
          <a:lstStyle/>
          <a:p>
            <a:pPr marL="152400" fontAlgn="base"/>
            <a:r>
              <a:rPr lang="en-US" sz="1600" b="1" u="sng"/>
              <a:t>The different approaches to negotiation</a:t>
            </a:r>
          </a:p>
          <a:p>
            <a:pPr marL="152400" fontAlgn="base"/>
            <a:endParaRPr lang="en-US" sz="1600" b="1" u="sng"/>
          </a:p>
          <a:p>
            <a:pPr marL="152400" fontAlgn="base"/>
            <a:r>
              <a:rPr lang="en-US" sz="1400" b="1" i="1" u="sng"/>
              <a:t>Loser/loser</a:t>
            </a:r>
          </a:p>
          <a:p>
            <a:pPr marL="152400" fontAlgn="base"/>
            <a:r>
              <a:rPr lang="en-US" sz="1400"/>
              <a:t>Neither party wants to give in, the negotiation is deadlocked, objectives on both sides will not be met, and the sale is not concluded.</a:t>
            </a:r>
          </a:p>
          <a:p>
            <a:pPr marL="152400" fontAlgn="base"/>
            <a:endParaRPr lang="en-US" sz="1400"/>
          </a:p>
          <a:p>
            <a:pPr marL="152400" fontAlgn="base"/>
            <a:r>
              <a:rPr lang="en-US" sz="1400" b="1" i="1" u="sng"/>
              <a:t>No decision </a:t>
            </a:r>
          </a:p>
          <a:p>
            <a:pPr marL="152400" fontAlgn="base"/>
            <a:r>
              <a:rPr lang="en-US" sz="1400"/>
              <a:t>You are postponing your decision because you are unable to analyze the situation clearly and make the right decision. You need more time to think things through. Only a win-win agreement will ensure a lasting relationship with your new customer. To get from situation A to situation B, you have to be prepared to make concessions. Making a concession in no way means showing weakness. Quite the opposite: it means that you want to work out and find a fair solution that allows both parties to be satisfied.</a:t>
            </a:r>
          </a:p>
          <a:p>
            <a:pPr marL="152400" fontAlgn="base"/>
            <a:r>
              <a:rPr lang="en-US" sz="1400"/>
              <a:t>In a negotiation, everything is negotiable. If your prospect wants to negotiate the price of the product/service you're offering, then negotiate a quid pro quo on your side: contractually accelerate payment terms, increase the down payment from 20% to 30%, obtain a recommendation from three important prospects with whom he can put you in touch, etc.</a:t>
            </a:r>
          </a:p>
          <a:p>
            <a:pPr marL="152400" fontAlgn="base"/>
            <a:r>
              <a:rPr lang="en-US" sz="1400"/>
              <a:t>If you “let go” of something, then you “gain” something else in return. With this technique, everyone let's go and everyone wins (which is fundamentally the most important thing in a negotiation) to reach a satisfactory agreement.</a:t>
            </a:r>
            <a:endParaRPr lang="fr-FR" sz="1200"/>
          </a:p>
        </p:txBody>
      </p:sp>
    </p:spTree>
    <p:extLst>
      <p:ext uri="{BB962C8B-B14F-4D97-AF65-F5344CB8AC3E}">
        <p14:creationId xmlns:p14="http://schemas.microsoft.com/office/powerpoint/2010/main" val="3717408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212D0-7E5B-2145-473E-0D55CE9DD9B1}"/>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4F4976A7-C252-B9D0-7E00-E6D3623DC66C}"/>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521F2B13-CD68-6C60-B2CF-D7608AE9A51E}"/>
              </a:ext>
            </a:extLst>
          </p:cNvPr>
          <p:cNvSpPr>
            <a:spLocks noGrp="1"/>
          </p:cNvSpPr>
          <p:nvPr>
            <p:ph type="sldNum" sz="quarter" idx="12"/>
          </p:nvPr>
        </p:nvSpPr>
        <p:spPr/>
        <p:txBody>
          <a:bodyPr/>
          <a:lstStyle/>
          <a:p>
            <a:fld id="{0E3A046C-0B7E-49C1-9F30-525014F8E9E1}" type="slidenum">
              <a:rPr lang="fr-FR" smtClean="0"/>
              <a:t>45</a:t>
            </a:fld>
            <a:endParaRPr lang="fr-FR"/>
          </a:p>
        </p:txBody>
      </p:sp>
      <p:sp>
        <p:nvSpPr>
          <p:cNvPr id="13" name="ZoneTexte 12">
            <a:extLst>
              <a:ext uri="{FF2B5EF4-FFF2-40B4-BE49-F238E27FC236}">
                <a16:creationId xmlns:a16="http://schemas.microsoft.com/office/drawing/2014/main" id="{8F60A9FD-A221-44A1-11EC-2AA152C2CC9D}"/>
              </a:ext>
            </a:extLst>
          </p:cNvPr>
          <p:cNvSpPr txBox="1"/>
          <p:nvPr/>
        </p:nvSpPr>
        <p:spPr>
          <a:xfrm>
            <a:off x="2558143" y="491905"/>
            <a:ext cx="6132284" cy="584775"/>
          </a:xfrm>
          <a:prstGeom prst="rect">
            <a:avLst/>
          </a:prstGeom>
          <a:noFill/>
        </p:spPr>
        <p:txBody>
          <a:bodyPr wrap="square">
            <a:spAutoFit/>
          </a:bodyPr>
          <a:lstStyle/>
          <a:p>
            <a:pPr algn="ctr"/>
            <a:r>
              <a:rPr lang="en-US" sz="3200" b="1"/>
              <a:t>The 7 stages of the sale</a:t>
            </a:r>
            <a:endParaRPr lang="fr-FR" sz="4800" b="1">
              <a:solidFill>
                <a:schemeClr val="tx1">
                  <a:lumMod val="95000"/>
                  <a:lumOff val="5000"/>
                </a:schemeClr>
              </a:solidFill>
            </a:endParaRPr>
          </a:p>
        </p:txBody>
      </p:sp>
      <p:sp>
        <p:nvSpPr>
          <p:cNvPr id="8" name="ZoneTexte 7">
            <a:extLst>
              <a:ext uri="{FF2B5EF4-FFF2-40B4-BE49-F238E27FC236}">
                <a16:creationId xmlns:a16="http://schemas.microsoft.com/office/drawing/2014/main" id="{F7755F16-F530-15B0-04F5-C65165A437E8}"/>
              </a:ext>
            </a:extLst>
          </p:cNvPr>
          <p:cNvSpPr txBox="1"/>
          <p:nvPr/>
        </p:nvSpPr>
        <p:spPr>
          <a:xfrm>
            <a:off x="0" y="2049605"/>
            <a:ext cx="12237720" cy="3877985"/>
          </a:xfrm>
          <a:prstGeom prst="rect">
            <a:avLst/>
          </a:prstGeom>
          <a:noFill/>
        </p:spPr>
        <p:txBody>
          <a:bodyPr wrap="square">
            <a:spAutoFit/>
          </a:bodyPr>
          <a:lstStyle/>
          <a:p>
            <a:pPr marL="152400" fontAlgn="base"/>
            <a:r>
              <a:rPr lang="en-US" sz="1600" b="1" u="sng"/>
              <a:t>Prepare your negotiation</a:t>
            </a:r>
          </a:p>
          <a:p>
            <a:pPr marL="152400" fontAlgn="base"/>
            <a:r>
              <a:rPr lang="en-US" sz="1600"/>
              <a:t>1. What are the criteria for negotiation? ? </a:t>
            </a:r>
          </a:p>
          <a:p>
            <a:pPr marL="152400" fontAlgn="base"/>
            <a:r>
              <a:rPr lang="en-US" sz="1600"/>
              <a:t>2. What concessions from the customer to what agreement ? </a:t>
            </a:r>
          </a:p>
          <a:p>
            <a:pPr marL="152400" fontAlgn="base"/>
            <a:r>
              <a:rPr lang="en-US" sz="1600"/>
              <a:t>3. What concessions on your part for what agreement? </a:t>
            </a:r>
          </a:p>
          <a:p>
            <a:pPr marL="152400" fontAlgn="base"/>
            <a:endParaRPr lang="en-US" sz="1600"/>
          </a:p>
          <a:p>
            <a:pPr marL="152400" fontAlgn="base"/>
            <a:r>
              <a:rPr lang="en-US" sz="1600" b="1" u="sng"/>
              <a:t>Negotiation: 5 important rules </a:t>
            </a:r>
          </a:p>
          <a:p>
            <a:pPr marL="495300" indent="-342900" fontAlgn="base">
              <a:buAutoNum type="arabicPeriod"/>
            </a:pPr>
            <a:r>
              <a:rPr lang="en-US" sz="1600"/>
              <a:t>Dare the high requirement at the beginning of negotiation. </a:t>
            </a:r>
          </a:p>
          <a:p>
            <a:pPr marL="152400" fontAlgn="base"/>
            <a:r>
              <a:rPr lang="en-US" sz="1600"/>
              <a:t>2. Defend each concession. </a:t>
            </a:r>
          </a:p>
          <a:p>
            <a:pPr marL="152400" fontAlgn="base"/>
            <a:r>
              <a:rPr lang="en-US" sz="1600"/>
              <a:t>3. Request and demand consideration for any concessions. </a:t>
            </a:r>
          </a:p>
          <a:p>
            <a:pPr marL="152400" fontAlgn="base"/>
            <a:r>
              <a:rPr lang="en-US" sz="1600"/>
              <a:t>4. Make concessions as small as possible and don't give up anything at once. </a:t>
            </a:r>
          </a:p>
          <a:p>
            <a:pPr marL="152400" fontAlgn="base"/>
            <a:r>
              <a:rPr lang="en-US" sz="1600"/>
              <a:t>5. Keep negotiation under control </a:t>
            </a:r>
          </a:p>
          <a:p>
            <a:pPr marL="152400" fontAlgn="base"/>
            <a:endParaRPr lang="en-US" sz="1600"/>
          </a:p>
          <a:p>
            <a:pPr marL="152400" fontAlgn="base"/>
            <a:r>
              <a:rPr lang="en-US" sz="1600" b="1" u="sng"/>
              <a:t>6. The closing: </a:t>
            </a:r>
            <a:r>
              <a:rPr lang="en-US" sz="1600"/>
              <a:t>If you feel a difficult sale conclusion, you can use the surprise technique of adding a last minute surprise gift as a free shipping or an extra one-year warranty on the service. Or use the watch technique, namely the risk to the customer of losing everything if the decision is not fast. “You know, this is our last product in stock.”</a:t>
            </a:r>
            <a:endParaRPr lang="fr-FR" sz="1200"/>
          </a:p>
        </p:txBody>
      </p:sp>
    </p:spTree>
    <p:extLst>
      <p:ext uri="{BB962C8B-B14F-4D97-AF65-F5344CB8AC3E}">
        <p14:creationId xmlns:p14="http://schemas.microsoft.com/office/powerpoint/2010/main" val="796859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07739-5079-63D4-95E0-A1C565359E1E}"/>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7256C0B6-72B8-772D-1E0B-D4B79237BA9E}"/>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173EF668-D01B-545F-3309-81D3100BAB72}"/>
              </a:ext>
            </a:extLst>
          </p:cNvPr>
          <p:cNvSpPr>
            <a:spLocks noGrp="1"/>
          </p:cNvSpPr>
          <p:nvPr>
            <p:ph type="sldNum" sz="quarter" idx="12"/>
          </p:nvPr>
        </p:nvSpPr>
        <p:spPr/>
        <p:txBody>
          <a:bodyPr/>
          <a:lstStyle/>
          <a:p>
            <a:fld id="{0E3A046C-0B7E-49C1-9F30-525014F8E9E1}" type="slidenum">
              <a:rPr lang="fr-FR" smtClean="0"/>
              <a:t>46</a:t>
            </a:fld>
            <a:endParaRPr lang="fr-FR"/>
          </a:p>
        </p:txBody>
      </p:sp>
      <p:sp>
        <p:nvSpPr>
          <p:cNvPr id="13" name="ZoneTexte 12">
            <a:extLst>
              <a:ext uri="{FF2B5EF4-FFF2-40B4-BE49-F238E27FC236}">
                <a16:creationId xmlns:a16="http://schemas.microsoft.com/office/drawing/2014/main" id="{8CB6EFBF-A9B4-67DA-2321-34C1F40CF843}"/>
              </a:ext>
            </a:extLst>
          </p:cNvPr>
          <p:cNvSpPr txBox="1"/>
          <p:nvPr/>
        </p:nvSpPr>
        <p:spPr>
          <a:xfrm>
            <a:off x="2558143" y="491905"/>
            <a:ext cx="6132284" cy="584775"/>
          </a:xfrm>
          <a:prstGeom prst="rect">
            <a:avLst/>
          </a:prstGeom>
          <a:noFill/>
        </p:spPr>
        <p:txBody>
          <a:bodyPr wrap="square">
            <a:spAutoFit/>
          </a:bodyPr>
          <a:lstStyle/>
          <a:p>
            <a:pPr algn="ctr"/>
            <a:r>
              <a:rPr lang="en-US" sz="3200" b="1"/>
              <a:t>The 7 stages of the sale</a:t>
            </a:r>
            <a:endParaRPr lang="fr-FR" sz="4800" b="1">
              <a:solidFill>
                <a:schemeClr val="tx1">
                  <a:lumMod val="95000"/>
                  <a:lumOff val="5000"/>
                </a:schemeClr>
              </a:solidFill>
            </a:endParaRPr>
          </a:p>
        </p:txBody>
      </p:sp>
      <p:graphicFrame>
        <p:nvGraphicFramePr>
          <p:cNvPr id="2" name="Tableau 1">
            <a:extLst>
              <a:ext uri="{FF2B5EF4-FFF2-40B4-BE49-F238E27FC236}">
                <a16:creationId xmlns:a16="http://schemas.microsoft.com/office/drawing/2014/main" id="{3851308B-04DB-DF3C-776A-E9B5807E2E57}"/>
              </a:ext>
            </a:extLst>
          </p:cNvPr>
          <p:cNvGraphicFramePr>
            <a:graphicFrameLocks noGrp="1"/>
          </p:cNvGraphicFramePr>
          <p:nvPr>
            <p:extLst>
              <p:ext uri="{D42A27DB-BD31-4B8C-83A1-F6EECF244321}">
                <p14:modId xmlns:p14="http://schemas.microsoft.com/office/powerpoint/2010/main" val="1618928924"/>
              </p:ext>
            </p:extLst>
          </p:nvPr>
        </p:nvGraphicFramePr>
        <p:xfrm>
          <a:off x="1848051" y="2164824"/>
          <a:ext cx="8749364" cy="3799124"/>
        </p:xfrm>
        <a:graphic>
          <a:graphicData uri="http://schemas.openxmlformats.org/drawingml/2006/table">
            <a:tbl>
              <a:tblPr firstRow="1" firstCol="1" bandRow="1"/>
              <a:tblGrid>
                <a:gridCol w="3540739">
                  <a:extLst>
                    <a:ext uri="{9D8B030D-6E8A-4147-A177-3AD203B41FA5}">
                      <a16:colId xmlns:a16="http://schemas.microsoft.com/office/drawing/2014/main" val="2031923461"/>
                    </a:ext>
                  </a:extLst>
                </a:gridCol>
                <a:gridCol w="5208625">
                  <a:extLst>
                    <a:ext uri="{9D8B030D-6E8A-4147-A177-3AD203B41FA5}">
                      <a16:colId xmlns:a16="http://schemas.microsoft.com/office/drawing/2014/main" val="441387160"/>
                    </a:ext>
                  </a:extLst>
                </a:gridCol>
              </a:tblGrid>
              <a:tr h="248756">
                <a:tc>
                  <a:txBody>
                    <a:bodyPr/>
                    <a:lstStyle/>
                    <a:p>
                      <a:pPr algn="ctr">
                        <a:lnSpc>
                          <a:spcPct val="107000"/>
                        </a:lnSpc>
                        <a:spcAft>
                          <a:spcPts val="0"/>
                        </a:spcAft>
                      </a:pPr>
                      <a:r>
                        <a:rPr lang="en-US" sz="1600" b="1" i="0" kern="1200">
                          <a:solidFill>
                            <a:schemeClr val="tx1"/>
                          </a:solidFill>
                          <a:effectLst/>
                          <a:latin typeface="+mn-lt"/>
                          <a:ea typeface="+mn-ea"/>
                          <a:cs typeface="+mn-cs"/>
                        </a:rPr>
                        <a:t>Verbal signs</a:t>
                      </a:r>
                      <a:endParaRPr lang="en-US" sz="9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367" marR="30911" marT="31233" marB="0"/>
                </a:tc>
                <a:tc>
                  <a:txBody>
                    <a:bodyPr/>
                    <a:lstStyle/>
                    <a:p>
                      <a:pPr marL="635" algn="ctr">
                        <a:lnSpc>
                          <a:spcPct val="107000"/>
                        </a:lnSpc>
                        <a:spcAft>
                          <a:spcPts val="0"/>
                        </a:spcAft>
                      </a:pPr>
                      <a:r>
                        <a:rPr lang="en-US" sz="1600" b="1" i="0" kern="1200">
                          <a:solidFill>
                            <a:schemeClr val="tx1"/>
                          </a:solidFill>
                          <a:effectLst/>
                          <a:latin typeface="+mn-lt"/>
                          <a:ea typeface="+mn-ea"/>
                          <a:cs typeface="+mn-cs"/>
                        </a:rPr>
                        <a:t>Non-verbal signs</a:t>
                      </a:r>
                      <a:endParaRPr lang="en-US" sz="9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367" marR="30911" marT="31233" marB="0"/>
                </a:tc>
                <a:extLst>
                  <a:ext uri="{0D108BD9-81ED-4DB2-BD59-A6C34878D82A}">
                    <a16:rowId xmlns:a16="http://schemas.microsoft.com/office/drawing/2014/main" val="804175901"/>
                  </a:ext>
                </a:extLst>
              </a:tr>
              <a:tr h="3470977">
                <a:tc>
                  <a:txBody>
                    <a:bodyPr/>
                    <a:lstStyle/>
                    <a:p>
                      <a:pPr>
                        <a:lnSpc>
                          <a:spcPct val="107000"/>
                        </a:lnSpc>
                        <a:spcAft>
                          <a:spcPts val="85"/>
                        </a:spcAft>
                      </a:pPr>
                      <a:r>
                        <a:rPr lang="en-US" sz="1400" b="0" i="0" kern="1200">
                          <a:solidFill>
                            <a:schemeClr val="tx1"/>
                          </a:solidFill>
                          <a:effectLst/>
                          <a:latin typeface="+mn-lt"/>
                          <a:ea typeface="+mn-ea"/>
                          <a:cs typeface="+mn-cs"/>
                        </a:rPr>
                        <a:t>-Affirmation reflecting an attitude user “It’s true that this device will allow me to…..”</a:t>
                      </a:r>
                    </a:p>
                    <a:p>
                      <a:pPr>
                        <a:lnSpc>
                          <a:spcPct val="107000"/>
                        </a:lnSpc>
                        <a:spcAft>
                          <a:spcPts val="85"/>
                        </a:spcAft>
                      </a:pPr>
                      <a:r>
                        <a:rPr lang="en-US" sz="1400" b="0" i="0" kern="1200">
                          <a:solidFill>
                            <a:schemeClr val="tx1"/>
                          </a:solidFill>
                          <a:effectLst/>
                          <a:latin typeface="+mn-lt"/>
                          <a:ea typeface="+mn-ea"/>
                          <a:cs typeface="+mn-cs"/>
                        </a:rPr>
                        <a:t> -Questioning on the terms of sale, "Do you accept credit cards?“</a:t>
                      </a:r>
                    </a:p>
                    <a:p>
                      <a:pPr marL="285750" indent="-285750">
                        <a:lnSpc>
                          <a:spcPct val="107000"/>
                        </a:lnSpc>
                        <a:spcAft>
                          <a:spcPts val="85"/>
                        </a:spcAft>
                        <a:buFont typeface="Arial" panose="020B0604020202020204" pitchFamily="34" charset="0"/>
                        <a:buChar char="•"/>
                      </a:pPr>
                      <a:r>
                        <a:rPr lang="en-US" sz="1400" b="0" i="0" kern="1200">
                          <a:solidFill>
                            <a:schemeClr val="tx1"/>
                          </a:solidFill>
                          <a:effectLst/>
                          <a:latin typeface="+mn-lt"/>
                          <a:ea typeface="+mn-ea"/>
                          <a:cs typeface="+mn-cs"/>
                        </a:rPr>
                        <a:t>On certain details or on use from the product "What is this controller for?“</a:t>
                      </a:r>
                    </a:p>
                    <a:p>
                      <a:pPr marL="285750" indent="-285750">
                        <a:lnSpc>
                          <a:spcPct val="107000"/>
                        </a:lnSpc>
                        <a:spcAft>
                          <a:spcPts val="85"/>
                        </a:spcAft>
                        <a:buFont typeface="Arial" panose="020B0604020202020204" pitchFamily="34" charset="0"/>
                        <a:buChar char="•"/>
                      </a:pPr>
                      <a:r>
                        <a:rPr lang="en-US" sz="1400" b="0" i="0" kern="1200">
                          <a:solidFill>
                            <a:schemeClr val="tx1"/>
                          </a:solidFill>
                          <a:effectLst/>
                          <a:latin typeface="+mn-lt"/>
                          <a:ea typeface="+mn-ea"/>
                          <a:cs typeface="+mn-cs"/>
                        </a:rPr>
                        <a:t>On the after-sale services "can you deliver it to me in 48 hours?" </a:t>
                      </a:r>
                    </a:p>
                    <a:p>
                      <a:pPr marL="285750" indent="-285750">
                        <a:lnSpc>
                          <a:spcPct val="107000"/>
                        </a:lnSpc>
                        <a:spcAft>
                          <a:spcPts val="85"/>
                        </a:spcAft>
                        <a:buFontTx/>
                        <a:buChar char="-"/>
                      </a:pPr>
                      <a:r>
                        <a:rPr lang="en-US" sz="1400" b="0" i="0" kern="1200">
                          <a:solidFill>
                            <a:schemeClr val="tx1"/>
                          </a:solidFill>
                          <a:effectLst/>
                          <a:latin typeface="+mn-lt"/>
                          <a:ea typeface="+mn-ea"/>
                          <a:cs typeface="+mn-cs"/>
                        </a:rPr>
                        <a:t>Acceptance of the treatment of an important objection such as the price objection </a:t>
                      </a:r>
                    </a:p>
                    <a:p>
                      <a:pPr marL="285750" indent="-285750">
                        <a:lnSpc>
                          <a:spcPct val="107000"/>
                        </a:lnSpc>
                        <a:spcAft>
                          <a:spcPts val="85"/>
                        </a:spcAft>
                        <a:buFontTx/>
                        <a:buChar char="-"/>
                      </a:pPr>
                      <a:r>
                        <a:rPr lang="en-US" sz="1400" b="0" i="0" kern="1200">
                          <a:solidFill>
                            <a:schemeClr val="tx1"/>
                          </a:solidFill>
                          <a:effectLst/>
                          <a:latin typeface="+mn-lt"/>
                          <a:ea typeface="+mn-ea"/>
                          <a:cs typeface="+mn-cs"/>
                        </a:rPr>
                        <a:t>He requests the advice of a third party to validate his decision </a:t>
                      </a:r>
                    </a:p>
                    <a:p>
                      <a:pPr marL="285750" indent="-285750">
                        <a:lnSpc>
                          <a:spcPct val="107000"/>
                        </a:lnSpc>
                        <a:spcAft>
                          <a:spcPts val="85"/>
                        </a:spcAft>
                        <a:buFontTx/>
                        <a:buChar char="-"/>
                      </a:pPr>
                      <a:r>
                        <a:rPr lang="en-US" sz="1400" b="0" i="0" kern="1200">
                          <a:solidFill>
                            <a:schemeClr val="tx1"/>
                          </a:solidFill>
                          <a:effectLst/>
                          <a:latin typeface="+mn-lt"/>
                          <a:ea typeface="+mn-ea"/>
                          <a:cs typeface="+mn-cs"/>
                        </a:rPr>
                        <a:t>He wants to be reassured -He makes a false objection "I hesitate again"</a:t>
                      </a:r>
                      <a:endParaRPr lang="en-US" sz="8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367" marR="30911" marT="31233" marB="0"/>
                </a:tc>
                <a:tc>
                  <a:txBody>
                    <a:bodyPr/>
                    <a:lstStyle/>
                    <a:p>
                      <a:pPr marL="635" marR="635">
                        <a:lnSpc>
                          <a:spcPct val="104000"/>
                        </a:lnSpc>
                        <a:spcAft>
                          <a:spcPts val="805"/>
                        </a:spcAft>
                      </a:pPr>
                      <a:r>
                        <a:rPr lang="en-US" sz="1400" b="0" i="0" kern="1200">
                          <a:solidFill>
                            <a:schemeClr val="tx1"/>
                          </a:solidFill>
                          <a:effectLst/>
                          <a:latin typeface="+mn-lt"/>
                          <a:ea typeface="+mn-ea"/>
                          <a:cs typeface="+mn-cs"/>
                        </a:rPr>
                        <a:t>-The customer is relaxed, confident, no longer has a “barrier” gesture </a:t>
                      </a:r>
                    </a:p>
                    <a:p>
                      <a:pPr marL="635" marR="635">
                        <a:lnSpc>
                          <a:spcPct val="104000"/>
                        </a:lnSpc>
                        <a:spcAft>
                          <a:spcPts val="805"/>
                        </a:spcAft>
                      </a:pPr>
                      <a:r>
                        <a:rPr lang="en-US" sz="1400" b="0" i="0" kern="1200">
                          <a:solidFill>
                            <a:schemeClr val="tx1"/>
                          </a:solidFill>
                          <a:effectLst/>
                          <a:latin typeface="+mn-lt"/>
                          <a:ea typeface="+mn-ea"/>
                          <a:cs typeface="+mn-cs"/>
                        </a:rPr>
                        <a:t>-He changes attitude (becomes silent or on the contrary becomes very talkative) </a:t>
                      </a:r>
                    </a:p>
                    <a:p>
                      <a:pPr marL="635" marR="635">
                        <a:lnSpc>
                          <a:spcPct val="104000"/>
                        </a:lnSpc>
                        <a:spcAft>
                          <a:spcPts val="805"/>
                        </a:spcAft>
                      </a:pPr>
                      <a:r>
                        <a:rPr lang="en-US" sz="1400" b="0" i="0" kern="1200">
                          <a:solidFill>
                            <a:schemeClr val="tx1"/>
                          </a:solidFill>
                          <a:effectLst/>
                          <a:latin typeface="+mn-lt"/>
                          <a:ea typeface="+mn-ea"/>
                          <a:cs typeface="+mn-cs"/>
                        </a:rPr>
                        <a:t>-He smiles, nods his head to approve </a:t>
                      </a:r>
                    </a:p>
                    <a:p>
                      <a:pPr marL="635" marR="635">
                        <a:lnSpc>
                          <a:spcPct val="104000"/>
                        </a:lnSpc>
                        <a:spcAft>
                          <a:spcPts val="805"/>
                        </a:spcAft>
                      </a:pPr>
                      <a:r>
                        <a:rPr lang="en-US" sz="1400" b="0" i="0" kern="1200">
                          <a:solidFill>
                            <a:schemeClr val="tx1"/>
                          </a:solidFill>
                          <a:effectLst/>
                          <a:latin typeface="+mn-lt"/>
                          <a:ea typeface="+mn-ea"/>
                          <a:cs typeface="+mn-cs"/>
                        </a:rPr>
                        <a:t>-He looks at the product, the brochures, touches them, pauses again -He changes posture (gets involved forward or on the contrary takes a step back to think)</a:t>
                      </a:r>
                    </a:p>
                    <a:p>
                      <a:pPr marL="635" marR="635">
                        <a:lnSpc>
                          <a:spcPct val="104000"/>
                        </a:lnSpc>
                        <a:spcAft>
                          <a:spcPts val="805"/>
                        </a:spcAft>
                      </a:pPr>
                      <a:r>
                        <a:rPr lang="en-US" sz="1400" b="0" i="0" kern="1200">
                          <a:solidFill>
                            <a:schemeClr val="tx1"/>
                          </a:solidFill>
                          <a:effectLst/>
                          <a:latin typeface="+mn-lt"/>
                          <a:ea typeface="+mn-ea"/>
                          <a:cs typeface="+mn-cs"/>
                        </a:rPr>
                        <a:t>-It scratches (head, chin)</a:t>
                      </a:r>
                      <a:endParaRPr lang="en-US" sz="8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367" marR="30911" marT="31233" marB="0"/>
                </a:tc>
                <a:extLst>
                  <a:ext uri="{0D108BD9-81ED-4DB2-BD59-A6C34878D82A}">
                    <a16:rowId xmlns:a16="http://schemas.microsoft.com/office/drawing/2014/main" val="1306040032"/>
                  </a:ext>
                </a:extLst>
              </a:tr>
            </a:tbl>
          </a:graphicData>
        </a:graphic>
      </p:graphicFrame>
    </p:spTree>
    <p:extLst>
      <p:ext uri="{BB962C8B-B14F-4D97-AF65-F5344CB8AC3E}">
        <p14:creationId xmlns:p14="http://schemas.microsoft.com/office/powerpoint/2010/main" val="1487431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1D742-6183-F4AB-C8BF-06A3C621B196}"/>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1647C01-B9C4-B938-03C8-781B744DEDFB}"/>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93FC92BB-50C9-6A88-4B45-EF864ECAAA6F}"/>
              </a:ext>
            </a:extLst>
          </p:cNvPr>
          <p:cNvSpPr>
            <a:spLocks noGrp="1"/>
          </p:cNvSpPr>
          <p:nvPr>
            <p:ph type="sldNum" sz="quarter" idx="12"/>
          </p:nvPr>
        </p:nvSpPr>
        <p:spPr/>
        <p:txBody>
          <a:bodyPr/>
          <a:lstStyle/>
          <a:p>
            <a:fld id="{0E3A046C-0B7E-49C1-9F30-525014F8E9E1}" type="slidenum">
              <a:rPr lang="fr-FR" smtClean="0"/>
              <a:t>47</a:t>
            </a:fld>
            <a:endParaRPr lang="fr-FR"/>
          </a:p>
        </p:txBody>
      </p:sp>
      <p:sp>
        <p:nvSpPr>
          <p:cNvPr id="13" name="ZoneTexte 12">
            <a:extLst>
              <a:ext uri="{FF2B5EF4-FFF2-40B4-BE49-F238E27FC236}">
                <a16:creationId xmlns:a16="http://schemas.microsoft.com/office/drawing/2014/main" id="{2534AE29-4C16-6C9F-C636-C3226DC7604D}"/>
              </a:ext>
            </a:extLst>
          </p:cNvPr>
          <p:cNvSpPr txBox="1"/>
          <p:nvPr/>
        </p:nvSpPr>
        <p:spPr>
          <a:xfrm>
            <a:off x="2558143" y="491905"/>
            <a:ext cx="6132284" cy="584775"/>
          </a:xfrm>
          <a:prstGeom prst="rect">
            <a:avLst/>
          </a:prstGeom>
          <a:noFill/>
        </p:spPr>
        <p:txBody>
          <a:bodyPr wrap="square">
            <a:spAutoFit/>
          </a:bodyPr>
          <a:lstStyle/>
          <a:p>
            <a:pPr algn="ctr"/>
            <a:r>
              <a:rPr lang="en-US" sz="3200" b="1"/>
              <a:t>The 7 stages of the sale</a:t>
            </a:r>
            <a:endParaRPr lang="fr-FR" sz="4800" b="1">
              <a:solidFill>
                <a:schemeClr val="tx1">
                  <a:lumMod val="95000"/>
                  <a:lumOff val="5000"/>
                </a:schemeClr>
              </a:solidFill>
            </a:endParaRPr>
          </a:p>
        </p:txBody>
      </p:sp>
      <p:graphicFrame>
        <p:nvGraphicFramePr>
          <p:cNvPr id="3" name="Tableau 2">
            <a:extLst>
              <a:ext uri="{FF2B5EF4-FFF2-40B4-BE49-F238E27FC236}">
                <a16:creationId xmlns:a16="http://schemas.microsoft.com/office/drawing/2014/main" id="{E0DD9847-B766-DC10-3044-EC23FD91CB9F}"/>
              </a:ext>
            </a:extLst>
          </p:cNvPr>
          <p:cNvGraphicFramePr>
            <a:graphicFrameLocks noGrp="1"/>
          </p:cNvGraphicFramePr>
          <p:nvPr>
            <p:extLst>
              <p:ext uri="{D42A27DB-BD31-4B8C-83A1-F6EECF244321}">
                <p14:modId xmlns:p14="http://schemas.microsoft.com/office/powerpoint/2010/main" val="994251564"/>
              </p:ext>
            </p:extLst>
          </p:nvPr>
        </p:nvGraphicFramePr>
        <p:xfrm>
          <a:off x="1569251" y="2547129"/>
          <a:ext cx="8821270" cy="3432523"/>
        </p:xfrm>
        <a:graphic>
          <a:graphicData uri="http://schemas.openxmlformats.org/drawingml/2006/table">
            <a:tbl>
              <a:tblPr firstRow="1" firstCol="1" bandRow="1"/>
              <a:tblGrid>
                <a:gridCol w="1685905">
                  <a:extLst>
                    <a:ext uri="{9D8B030D-6E8A-4147-A177-3AD203B41FA5}">
                      <a16:colId xmlns:a16="http://schemas.microsoft.com/office/drawing/2014/main" val="363669536"/>
                    </a:ext>
                  </a:extLst>
                </a:gridCol>
                <a:gridCol w="3309273">
                  <a:extLst>
                    <a:ext uri="{9D8B030D-6E8A-4147-A177-3AD203B41FA5}">
                      <a16:colId xmlns:a16="http://schemas.microsoft.com/office/drawing/2014/main" val="2523080920"/>
                    </a:ext>
                  </a:extLst>
                </a:gridCol>
                <a:gridCol w="3826092">
                  <a:extLst>
                    <a:ext uri="{9D8B030D-6E8A-4147-A177-3AD203B41FA5}">
                      <a16:colId xmlns:a16="http://schemas.microsoft.com/office/drawing/2014/main" val="60422493"/>
                    </a:ext>
                  </a:extLst>
                </a:gridCol>
              </a:tblGrid>
              <a:tr h="270007">
                <a:tc>
                  <a:txBody>
                    <a:bodyPr/>
                    <a:lstStyle/>
                    <a:p>
                      <a:pPr algn="ctr">
                        <a:lnSpc>
                          <a:spcPct val="107000"/>
                        </a:lnSpc>
                        <a:spcAft>
                          <a:spcPts val="0"/>
                        </a:spcAft>
                      </a:pPr>
                      <a:r>
                        <a:rPr lang="en-US" sz="1600" b="1">
                          <a:solidFill>
                            <a:schemeClr val="tx1"/>
                          </a:solidFill>
                          <a:effectLst/>
                        </a:rPr>
                        <a:t>Technique</a:t>
                      </a:r>
                      <a:endParaRPr lang="en-US" sz="9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178" marR="43678" marT="38516" marB="0"/>
                </a:tc>
                <a:tc>
                  <a:txBody>
                    <a:bodyPr/>
                    <a:lstStyle/>
                    <a:p>
                      <a:pPr algn="ctr">
                        <a:lnSpc>
                          <a:spcPct val="107000"/>
                        </a:lnSpc>
                        <a:spcAft>
                          <a:spcPts val="0"/>
                        </a:spcAft>
                      </a:pPr>
                      <a:r>
                        <a:rPr lang="en-US" sz="1600" b="1" i="0" kern="1200">
                          <a:solidFill>
                            <a:schemeClr val="tx1"/>
                          </a:solidFill>
                          <a:effectLst/>
                          <a:latin typeface="+mn-lt"/>
                          <a:ea typeface="+mn-ea"/>
                          <a:cs typeface="+mn-cs"/>
                        </a:rPr>
                        <a:t>Consists to</a:t>
                      </a:r>
                      <a:endParaRPr lang="en-US" sz="9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178" marR="43678" marT="38516" marB="0"/>
                </a:tc>
                <a:tc>
                  <a:txBody>
                    <a:bodyPr/>
                    <a:lstStyle/>
                    <a:p>
                      <a:pPr marL="635" marR="0" algn="ctr" rtl="0">
                        <a:lnSpc>
                          <a:spcPct val="107000"/>
                        </a:lnSpc>
                        <a:spcBef>
                          <a:spcPts val="0"/>
                        </a:spcBef>
                        <a:spcAft>
                          <a:spcPts val="0"/>
                        </a:spcAft>
                        <a:buClr>
                          <a:srgbClr val="000000"/>
                        </a:buClr>
                        <a:buFont typeface="Arial"/>
                      </a:pPr>
                      <a:r>
                        <a:rPr lang="en-US" sz="1400" b="1" i="0" u="none" strike="noStrike" cap="none">
                          <a:solidFill>
                            <a:schemeClr val="tx1"/>
                          </a:solidFill>
                          <a:effectLst/>
                          <a:latin typeface="Arial"/>
                          <a:ea typeface="Arial"/>
                          <a:cs typeface="Arial"/>
                          <a:sym typeface="Arial"/>
                        </a:rPr>
                        <a:t>example</a:t>
                      </a:r>
                    </a:p>
                  </a:txBody>
                  <a:tcPr marL="57178" marR="43678" marT="38516" marB="0"/>
                </a:tc>
                <a:extLst>
                  <a:ext uri="{0D108BD9-81ED-4DB2-BD59-A6C34878D82A}">
                    <a16:rowId xmlns:a16="http://schemas.microsoft.com/office/drawing/2014/main" val="3189165769"/>
                  </a:ext>
                </a:extLst>
              </a:tr>
              <a:tr h="772616">
                <a:tc>
                  <a:txBody>
                    <a:bodyPr/>
                    <a:lstStyle/>
                    <a:p>
                      <a:pPr>
                        <a:lnSpc>
                          <a:spcPct val="107000"/>
                        </a:lnSpc>
                        <a:spcAft>
                          <a:spcPts val="0"/>
                        </a:spcAft>
                      </a:pPr>
                      <a:r>
                        <a:rPr lang="en-US" sz="1400">
                          <a:solidFill>
                            <a:schemeClr val="tx1"/>
                          </a:solidFill>
                          <a:effectLst/>
                        </a:rPr>
                        <a:t>Direct</a:t>
                      </a:r>
                      <a:endParaRPr lang="en-US" sz="9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178" marR="43678" marT="38516" marB="0"/>
                </a:tc>
                <a:tc>
                  <a:txBody>
                    <a:bodyPr/>
                    <a:lstStyle/>
                    <a:p>
                      <a:r>
                        <a:rPr lang="en-US" sz="1400" b="0" i="0" kern="1200">
                          <a:solidFill>
                            <a:schemeClr val="tx1"/>
                          </a:solidFill>
                          <a:effectLst/>
                          <a:latin typeface="+mn-lt"/>
                          <a:ea typeface="+mn-ea"/>
                          <a:cs typeface="+mn-cs"/>
                        </a:rPr>
                        <a:t>Going straight to the point, simply...</a:t>
                      </a:r>
                    </a:p>
                    <a:p>
                      <a:br>
                        <a:rPr lang="en-US" sz="1800" b="0" i="0" kern="1200">
                          <a:solidFill>
                            <a:schemeClr val="tx1"/>
                          </a:solidFill>
                          <a:effectLst/>
                          <a:latin typeface="+mn-lt"/>
                          <a:ea typeface="+mn-ea"/>
                          <a:cs typeface="+mn-cs"/>
                        </a:rPr>
                      </a:br>
                      <a:endParaRPr lang="en-US" sz="9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178" marR="43678" marT="38516" marB="0"/>
                </a:tc>
                <a:tc>
                  <a:txBody>
                    <a:bodyPr/>
                    <a:lstStyle/>
                    <a:p>
                      <a:pPr marL="635">
                        <a:lnSpc>
                          <a:spcPct val="107000"/>
                        </a:lnSpc>
                        <a:spcAft>
                          <a:spcPts val="0"/>
                        </a:spcAft>
                      </a:pPr>
                      <a:r>
                        <a:rPr lang="en-US" sz="1400" b="0" i="0" kern="1200">
                          <a:solidFill>
                            <a:schemeClr val="tx1"/>
                          </a:solidFill>
                          <a:effectLst/>
                          <a:latin typeface="+mn-lt"/>
                          <a:ea typeface="+mn-ea"/>
                          <a:cs typeface="+mn-cs"/>
                        </a:rPr>
                        <a:t>"We go there? I propose to make what we have just seen together to make the various usual documents possible"</a:t>
                      </a:r>
                      <a:endParaRPr lang="en-US"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178" marR="43678" marT="38516" marB="0"/>
                </a:tc>
                <a:extLst>
                  <a:ext uri="{0D108BD9-81ED-4DB2-BD59-A6C34878D82A}">
                    <a16:rowId xmlns:a16="http://schemas.microsoft.com/office/drawing/2014/main" val="1966472076"/>
                  </a:ext>
                </a:extLst>
              </a:tr>
              <a:tr h="1157773">
                <a:tc>
                  <a:txBody>
                    <a:bodyPr/>
                    <a:lstStyle/>
                    <a:p>
                      <a:r>
                        <a:rPr lang="en-US" sz="1400" b="0" i="0" kern="1200">
                          <a:solidFill>
                            <a:schemeClr val="tx1"/>
                          </a:solidFill>
                          <a:effectLst/>
                          <a:latin typeface="+mn-lt"/>
                          <a:ea typeface="+mn-ea"/>
                          <a:cs typeface="+mn-cs"/>
                        </a:rPr>
                        <a:t>Summary</a:t>
                      </a:r>
                    </a:p>
                    <a:p>
                      <a:br>
                        <a:rPr lang="en-US" sz="1800" b="0" i="0" kern="1200">
                          <a:solidFill>
                            <a:schemeClr val="tx1"/>
                          </a:solidFill>
                          <a:effectLst/>
                          <a:latin typeface="+mn-lt"/>
                          <a:ea typeface="+mn-ea"/>
                          <a:cs typeface="+mn-cs"/>
                        </a:rPr>
                      </a:br>
                      <a:endParaRPr lang="en-US" sz="9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178" marR="43678" marT="38516" marB="0"/>
                </a:tc>
                <a:tc>
                  <a:txBody>
                    <a:bodyPr/>
                    <a:lstStyle/>
                    <a:p>
                      <a:pPr marR="21590">
                        <a:lnSpc>
                          <a:spcPct val="105000"/>
                        </a:lnSpc>
                        <a:spcAft>
                          <a:spcPts val="410"/>
                        </a:spcAft>
                      </a:pPr>
                      <a:r>
                        <a:rPr lang="en-US" sz="1400" b="0" i="0" kern="1200">
                          <a:solidFill>
                            <a:schemeClr val="tx1"/>
                          </a:solidFill>
                          <a:effectLst/>
                          <a:latin typeface="+mn-lt"/>
                          <a:ea typeface="+mn-ea"/>
                          <a:cs typeface="+mn-cs"/>
                        </a:rPr>
                        <a:t>Summarize the items of the order after obtaining a “yes” from the customer… </a:t>
                      </a:r>
                    </a:p>
                    <a:p>
                      <a:pPr marR="21590">
                        <a:lnSpc>
                          <a:spcPct val="105000"/>
                        </a:lnSpc>
                        <a:spcAft>
                          <a:spcPts val="410"/>
                        </a:spcAft>
                      </a:pPr>
                      <a:r>
                        <a:rPr lang="en-US" sz="1400" b="0" i="0" kern="1200">
                          <a:solidFill>
                            <a:schemeClr val="tx1"/>
                          </a:solidFill>
                          <a:effectLst/>
                          <a:latin typeface="+mn-lt"/>
                          <a:ea typeface="+mn-ea"/>
                          <a:cs typeface="+mn-cs"/>
                        </a:rPr>
                        <a:t>…. and start filling the order form</a:t>
                      </a:r>
                      <a:endParaRPr lang="en-US"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178" marR="43678" marT="38516" marB="0"/>
                </a:tc>
                <a:tc>
                  <a:txBody>
                    <a:bodyPr/>
                    <a:lstStyle/>
                    <a:p>
                      <a:pPr marL="635" marR="229870" algn="just">
                        <a:lnSpc>
                          <a:spcPct val="105000"/>
                        </a:lnSpc>
                        <a:spcAft>
                          <a:spcPts val="750"/>
                        </a:spcAft>
                      </a:pPr>
                      <a:r>
                        <a:rPr lang="en-US" sz="1400" b="0" i="0" kern="1200">
                          <a:solidFill>
                            <a:schemeClr val="tx1"/>
                          </a:solidFill>
                          <a:effectLst/>
                          <a:latin typeface="+mn-lt"/>
                          <a:ea typeface="+mn-ea"/>
                          <a:cs typeface="+mn-cs"/>
                        </a:rPr>
                        <a:t>“We agree, is this model that suits you best?” “We say, 1…, ref”</a:t>
                      </a:r>
                      <a:endParaRPr lang="en-US"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178" marR="43678" marT="38516" marB="0"/>
                </a:tc>
                <a:extLst>
                  <a:ext uri="{0D108BD9-81ED-4DB2-BD59-A6C34878D82A}">
                    <a16:rowId xmlns:a16="http://schemas.microsoft.com/office/drawing/2014/main" val="3764209525"/>
                  </a:ext>
                </a:extLst>
              </a:tr>
              <a:tr h="1215904">
                <a:tc>
                  <a:txBody>
                    <a:bodyPr/>
                    <a:lstStyle/>
                    <a:p>
                      <a:pPr>
                        <a:lnSpc>
                          <a:spcPct val="107000"/>
                        </a:lnSpc>
                        <a:spcAft>
                          <a:spcPts val="0"/>
                        </a:spcAft>
                      </a:pPr>
                      <a:r>
                        <a:rPr lang="en-US" sz="1400">
                          <a:solidFill>
                            <a:schemeClr val="tx1"/>
                          </a:solidFill>
                          <a:effectLst/>
                        </a:rPr>
                        <a:t>Alternative</a:t>
                      </a:r>
                      <a:endParaRPr lang="en-US" sz="9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178" marR="43678" marT="38516" marB="0"/>
                </a:tc>
                <a:tc>
                  <a:txBody>
                    <a:bodyPr/>
                    <a:lstStyle/>
                    <a:p>
                      <a:pPr>
                        <a:lnSpc>
                          <a:spcPct val="107000"/>
                        </a:lnSpc>
                        <a:spcAft>
                          <a:spcPts val="0"/>
                        </a:spcAft>
                      </a:pPr>
                      <a:r>
                        <a:rPr lang="en-US" sz="1400" b="0" i="0" kern="1200">
                          <a:solidFill>
                            <a:schemeClr val="tx1"/>
                          </a:solidFill>
                          <a:effectLst/>
                          <a:latin typeface="+mn-lt"/>
                          <a:ea typeface="+mn-ea"/>
                          <a:cs typeface="+mn-cs"/>
                        </a:rPr>
                        <a:t>Suppose that the customer has made his decision, give him the choice between 2 proposals…. . ……and start filling the order form.</a:t>
                      </a:r>
                      <a:endParaRPr lang="en-US"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178" marR="43678" marT="38516" marB="0"/>
                </a:tc>
                <a:tc>
                  <a:txBody>
                    <a:bodyPr/>
                    <a:lstStyle/>
                    <a:p>
                      <a:pPr marL="635" marR="67310">
                        <a:lnSpc>
                          <a:spcPct val="105000"/>
                        </a:lnSpc>
                        <a:spcAft>
                          <a:spcPts val="3360"/>
                        </a:spcAft>
                      </a:pPr>
                      <a:r>
                        <a:rPr lang="en-US" sz="1400" b="0" i="0" kern="1200">
                          <a:solidFill>
                            <a:schemeClr val="tx1"/>
                          </a:solidFill>
                          <a:effectLst/>
                          <a:latin typeface="+mn-lt"/>
                          <a:ea typeface="+mn-ea"/>
                          <a:cs typeface="+mn-cs"/>
                        </a:rPr>
                        <a:t>“Do you prefer to be delivered this week or next week?” “I’ll note…..Tuesday at 10 am, is that right for you?”</a:t>
                      </a:r>
                      <a:endParaRPr lang="en-US"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178" marR="43678" marT="38516" marB="0"/>
                </a:tc>
                <a:extLst>
                  <a:ext uri="{0D108BD9-81ED-4DB2-BD59-A6C34878D82A}">
                    <a16:rowId xmlns:a16="http://schemas.microsoft.com/office/drawing/2014/main" val="3193130653"/>
                  </a:ext>
                </a:extLst>
              </a:tr>
            </a:tbl>
          </a:graphicData>
        </a:graphic>
      </p:graphicFrame>
      <p:sp>
        <p:nvSpPr>
          <p:cNvPr id="7" name="ZoneTexte 6">
            <a:extLst>
              <a:ext uri="{FF2B5EF4-FFF2-40B4-BE49-F238E27FC236}">
                <a16:creationId xmlns:a16="http://schemas.microsoft.com/office/drawing/2014/main" id="{AF5F9455-4347-072D-172D-8F2E85E0A998}"/>
              </a:ext>
            </a:extLst>
          </p:cNvPr>
          <p:cNvSpPr txBox="1"/>
          <p:nvPr/>
        </p:nvSpPr>
        <p:spPr>
          <a:xfrm>
            <a:off x="2869476" y="2177797"/>
            <a:ext cx="6132284" cy="369332"/>
          </a:xfrm>
          <a:prstGeom prst="rect">
            <a:avLst/>
          </a:prstGeom>
          <a:noFill/>
        </p:spPr>
        <p:txBody>
          <a:bodyPr wrap="square">
            <a:spAutoFit/>
          </a:bodyPr>
          <a:lstStyle/>
          <a:p>
            <a:pPr algn="ctr"/>
            <a:r>
              <a:rPr lang="en-US"/>
              <a:t>The way to conclude : how to conclude</a:t>
            </a:r>
            <a:endParaRPr lang="fr-FR"/>
          </a:p>
        </p:txBody>
      </p:sp>
    </p:spTree>
    <p:extLst>
      <p:ext uri="{BB962C8B-B14F-4D97-AF65-F5344CB8AC3E}">
        <p14:creationId xmlns:p14="http://schemas.microsoft.com/office/powerpoint/2010/main" val="2567919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2F722-CCDE-DEF5-37AE-C32A39ED533F}"/>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36D199D-A5F2-E785-1496-6B0255955AD1}"/>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655B38B7-56F2-9B37-E84C-99EF0FB7C1D9}"/>
              </a:ext>
            </a:extLst>
          </p:cNvPr>
          <p:cNvSpPr>
            <a:spLocks noGrp="1"/>
          </p:cNvSpPr>
          <p:nvPr>
            <p:ph type="sldNum" sz="quarter" idx="12"/>
          </p:nvPr>
        </p:nvSpPr>
        <p:spPr/>
        <p:txBody>
          <a:bodyPr/>
          <a:lstStyle/>
          <a:p>
            <a:fld id="{0E3A046C-0B7E-49C1-9F30-525014F8E9E1}" type="slidenum">
              <a:rPr lang="fr-FR" smtClean="0"/>
              <a:t>48</a:t>
            </a:fld>
            <a:endParaRPr lang="fr-FR"/>
          </a:p>
        </p:txBody>
      </p:sp>
      <p:sp>
        <p:nvSpPr>
          <p:cNvPr id="13" name="ZoneTexte 12">
            <a:extLst>
              <a:ext uri="{FF2B5EF4-FFF2-40B4-BE49-F238E27FC236}">
                <a16:creationId xmlns:a16="http://schemas.microsoft.com/office/drawing/2014/main" id="{75AA0816-7491-522E-54B4-2CBE1CAE8B74}"/>
              </a:ext>
            </a:extLst>
          </p:cNvPr>
          <p:cNvSpPr txBox="1"/>
          <p:nvPr/>
        </p:nvSpPr>
        <p:spPr>
          <a:xfrm>
            <a:off x="2558143" y="491905"/>
            <a:ext cx="6132284" cy="584775"/>
          </a:xfrm>
          <a:prstGeom prst="rect">
            <a:avLst/>
          </a:prstGeom>
          <a:noFill/>
        </p:spPr>
        <p:txBody>
          <a:bodyPr wrap="square">
            <a:spAutoFit/>
          </a:bodyPr>
          <a:lstStyle/>
          <a:p>
            <a:pPr algn="ctr"/>
            <a:r>
              <a:rPr lang="en-US" sz="3200" b="1"/>
              <a:t>The 7 stages of the sale</a:t>
            </a:r>
            <a:endParaRPr lang="fr-FR" sz="4800" b="1">
              <a:solidFill>
                <a:schemeClr val="tx1">
                  <a:lumMod val="95000"/>
                  <a:lumOff val="5000"/>
                </a:schemeClr>
              </a:solidFill>
            </a:endParaRPr>
          </a:p>
        </p:txBody>
      </p:sp>
      <p:graphicFrame>
        <p:nvGraphicFramePr>
          <p:cNvPr id="3" name="Tableau 2">
            <a:extLst>
              <a:ext uri="{FF2B5EF4-FFF2-40B4-BE49-F238E27FC236}">
                <a16:creationId xmlns:a16="http://schemas.microsoft.com/office/drawing/2014/main" id="{ABC71BDF-C343-603D-C46E-B4C88A203D55}"/>
              </a:ext>
            </a:extLst>
          </p:cNvPr>
          <p:cNvGraphicFramePr>
            <a:graphicFrameLocks noGrp="1"/>
          </p:cNvGraphicFramePr>
          <p:nvPr>
            <p:extLst>
              <p:ext uri="{D42A27DB-BD31-4B8C-83A1-F6EECF244321}">
                <p14:modId xmlns:p14="http://schemas.microsoft.com/office/powerpoint/2010/main" val="2120433058"/>
              </p:ext>
            </p:extLst>
          </p:nvPr>
        </p:nvGraphicFramePr>
        <p:xfrm>
          <a:off x="1569251" y="2547129"/>
          <a:ext cx="8821270" cy="3432523"/>
        </p:xfrm>
        <a:graphic>
          <a:graphicData uri="http://schemas.openxmlformats.org/drawingml/2006/table">
            <a:tbl>
              <a:tblPr firstRow="1" firstCol="1" bandRow="1"/>
              <a:tblGrid>
                <a:gridCol w="1685905">
                  <a:extLst>
                    <a:ext uri="{9D8B030D-6E8A-4147-A177-3AD203B41FA5}">
                      <a16:colId xmlns:a16="http://schemas.microsoft.com/office/drawing/2014/main" val="363669536"/>
                    </a:ext>
                  </a:extLst>
                </a:gridCol>
                <a:gridCol w="3300058">
                  <a:extLst>
                    <a:ext uri="{9D8B030D-6E8A-4147-A177-3AD203B41FA5}">
                      <a16:colId xmlns:a16="http://schemas.microsoft.com/office/drawing/2014/main" val="2523080920"/>
                    </a:ext>
                  </a:extLst>
                </a:gridCol>
                <a:gridCol w="3835307">
                  <a:extLst>
                    <a:ext uri="{9D8B030D-6E8A-4147-A177-3AD203B41FA5}">
                      <a16:colId xmlns:a16="http://schemas.microsoft.com/office/drawing/2014/main" val="60422493"/>
                    </a:ext>
                  </a:extLst>
                </a:gridCol>
              </a:tblGrid>
              <a:tr h="270007">
                <a:tc>
                  <a:txBody>
                    <a:bodyPr/>
                    <a:lstStyle/>
                    <a:p>
                      <a:pPr algn="ctr">
                        <a:lnSpc>
                          <a:spcPct val="107000"/>
                        </a:lnSpc>
                        <a:spcAft>
                          <a:spcPts val="0"/>
                        </a:spcAft>
                      </a:pPr>
                      <a:r>
                        <a:rPr lang="en-US" sz="1600" b="1">
                          <a:solidFill>
                            <a:schemeClr val="tx1"/>
                          </a:solidFill>
                          <a:effectLst/>
                        </a:rPr>
                        <a:t>Technique</a:t>
                      </a:r>
                      <a:endParaRPr lang="en-US" sz="10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178" marR="43678" marT="38516" marB="0"/>
                </a:tc>
                <a:tc>
                  <a:txBody>
                    <a:bodyPr/>
                    <a:lstStyle/>
                    <a:p>
                      <a:pPr algn="ctr">
                        <a:lnSpc>
                          <a:spcPct val="107000"/>
                        </a:lnSpc>
                        <a:spcAft>
                          <a:spcPts val="0"/>
                        </a:spcAft>
                      </a:pPr>
                      <a:r>
                        <a:rPr lang="en-US" sz="1600" b="1">
                          <a:solidFill>
                            <a:schemeClr val="tx1"/>
                          </a:solidFill>
                          <a:effectLst/>
                        </a:rPr>
                        <a:t>Consists to</a:t>
                      </a:r>
                      <a:endParaRPr lang="en-US" sz="10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178" marR="43678" marT="38516" marB="0"/>
                </a:tc>
                <a:tc>
                  <a:txBody>
                    <a:bodyPr/>
                    <a:lstStyle/>
                    <a:p>
                      <a:pPr marL="635" marR="0" algn="ctr" rtl="0">
                        <a:lnSpc>
                          <a:spcPct val="107000"/>
                        </a:lnSpc>
                        <a:spcBef>
                          <a:spcPts val="0"/>
                        </a:spcBef>
                        <a:spcAft>
                          <a:spcPts val="0"/>
                        </a:spcAft>
                        <a:buClr>
                          <a:srgbClr val="000000"/>
                        </a:buClr>
                        <a:buFont typeface="Arial"/>
                      </a:pPr>
                      <a:r>
                        <a:rPr lang="en-US" sz="1600" b="1" i="0" u="none" strike="noStrike" cap="none">
                          <a:solidFill>
                            <a:schemeClr val="tx1"/>
                          </a:solidFill>
                          <a:effectLst/>
                          <a:latin typeface="Arial"/>
                          <a:ea typeface="Arial"/>
                          <a:cs typeface="Arial"/>
                          <a:sym typeface="Arial"/>
                        </a:rPr>
                        <a:t>example</a:t>
                      </a:r>
                    </a:p>
                  </a:txBody>
                  <a:tcPr marL="57178" marR="43678" marT="38516" marB="0"/>
                </a:tc>
                <a:extLst>
                  <a:ext uri="{0D108BD9-81ED-4DB2-BD59-A6C34878D82A}">
                    <a16:rowId xmlns:a16="http://schemas.microsoft.com/office/drawing/2014/main" val="3189165769"/>
                  </a:ext>
                </a:extLst>
              </a:tr>
              <a:tr h="772616">
                <a:tc>
                  <a:txBody>
                    <a:bodyPr/>
                    <a:lstStyle/>
                    <a:p>
                      <a:pPr>
                        <a:lnSpc>
                          <a:spcPct val="107000"/>
                        </a:lnSpc>
                        <a:spcAft>
                          <a:spcPts val="0"/>
                        </a:spcAft>
                      </a:pPr>
                      <a:r>
                        <a:rPr lang="en-US" sz="1400">
                          <a:solidFill>
                            <a:schemeClr val="tx1"/>
                          </a:solidFill>
                          <a:effectLst/>
                        </a:rPr>
                        <a:t>Anticipative</a:t>
                      </a:r>
                      <a:endParaRPr lang="en-US" sz="9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1681" marR="33352" marT="48285" marB="0"/>
                </a:tc>
                <a:tc>
                  <a:txBody>
                    <a:bodyPr/>
                    <a:lstStyle/>
                    <a:p>
                      <a:pPr>
                        <a:lnSpc>
                          <a:spcPct val="104000"/>
                        </a:lnSpc>
                        <a:spcAft>
                          <a:spcPts val="430"/>
                        </a:spcAft>
                      </a:pPr>
                      <a:r>
                        <a:rPr lang="en-US" sz="1400" b="0" i="0" kern="1200">
                          <a:solidFill>
                            <a:schemeClr val="tx1"/>
                          </a:solidFill>
                          <a:effectLst/>
                          <a:latin typeface="+mn-lt"/>
                          <a:ea typeface="+mn-ea"/>
                          <a:cs typeface="+mn-cs"/>
                        </a:rPr>
                        <a:t>Act as if the customer had made his decision... …. .and start filling the order form</a:t>
                      </a:r>
                      <a:endParaRPr lang="en-US"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1681" marR="33352" marT="48285" marB="0"/>
                </a:tc>
                <a:tc>
                  <a:txBody>
                    <a:bodyPr/>
                    <a:lstStyle/>
                    <a:p>
                      <a:pPr marL="635">
                        <a:lnSpc>
                          <a:spcPct val="107000"/>
                        </a:lnSpc>
                        <a:spcAft>
                          <a:spcPts val="0"/>
                        </a:spcAft>
                      </a:pPr>
                      <a:r>
                        <a:rPr lang="en-US" sz="1400" b="0" i="0" kern="1200">
                          <a:solidFill>
                            <a:schemeClr val="tx1"/>
                          </a:solidFill>
                          <a:effectLst/>
                          <a:latin typeface="+mn-lt"/>
                          <a:ea typeface="+mn-ea"/>
                          <a:cs typeface="+mn-cs"/>
                        </a:rPr>
                        <a:t>“I’ll see if I can deliver next week….., I call the store…..it’s possible…”</a:t>
                      </a:r>
                      <a:endParaRPr lang="en-US"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1681" marR="33352" marT="48285" marB="0"/>
                </a:tc>
                <a:extLst>
                  <a:ext uri="{0D108BD9-81ED-4DB2-BD59-A6C34878D82A}">
                    <a16:rowId xmlns:a16="http://schemas.microsoft.com/office/drawing/2014/main" val="1966472076"/>
                  </a:ext>
                </a:extLst>
              </a:tr>
              <a:tr h="1157773">
                <a:tc>
                  <a:txBody>
                    <a:bodyPr/>
                    <a:lstStyle/>
                    <a:p>
                      <a:pPr>
                        <a:lnSpc>
                          <a:spcPct val="107000"/>
                        </a:lnSpc>
                        <a:spcAft>
                          <a:spcPts val="0"/>
                        </a:spcAft>
                      </a:pPr>
                      <a:r>
                        <a:rPr lang="en-US" sz="1400">
                          <a:solidFill>
                            <a:schemeClr val="tx1"/>
                          </a:solidFill>
                          <a:effectLst/>
                        </a:rPr>
                        <a:t>Interrogative </a:t>
                      </a:r>
                      <a:r>
                        <a:rPr lang="en-US" sz="1400" b="0" i="0" kern="1200">
                          <a:solidFill>
                            <a:schemeClr val="tx1"/>
                          </a:solidFill>
                          <a:effectLst/>
                          <a:latin typeface="+mn-lt"/>
                          <a:ea typeface="+mn-ea"/>
                          <a:cs typeface="+mn-cs"/>
                        </a:rPr>
                        <a:t>or implied</a:t>
                      </a:r>
                      <a:endParaRPr lang="en-US" sz="9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1681" marR="33352" marT="48285" marB="0"/>
                </a:tc>
                <a:tc>
                  <a:txBody>
                    <a:bodyPr/>
                    <a:lstStyle/>
                    <a:p>
                      <a:pPr>
                        <a:lnSpc>
                          <a:spcPct val="107000"/>
                        </a:lnSpc>
                        <a:spcAft>
                          <a:spcPts val="0"/>
                        </a:spcAft>
                      </a:pPr>
                      <a:r>
                        <a:rPr lang="en-US" sz="1400" b="0" i="0" kern="1200">
                          <a:solidFill>
                            <a:schemeClr val="tx1"/>
                          </a:solidFill>
                          <a:effectLst/>
                          <a:latin typeface="+mn-lt"/>
                          <a:ea typeface="+mn-ea"/>
                          <a:cs typeface="+mn-cs"/>
                        </a:rPr>
                        <a:t>Discuss a point of detail</a:t>
                      </a:r>
                      <a:endParaRPr lang="en-US"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1681" marR="33352" marT="48285" marB="0"/>
                </a:tc>
                <a:tc>
                  <a:txBody>
                    <a:bodyPr/>
                    <a:lstStyle/>
                    <a:p>
                      <a:pPr marL="635">
                        <a:lnSpc>
                          <a:spcPct val="107000"/>
                        </a:lnSpc>
                        <a:spcAft>
                          <a:spcPts val="430"/>
                        </a:spcAft>
                      </a:pPr>
                      <a:r>
                        <a:rPr lang="en-US" sz="1400" b="0" i="0" kern="1200">
                          <a:solidFill>
                            <a:schemeClr val="tx1"/>
                          </a:solidFill>
                          <a:effectLst/>
                          <a:latin typeface="+mn-lt"/>
                          <a:ea typeface="+mn-ea"/>
                          <a:cs typeface="+mn-cs"/>
                        </a:rPr>
                        <a:t>“What day would you be for delivery?” “I advise you to take the classic model; it’s more suitable, right?”</a:t>
                      </a:r>
                      <a:endParaRPr lang="en-US"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1681" marR="33352" marT="48285" marB="0"/>
                </a:tc>
                <a:extLst>
                  <a:ext uri="{0D108BD9-81ED-4DB2-BD59-A6C34878D82A}">
                    <a16:rowId xmlns:a16="http://schemas.microsoft.com/office/drawing/2014/main" val="3764209525"/>
                  </a:ext>
                </a:extLst>
              </a:tr>
              <a:tr h="1215904">
                <a:tc>
                  <a:txBody>
                    <a:bodyPr/>
                    <a:lstStyle/>
                    <a:p>
                      <a:pPr>
                        <a:lnSpc>
                          <a:spcPct val="107000"/>
                        </a:lnSpc>
                        <a:spcAft>
                          <a:spcPts val="0"/>
                        </a:spcAft>
                      </a:pPr>
                      <a:r>
                        <a:rPr lang="en-US" sz="1400" b="0" i="0" kern="1200">
                          <a:solidFill>
                            <a:schemeClr val="tx1"/>
                          </a:solidFill>
                          <a:effectLst/>
                          <a:latin typeface="+mn-lt"/>
                          <a:ea typeface="+mn-ea"/>
                          <a:cs typeface="+mn-cs"/>
                        </a:rPr>
                        <a:t>The shock argument</a:t>
                      </a:r>
                      <a:endParaRPr lang="en-US"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1681" marR="33352" marT="48285" marB="0"/>
                </a:tc>
                <a:tc>
                  <a:txBody>
                    <a:bodyPr/>
                    <a:lstStyle/>
                    <a:p>
                      <a:pPr>
                        <a:lnSpc>
                          <a:spcPct val="107000"/>
                        </a:lnSpc>
                        <a:spcAft>
                          <a:spcPts val="0"/>
                        </a:spcAft>
                      </a:pPr>
                      <a:r>
                        <a:rPr lang="en-US" sz="1400" b="0" i="0" kern="1200">
                          <a:solidFill>
                            <a:schemeClr val="tx1"/>
                          </a:solidFill>
                          <a:effectLst/>
                          <a:latin typeface="+mn-lt"/>
                          <a:ea typeface="+mn-ea"/>
                          <a:cs typeface="+mn-cs"/>
                        </a:rPr>
                        <a:t>The seller keeps a last argument in reserve to take the decision when he sees that his customer is still hesitating</a:t>
                      </a:r>
                      <a:endParaRPr lang="en-US"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1681" marR="33352" marT="48285" marB="0"/>
                </a:tc>
                <a:tc>
                  <a:txBody>
                    <a:bodyPr/>
                    <a:lstStyle/>
                    <a:p>
                      <a:pPr marL="635" marR="245745" algn="just">
                        <a:lnSpc>
                          <a:spcPct val="107000"/>
                        </a:lnSpc>
                        <a:spcAft>
                          <a:spcPts val="720"/>
                        </a:spcAft>
                      </a:pPr>
                      <a:r>
                        <a:rPr lang="en-US" sz="1400" b="0" i="0" kern="1200">
                          <a:solidFill>
                            <a:schemeClr val="tx1"/>
                          </a:solidFill>
                          <a:effectLst/>
                          <a:latin typeface="+mn-lt"/>
                          <a:ea typeface="+mn-ea"/>
                          <a:cs typeface="+mn-cs"/>
                        </a:rPr>
                        <a:t>“By the way, I didn’t tell you!” “I forgot to tell you that…”</a:t>
                      </a:r>
                      <a:endParaRPr lang="en-US"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1681" marR="33352" marT="48285" marB="0"/>
                </a:tc>
                <a:extLst>
                  <a:ext uri="{0D108BD9-81ED-4DB2-BD59-A6C34878D82A}">
                    <a16:rowId xmlns:a16="http://schemas.microsoft.com/office/drawing/2014/main" val="3193130653"/>
                  </a:ext>
                </a:extLst>
              </a:tr>
            </a:tbl>
          </a:graphicData>
        </a:graphic>
      </p:graphicFrame>
      <p:sp>
        <p:nvSpPr>
          <p:cNvPr id="7" name="ZoneTexte 6">
            <a:extLst>
              <a:ext uri="{FF2B5EF4-FFF2-40B4-BE49-F238E27FC236}">
                <a16:creationId xmlns:a16="http://schemas.microsoft.com/office/drawing/2014/main" id="{8588CFBB-0954-2D30-3D40-6DB898171A04}"/>
              </a:ext>
            </a:extLst>
          </p:cNvPr>
          <p:cNvSpPr txBox="1"/>
          <p:nvPr/>
        </p:nvSpPr>
        <p:spPr>
          <a:xfrm>
            <a:off x="2558143" y="2097088"/>
            <a:ext cx="6132284" cy="369332"/>
          </a:xfrm>
          <a:prstGeom prst="rect">
            <a:avLst/>
          </a:prstGeom>
          <a:noFill/>
        </p:spPr>
        <p:txBody>
          <a:bodyPr wrap="square">
            <a:spAutoFit/>
          </a:bodyPr>
          <a:lstStyle/>
          <a:p>
            <a:pPr algn="ctr"/>
            <a:r>
              <a:rPr lang="fr-FR" err="1"/>
              <a:t>Concluding</a:t>
            </a:r>
            <a:r>
              <a:rPr lang="fr-FR"/>
              <a:t>: how to </a:t>
            </a:r>
            <a:r>
              <a:rPr lang="fr-FR" err="1"/>
              <a:t>conclude</a:t>
            </a:r>
            <a:endParaRPr lang="fr-FR"/>
          </a:p>
        </p:txBody>
      </p:sp>
    </p:spTree>
    <p:extLst>
      <p:ext uri="{BB962C8B-B14F-4D97-AF65-F5344CB8AC3E}">
        <p14:creationId xmlns:p14="http://schemas.microsoft.com/office/powerpoint/2010/main" val="2195050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016C2-C0EB-BF95-4701-F460BF04BDD7}"/>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305F273-2585-A6CD-0AAB-E713E4DFA626}"/>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F49301CE-4B00-07D3-7ABF-C565107769A9}"/>
              </a:ext>
            </a:extLst>
          </p:cNvPr>
          <p:cNvSpPr>
            <a:spLocks noGrp="1"/>
          </p:cNvSpPr>
          <p:nvPr>
            <p:ph type="sldNum" sz="quarter" idx="12"/>
          </p:nvPr>
        </p:nvSpPr>
        <p:spPr/>
        <p:txBody>
          <a:bodyPr/>
          <a:lstStyle/>
          <a:p>
            <a:fld id="{0E3A046C-0B7E-49C1-9F30-525014F8E9E1}" type="slidenum">
              <a:rPr lang="fr-FR" smtClean="0"/>
              <a:t>49</a:t>
            </a:fld>
            <a:endParaRPr lang="fr-FR"/>
          </a:p>
        </p:txBody>
      </p:sp>
      <p:sp>
        <p:nvSpPr>
          <p:cNvPr id="13" name="ZoneTexte 12">
            <a:extLst>
              <a:ext uri="{FF2B5EF4-FFF2-40B4-BE49-F238E27FC236}">
                <a16:creationId xmlns:a16="http://schemas.microsoft.com/office/drawing/2014/main" id="{83763C55-E677-E08B-504F-F7CBE03462B2}"/>
              </a:ext>
            </a:extLst>
          </p:cNvPr>
          <p:cNvSpPr txBox="1"/>
          <p:nvPr/>
        </p:nvSpPr>
        <p:spPr>
          <a:xfrm>
            <a:off x="2558143" y="491905"/>
            <a:ext cx="6132284" cy="584775"/>
          </a:xfrm>
          <a:prstGeom prst="rect">
            <a:avLst/>
          </a:prstGeom>
          <a:noFill/>
        </p:spPr>
        <p:txBody>
          <a:bodyPr wrap="square">
            <a:spAutoFit/>
          </a:bodyPr>
          <a:lstStyle/>
          <a:p>
            <a:pPr algn="ctr"/>
            <a:r>
              <a:rPr lang="en-US" sz="3200" b="1"/>
              <a:t>The 7 stages of the sale</a:t>
            </a:r>
            <a:endParaRPr lang="fr-FR" sz="4800" b="1">
              <a:solidFill>
                <a:schemeClr val="tx1">
                  <a:lumMod val="95000"/>
                  <a:lumOff val="5000"/>
                </a:schemeClr>
              </a:solidFill>
            </a:endParaRPr>
          </a:p>
        </p:txBody>
      </p:sp>
      <p:sp>
        <p:nvSpPr>
          <p:cNvPr id="8" name="ZoneTexte 7">
            <a:extLst>
              <a:ext uri="{FF2B5EF4-FFF2-40B4-BE49-F238E27FC236}">
                <a16:creationId xmlns:a16="http://schemas.microsoft.com/office/drawing/2014/main" id="{878F2191-CC99-8398-CF0B-7A7FF4E42A04}"/>
              </a:ext>
            </a:extLst>
          </p:cNvPr>
          <p:cNvSpPr txBox="1"/>
          <p:nvPr/>
        </p:nvSpPr>
        <p:spPr>
          <a:xfrm>
            <a:off x="715034" y="2721465"/>
            <a:ext cx="10241280" cy="2800767"/>
          </a:xfrm>
          <a:prstGeom prst="rect">
            <a:avLst/>
          </a:prstGeom>
          <a:noFill/>
        </p:spPr>
        <p:txBody>
          <a:bodyPr wrap="square">
            <a:spAutoFit/>
          </a:bodyPr>
          <a:lstStyle/>
          <a:p>
            <a:pPr marL="152400" fontAlgn="base"/>
            <a:r>
              <a:rPr lang="en-US" sz="1600" b="1"/>
              <a:t>7. Taking leave: </a:t>
            </a:r>
          </a:p>
          <a:p>
            <a:pPr marL="152400" fontAlgn="base"/>
            <a:endParaRPr lang="en-US" sz="1600"/>
          </a:p>
          <a:p>
            <a:pPr marL="152400" fontAlgn="base"/>
            <a:r>
              <a:rPr lang="en-US" sz="1600"/>
              <a:t>Taking leave is as important a moment as welcoming. Starting from the customer, must have a good image of the seller. On the one hand, to reassure the customer about his purchase by congratulating him on his decision or by giving him additional advice and, on the other hand, to encourage him to come back. I advise you to use the simple 4 R technique:</a:t>
            </a:r>
          </a:p>
          <a:p>
            <a:pPr marL="438150" indent="-285750" fontAlgn="base">
              <a:buFont typeface="Arial" panose="020B0604020202020204" pitchFamily="34" charset="0"/>
              <a:buChar char="•"/>
            </a:pPr>
            <a:r>
              <a:rPr lang="en-US" sz="1600"/>
              <a:t>To reassure, </a:t>
            </a:r>
          </a:p>
          <a:p>
            <a:pPr marL="438150" indent="-285750" fontAlgn="base">
              <a:buFont typeface="Arial" panose="020B0604020202020204" pitchFamily="34" charset="0"/>
              <a:buChar char="•"/>
            </a:pPr>
            <a:r>
              <a:rPr lang="en-US" sz="1600"/>
              <a:t>To Thank ,</a:t>
            </a:r>
          </a:p>
          <a:p>
            <a:pPr marL="438150" indent="-285750" fontAlgn="base">
              <a:buFont typeface="Arial" panose="020B0604020202020204" pitchFamily="34" charset="0"/>
              <a:buChar char="•"/>
            </a:pPr>
            <a:r>
              <a:rPr lang="en-US" sz="1600"/>
              <a:t>To associate,</a:t>
            </a:r>
          </a:p>
          <a:p>
            <a:pPr marL="438150" indent="-285750" fontAlgn="base">
              <a:buFont typeface="Arial" panose="020B0604020202020204" pitchFamily="34" charset="0"/>
              <a:buChar char="•"/>
            </a:pPr>
            <a:r>
              <a:rPr lang="en-US" sz="1600"/>
              <a:t>Revisit. </a:t>
            </a:r>
          </a:p>
          <a:p>
            <a:pPr marL="152400" fontAlgn="base"/>
            <a:r>
              <a:rPr lang="en-US" sz="1600"/>
              <a:t>Because remember, taking leave is the last step of the sale but the first step to loyalty.</a:t>
            </a:r>
            <a:endParaRPr lang="fr-FR" sz="1200"/>
          </a:p>
        </p:txBody>
      </p:sp>
    </p:spTree>
    <p:extLst>
      <p:ext uri="{BB962C8B-B14F-4D97-AF65-F5344CB8AC3E}">
        <p14:creationId xmlns:p14="http://schemas.microsoft.com/office/powerpoint/2010/main" val="2731812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678C4D1-2A81-4A3F-B8F3-B164D776899A}"/>
              </a:ext>
            </a:extLst>
          </p:cNvPr>
          <p:cNvSpPr>
            <a:spLocks noGrp="1"/>
          </p:cNvSpPr>
          <p:nvPr>
            <p:ph type="sldNum" sz="quarter" idx="12"/>
          </p:nvPr>
        </p:nvSpPr>
        <p:spPr/>
        <p:txBody>
          <a:bodyPr/>
          <a:lstStyle/>
          <a:p>
            <a:fld id="{B1D0D88F-4194-403D-89CF-6C0E56587E1C}" type="slidenum">
              <a:rPr lang="fr-FR" smtClean="0"/>
              <a:t>5</a:t>
            </a:fld>
            <a:endParaRPr lang="fr-FR"/>
          </a:p>
        </p:txBody>
      </p:sp>
      <p:sp>
        <p:nvSpPr>
          <p:cNvPr id="4" name="ZoneTexte 3">
            <a:extLst>
              <a:ext uri="{FF2B5EF4-FFF2-40B4-BE49-F238E27FC236}">
                <a16:creationId xmlns:a16="http://schemas.microsoft.com/office/drawing/2014/main" id="{70E2952D-1D45-4FA4-B287-9028E52CA995}"/>
              </a:ext>
            </a:extLst>
          </p:cNvPr>
          <p:cNvSpPr txBox="1"/>
          <p:nvPr/>
        </p:nvSpPr>
        <p:spPr>
          <a:xfrm>
            <a:off x="787078" y="468680"/>
            <a:ext cx="6933236" cy="1323439"/>
          </a:xfrm>
          <a:prstGeom prst="rect">
            <a:avLst/>
          </a:prstGeom>
          <a:noFill/>
        </p:spPr>
        <p:txBody>
          <a:bodyPr wrap="square" rtlCol="0">
            <a:spAutoFit/>
          </a:bodyPr>
          <a:lstStyle/>
          <a:p>
            <a:r>
              <a:rPr lang="fr-FR" sz="4000" b="1" err="1">
                <a:solidFill>
                  <a:schemeClr val="bg1"/>
                </a:solidFill>
              </a:rPr>
              <a:t>What</a:t>
            </a:r>
            <a:r>
              <a:rPr lang="fr-FR" sz="4000" b="1">
                <a:solidFill>
                  <a:schemeClr val="bg1"/>
                </a:solidFill>
              </a:rPr>
              <a:t> </a:t>
            </a:r>
            <a:r>
              <a:rPr lang="fr-FR" sz="4000" b="1" err="1">
                <a:solidFill>
                  <a:schemeClr val="bg1"/>
                </a:solidFill>
              </a:rPr>
              <a:t>we</a:t>
            </a:r>
            <a:r>
              <a:rPr lang="fr-FR" sz="4000" b="1">
                <a:solidFill>
                  <a:schemeClr val="bg1"/>
                </a:solidFill>
              </a:rPr>
              <a:t> are </a:t>
            </a:r>
            <a:r>
              <a:rPr lang="fr-FR" sz="4000" b="1" err="1">
                <a:solidFill>
                  <a:schemeClr val="bg1"/>
                </a:solidFill>
              </a:rPr>
              <a:t>going</a:t>
            </a:r>
            <a:r>
              <a:rPr lang="fr-FR" sz="4000" b="1">
                <a:solidFill>
                  <a:schemeClr val="bg1"/>
                </a:solidFill>
              </a:rPr>
              <a:t> to </a:t>
            </a:r>
            <a:r>
              <a:rPr lang="fr-FR" sz="4000" b="1" err="1">
                <a:solidFill>
                  <a:schemeClr val="bg1"/>
                </a:solidFill>
              </a:rPr>
              <a:t>discover</a:t>
            </a:r>
            <a:endParaRPr lang="fr-FR" sz="5400" b="1">
              <a:solidFill>
                <a:schemeClr val="bg2">
                  <a:lumMod val="25000"/>
                </a:schemeClr>
              </a:solidFill>
            </a:endParaRPr>
          </a:p>
        </p:txBody>
      </p:sp>
      <p:graphicFrame>
        <p:nvGraphicFramePr>
          <p:cNvPr id="5" name="Tableau 6">
            <a:extLst>
              <a:ext uri="{FF2B5EF4-FFF2-40B4-BE49-F238E27FC236}">
                <a16:creationId xmlns:a16="http://schemas.microsoft.com/office/drawing/2014/main" id="{09EF8E4C-52C1-45D1-8E5A-8EB6B635EB7F}"/>
              </a:ext>
            </a:extLst>
          </p:cNvPr>
          <p:cNvGraphicFramePr>
            <a:graphicFrameLocks noGrp="1"/>
          </p:cNvGraphicFramePr>
          <p:nvPr>
            <p:extLst>
              <p:ext uri="{D42A27DB-BD31-4B8C-83A1-F6EECF244321}">
                <p14:modId xmlns:p14="http://schemas.microsoft.com/office/powerpoint/2010/main" val="1321743772"/>
              </p:ext>
            </p:extLst>
          </p:nvPr>
        </p:nvGraphicFramePr>
        <p:xfrm>
          <a:off x="787078" y="2409569"/>
          <a:ext cx="4467828" cy="3420000"/>
        </p:xfrm>
        <a:graphic>
          <a:graphicData uri="http://schemas.openxmlformats.org/drawingml/2006/table">
            <a:tbl>
              <a:tblPr firstRow="1" bandRow="1">
                <a:tableStyleId>{5C22544A-7EE6-4342-B048-85BDC9FD1C3A}</a:tableStyleId>
              </a:tblPr>
              <a:tblGrid>
                <a:gridCol w="3796497">
                  <a:extLst>
                    <a:ext uri="{9D8B030D-6E8A-4147-A177-3AD203B41FA5}">
                      <a16:colId xmlns:a16="http://schemas.microsoft.com/office/drawing/2014/main" val="56224690"/>
                    </a:ext>
                  </a:extLst>
                </a:gridCol>
                <a:gridCol w="671331">
                  <a:extLst>
                    <a:ext uri="{9D8B030D-6E8A-4147-A177-3AD203B41FA5}">
                      <a16:colId xmlns:a16="http://schemas.microsoft.com/office/drawing/2014/main" val="1168637185"/>
                    </a:ext>
                  </a:extLst>
                </a:gridCol>
              </a:tblGrid>
              <a:tr h="684000">
                <a:tc>
                  <a:txBody>
                    <a:bodyPr/>
                    <a:lstStyle/>
                    <a:p>
                      <a:r>
                        <a:rPr lang="fr-FR" sz="2000" b="1">
                          <a:solidFill>
                            <a:schemeClr val="bg2">
                              <a:lumMod val="25000"/>
                            </a:schemeClr>
                          </a:solidFill>
                        </a:rPr>
                        <a:t>Definition of sales techniques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fr-FR" sz="2000" b="0">
                        <a:solidFill>
                          <a:schemeClr val="bg2">
                            <a:lumMod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2266795"/>
                  </a:ext>
                </a:extLst>
              </a:tr>
              <a:tr h="684000">
                <a:tc>
                  <a:txBody>
                    <a:bodyPr/>
                    <a:lstStyle/>
                    <a:p>
                      <a:r>
                        <a:rPr lang="fr-FR" sz="2000" b="1" err="1">
                          <a:solidFill>
                            <a:schemeClr val="bg2">
                              <a:lumMod val="25000"/>
                            </a:schemeClr>
                          </a:solidFill>
                        </a:rPr>
                        <a:t>Why</a:t>
                      </a:r>
                      <a:r>
                        <a:rPr lang="fr-FR" sz="2000" b="1">
                          <a:solidFill>
                            <a:schemeClr val="bg2">
                              <a:lumMod val="25000"/>
                            </a:schemeClr>
                          </a:solidFill>
                        </a:rPr>
                        <a:t> sales techniques?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fr-FR" sz="2000" b="0">
                        <a:solidFill>
                          <a:schemeClr val="bg2">
                            <a:lumMod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00906"/>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a:solidFill>
                            <a:schemeClr val="bg2">
                              <a:lumMod val="25000"/>
                            </a:schemeClr>
                          </a:solidFill>
                        </a:rPr>
                        <a:t>Seller Missions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fr-FR" sz="2000" b="0">
                        <a:solidFill>
                          <a:schemeClr val="bg2">
                            <a:lumMod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645204"/>
                  </a:ext>
                </a:extLst>
              </a:tr>
              <a:tr h="684000">
                <a:tc>
                  <a:txBody>
                    <a:bodyPr/>
                    <a:lstStyle/>
                    <a:p>
                      <a:r>
                        <a:rPr lang="fr-FR" sz="2000" b="1">
                          <a:solidFill>
                            <a:schemeClr val="bg2">
                              <a:lumMod val="25000"/>
                            </a:schemeClr>
                          </a:solidFill>
                        </a:rPr>
                        <a:t>Sales </a:t>
                      </a:r>
                      <a:r>
                        <a:rPr lang="fr-FR" sz="2000" b="1" err="1">
                          <a:solidFill>
                            <a:schemeClr val="bg2">
                              <a:lumMod val="25000"/>
                            </a:schemeClr>
                          </a:solidFill>
                        </a:rPr>
                        <a:t>skills</a:t>
                      </a:r>
                      <a:r>
                        <a:rPr lang="fr-FR" sz="2000" b="1">
                          <a:solidFill>
                            <a:schemeClr val="bg2">
                              <a:lumMod val="25000"/>
                            </a:schemeClr>
                          </a:solidFill>
                        </a:rPr>
                        <a:t> and </a:t>
                      </a:r>
                      <a:r>
                        <a:rPr lang="fr-FR" sz="2000" b="1" err="1">
                          <a:solidFill>
                            <a:schemeClr val="bg2">
                              <a:lumMod val="25000"/>
                            </a:schemeClr>
                          </a:solidFill>
                        </a:rPr>
                        <a:t>qualities</a:t>
                      </a:r>
                      <a:r>
                        <a:rPr lang="fr-FR" sz="2000" b="1">
                          <a:solidFill>
                            <a:schemeClr val="bg2">
                              <a:lumMod val="25000"/>
                            </a:schemeClr>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fr-FR" sz="2000" b="0">
                        <a:solidFill>
                          <a:schemeClr val="bg2">
                            <a:lumMod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2343703"/>
                  </a:ext>
                </a:extLst>
              </a:tr>
              <a:tr h="68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a:solidFill>
                            <a:schemeClr val="bg2">
                              <a:lumMod val="25000"/>
                            </a:schemeClr>
                          </a:solidFill>
                        </a:rPr>
                        <a:t>Techniques and </a:t>
                      </a:r>
                      <a:r>
                        <a:rPr lang="fr-FR" sz="2000" b="1" err="1">
                          <a:solidFill>
                            <a:schemeClr val="bg2">
                              <a:lumMod val="25000"/>
                            </a:schemeClr>
                          </a:solidFill>
                        </a:rPr>
                        <a:t>methods</a:t>
                      </a:r>
                      <a:endParaRPr lang="fr-FR" sz="2000" b="1">
                        <a:solidFill>
                          <a:schemeClr val="bg2">
                            <a:lumMod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fr-FR" sz="2000" b="0">
                        <a:solidFill>
                          <a:schemeClr val="bg2">
                            <a:lumMod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84109"/>
                  </a:ext>
                </a:extLst>
              </a:tr>
            </a:tbl>
          </a:graphicData>
        </a:graphic>
      </p:graphicFrame>
    </p:spTree>
    <p:custDataLst>
      <p:tags r:id="rId1"/>
    </p:custDataLst>
    <p:extLst>
      <p:ext uri="{BB962C8B-B14F-4D97-AF65-F5344CB8AC3E}">
        <p14:creationId xmlns:p14="http://schemas.microsoft.com/office/powerpoint/2010/main" val="3413190265"/>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E546D-0DB4-4279-DF74-617EA43894AC}"/>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546DBD1-799F-408F-8EC3-D5D1E84EB8EF}"/>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4307CEFD-FEE0-4BF0-B4E0-DD71FBA4F1D2}"/>
              </a:ext>
            </a:extLst>
          </p:cNvPr>
          <p:cNvSpPr>
            <a:spLocks noGrp="1"/>
          </p:cNvSpPr>
          <p:nvPr>
            <p:ph type="sldNum" sz="quarter" idx="12"/>
          </p:nvPr>
        </p:nvSpPr>
        <p:spPr/>
        <p:txBody>
          <a:bodyPr/>
          <a:lstStyle/>
          <a:p>
            <a:fld id="{0E3A046C-0B7E-49C1-9F30-525014F8E9E1}" type="slidenum">
              <a:rPr lang="fr-FR" smtClean="0"/>
              <a:t>50</a:t>
            </a:fld>
            <a:endParaRPr lang="fr-FR"/>
          </a:p>
        </p:txBody>
      </p:sp>
      <p:sp>
        <p:nvSpPr>
          <p:cNvPr id="13" name="ZoneTexte 12">
            <a:extLst>
              <a:ext uri="{FF2B5EF4-FFF2-40B4-BE49-F238E27FC236}">
                <a16:creationId xmlns:a16="http://schemas.microsoft.com/office/drawing/2014/main" id="{86476C26-8362-4649-5818-3768E0850A60}"/>
              </a:ext>
            </a:extLst>
          </p:cNvPr>
          <p:cNvSpPr txBox="1"/>
          <p:nvPr/>
        </p:nvSpPr>
        <p:spPr>
          <a:xfrm>
            <a:off x="2558143" y="491905"/>
            <a:ext cx="6132284" cy="584775"/>
          </a:xfrm>
          <a:prstGeom prst="rect">
            <a:avLst/>
          </a:prstGeom>
          <a:noFill/>
        </p:spPr>
        <p:txBody>
          <a:bodyPr wrap="square">
            <a:spAutoFit/>
          </a:bodyPr>
          <a:lstStyle/>
          <a:p>
            <a:pPr algn="ctr"/>
            <a:r>
              <a:rPr lang="en-US" sz="3200" b="1"/>
              <a:t>The 7 stages of the sale</a:t>
            </a:r>
            <a:endParaRPr lang="fr-FR" sz="4800" b="1">
              <a:solidFill>
                <a:schemeClr val="tx1">
                  <a:lumMod val="95000"/>
                  <a:lumOff val="5000"/>
                </a:schemeClr>
              </a:solidFill>
            </a:endParaRPr>
          </a:p>
        </p:txBody>
      </p:sp>
      <p:graphicFrame>
        <p:nvGraphicFramePr>
          <p:cNvPr id="2" name="Tableau 1">
            <a:extLst>
              <a:ext uri="{FF2B5EF4-FFF2-40B4-BE49-F238E27FC236}">
                <a16:creationId xmlns:a16="http://schemas.microsoft.com/office/drawing/2014/main" id="{4F78FDB1-1F29-E43C-DDFA-1B83EC9673E4}"/>
              </a:ext>
            </a:extLst>
          </p:cNvPr>
          <p:cNvGraphicFramePr>
            <a:graphicFrameLocks noGrp="1"/>
          </p:cNvGraphicFramePr>
          <p:nvPr>
            <p:extLst>
              <p:ext uri="{D42A27DB-BD31-4B8C-83A1-F6EECF244321}">
                <p14:modId xmlns:p14="http://schemas.microsoft.com/office/powerpoint/2010/main" val="3685320964"/>
              </p:ext>
            </p:extLst>
          </p:nvPr>
        </p:nvGraphicFramePr>
        <p:xfrm>
          <a:off x="925286" y="2130425"/>
          <a:ext cx="9009529" cy="3878357"/>
        </p:xfrm>
        <a:graphic>
          <a:graphicData uri="http://schemas.openxmlformats.org/drawingml/2006/table">
            <a:tbl>
              <a:tblPr firstRow="1" firstCol="1" bandRow="1"/>
              <a:tblGrid>
                <a:gridCol w="1454663">
                  <a:extLst>
                    <a:ext uri="{9D8B030D-6E8A-4147-A177-3AD203B41FA5}">
                      <a16:colId xmlns:a16="http://schemas.microsoft.com/office/drawing/2014/main" val="3594963881"/>
                    </a:ext>
                  </a:extLst>
                </a:gridCol>
                <a:gridCol w="3984214">
                  <a:extLst>
                    <a:ext uri="{9D8B030D-6E8A-4147-A177-3AD203B41FA5}">
                      <a16:colId xmlns:a16="http://schemas.microsoft.com/office/drawing/2014/main" val="68673480"/>
                    </a:ext>
                  </a:extLst>
                </a:gridCol>
                <a:gridCol w="3570652">
                  <a:extLst>
                    <a:ext uri="{9D8B030D-6E8A-4147-A177-3AD203B41FA5}">
                      <a16:colId xmlns:a16="http://schemas.microsoft.com/office/drawing/2014/main" val="1892478709"/>
                    </a:ext>
                  </a:extLst>
                </a:gridCol>
              </a:tblGrid>
              <a:tr h="323602">
                <a:tc>
                  <a:txBody>
                    <a:bodyPr/>
                    <a:lstStyle/>
                    <a:p>
                      <a:pPr algn="l">
                        <a:lnSpc>
                          <a:spcPct val="107000"/>
                        </a:lnSpc>
                        <a:spcAft>
                          <a:spcPts val="0"/>
                        </a:spcAft>
                      </a:pPr>
                      <a:r>
                        <a:rPr lang="fr-FR" sz="100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843" marR="39687" marT="30903"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l">
                        <a:lnSpc>
                          <a:spcPct val="107000"/>
                        </a:lnSpc>
                        <a:spcAft>
                          <a:spcPts val="0"/>
                        </a:spcAft>
                      </a:pPr>
                      <a:r>
                        <a:rPr lang="en-US" sz="1100"/>
                        <a:t>In case of sale</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843" marR="39687" marT="309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l">
                        <a:lnSpc>
                          <a:spcPct val="107000"/>
                        </a:lnSpc>
                        <a:spcAft>
                          <a:spcPts val="0"/>
                        </a:spcAft>
                      </a:pPr>
                      <a:r>
                        <a:rPr lang="en-US" sz="1100"/>
                        <a:t>In case of non-sale</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843" marR="39687" marT="30903"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475346"/>
                  </a:ext>
                </a:extLst>
              </a:tr>
              <a:tr h="1658299">
                <a:tc>
                  <a:txBody>
                    <a:bodyPr/>
                    <a:lstStyle/>
                    <a:p>
                      <a:pPr marR="0" algn="l" rtl="0">
                        <a:lnSpc>
                          <a:spcPct val="107000"/>
                        </a:lnSpc>
                        <a:spcBef>
                          <a:spcPts val="0"/>
                        </a:spcBef>
                        <a:spcAft>
                          <a:spcPts val="0"/>
                        </a:spcAft>
                        <a:buClr>
                          <a:srgbClr val="000000"/>
                        </a:buClr>
                        <a:buFont typeface="Arial"/>
                      </a:pPr>
                      <a:r>
                        <a:rPr lang="en-US" sz="1400" b="1" i="0" u="none" strike="noStrike" cap="none">
                          <a:solidFill>
                            <a:schemeClr val="tx1"/>
                          </a:solidFill>
                          <a:effectLst/>
                          <a:latin typeface="Arial" panose="020B0604020202020204" pitchFamily="34" charset="0"/>
                          <a:ea typeface="Arial" panose="020B0604020202020204" pitchFamily="34" charset="0"/>
                          <a:cs typeface="Arial" panose="020B0604020202020204" pitchFamily="34" charset="0"/>
                          <a:sym typeface="Arial"/>
                        </a:rPr>
                        <a:t>Communicate </a:t>
                      </a:r>
                    </a:p>
                  </a:txBody>
                  <a:tcPr marL="46843" marR="39687" marT="30903"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l">
                        <a:lnSpc>
                          <a:spcPct val="104000"/>
                        </a:lnSpc>
                        <a:spcAft>
                          <a:spcPts val="385"/>
                        </a:spcAft>
                      </a:pPr>
                      <a:r>
                        <a:rPr lang="en-US" sz="1100"/>
                        <a:t>Thank the customer for their welcome and their trust (not for their order) </a:t>
                      </a:r>
                    </a:p>
                    <a:p>
                      <a:pPr marL="635" algn="l">
                        <a:lnSpc>
                          <a:spcPct val="104000"/>
                        </a:lnSpc>
                        <a:spcAft>
                          <a:spcPts val="385"/>
                        </a:spcAft>
                      </a:pPr>
                      <a:r>
                        <a:rPr lang="en-US" sz="1100"/>
                        <a:t>-Congratulate the customer on their decision </a:t>
                      </a:r>
                    </a:p>
                    <a:p>
                      <a:pPr marL="635" algn="l">
                        <a:lnSpc>
                          <a:spcPct val="104000"/>
                        </a:lnSpc>
                        <a:spcAft>
                          <a:spcPts val="385"/>
                        </a:spcAft>
                      </a:pPr>
                      <a:r>
                        <a:rPr lang="en-US" sz="1100"/>
                        <a:t>-Reassure the customer -Reiterate your availability and commitment </a:t>
                      </a:r>
                    </a:p>
                    <a:p>
                      <a:pPr marL="635" algn="l">
                        <a:lnSpc>
                          <a:spcPct val="104000"/>
                        </a:lnSpc>
                        <a:spcAft>
                          <a:spcPts val="385"/>
                        </a:spcAft>
                      </a:pPr>
                      <a:r>
                        <a:rPr lang="en-US" sz="1100"/>
                        <a:t>-Consider their satisfaction at having completed the transaction</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843" marR="39687" marT="309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marR="83185" algn="l">
                        <a:lnSpc>
                          <a:spcPct val="118000"/>
                        </a:lnSpc>
                        <a:spcAft>
                          <a:spcPts val="0"/>
                        </a:spcAft>
                      </a:pPr>
                      <a:r>
                        <a:rPr lang="en-US" sz="1100"/>
                        <a:t>-Thank the customer for their time -Stay smiling (control your disappointment at having lost) </a:t>
                      </a:r>
                    </a:p>
                    <a:p>
                      <a:pPr marL="1270" marR="83185" algn="l">
                        <a:lnSpc>
                          <a:spcPct val="118000"/>
                        </a:lnSpc>
                        <a:spcAft>
                          <a:spcPts val="0"/>
                        </a:spcAft>
                      </a:pPr>
                      <a:r>
                        <a:rPr lang="en-US" sz="1100"/>
                        <a:t>-Understand the customer's choice (even if you regret it) </a:t>
                      </a:r>
                    </a:p>
                    <a:p>
                      <a:pPr marL="1270" marR="83185" algn="l">
                        <a:lnSpc>
                          <a:spcPct val="118000"/>
                        </a:lnSpc>
                        <a:spcAft>
                          <a:spcPts val="0"/>
                        </a:spcAft>
                      </a:pPr>
                      <a:r>
                        <a:rPr lang="en-US" sz="1100"/>
                        <a:t>-Never attack the competition, as this amounts to criticizing the customer who chose to go there.</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843" marR="39687" marT="30903"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759887"/>
                  </a:ext>
                </a:extLst>
              </a:tr>
              <a:tr h="707408">
                <a:tc>
                  <a:txBody>
                    <a:bodyPr/>
                    <a:lstStyle/>
                    <a:p>
                      <a:pPr marR="0" algn="l" rtl="0">
                        <a:lnSpc>
                          <a:spcPct val="107000"/>
                        </a:lnSpc>
                        <a:spcBef>
                          <a:spcPts val="0"/>
                        </a:spcBef>
                        <a:spcAft>
                          <a:spcPts val="0"/>
                        </a:spcAft>
                        <a:buClr>
                          <a:srgbClr val="000000"/>
                        </a:buClr>
                        <a:buFont typeface="Arial"/>
                      </a:pPr>
                      <a:r>
                        <a:rPr lang="en-US" sz="1400" b="1" i="0" u="none" strike="noStrike" cap="none">
                          <a:solidFill>
                            <a:schemeClr val="tx1"/>
                          </a:solidFill>
                          <a:effectLst/>
                          <a:latin typeface="Arial" panose="020B0604020202020204" pitchFamily="34" charset="0"/>
                          <a:ea typeface="Arial" panose="020B0604020202020204" pitchFamily="34" charset="0"/>
                          <a:cs typeface="Arial" panose="020B0604020202020204" pitchFamily="34" charset="0"/>
                          <a:sym typeface="Arial"/>
                        </a:rPr>
                        <a:t>Preparer the next visit</a:t>
                      </a:r>
                    </a:p>
                  </a:txBody>
                  <a:tcPr marL="46843" marR="39687" marT="30903"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2085" indent="-171450" algn="l">
                        <a:lnSpc>
                          <a:spcPct val="107000"/>
                        </a:lnSpc>
                        <a:spcAft>
                          <a:spcPts val="0"/>
                        </a:spcAft>
                        <a:buFontTx/>
                        <a:buChar char="-"/>
                      </a:pPr>
                      <a:r>
                        <a:rPr lang="en-US" sz="1200" b="0" i="0" kern="1200">
                          <a:solidFill>
                            <a:schemeClr val="tx1"/>
                          </a:solidFill>
                          <a:effectLst/>
                          <a:latin typeface="+mn-lt"/>
                          <a:ea typeface="+mn-ea"/>
                          <a:cs typeface="+mn-cs"/>
                        </a:rPr>
                        <a:t>Show that you are available to the client (business card) - Consider a telephone appointment or a return visit (To note)</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843" marR="39687" marT="309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2720" marR="5715" indent="-171450" algn="l">
                        <a:lnSpc>
                          <a:spcPct val="104000"/>
                        </a:lnSpc>
                        <a:spcAft>
                          <a:spcPts val="660"/>
                        </a:spcAft>
                        <a:buFontTx/>
                        <a:buChar char="-"/>
                      </a:pPr>
                      <a:r>
                        <a:rPr lang="en-US" sz="1100"/>
                        <a:t>Show that you are available to the customer (business card) </a:t>
                      </a:r>
                    </a:p>
                    <a:p>
                      <a:pPr marL="1270" marR="5715" indent="0" algn="l">
                        <a:lnSpc>
                          <a:spcPct val="104000"/>
                        </a:lnSpc>
                        <a:spcAft>
                          <a:spcPts val="660"/>
                        </a:spcAft>
                        <a:buFontTx/>
                        <a:buNone/>
                      </a:pPr>
                      <a:r>
                        <a:rPr lang="en-US" sz="1100"/>
                        <a:t>- Lay the groundwork for a follow-up</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843" marR="39687" marT="30903"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364707"/>
                  </a:ext>
                </a:extLst>
              </a:tr>
              <a:tr h="1189048">
                <a:tc>
                  <a:txBody>
                    <a:bodyPr/>
                    <a:lstStyle/>
                    <a:p>
                      <a:pPr algn="l">
                        <a:lnSpc>
                          <a:spcPct val="107000"/>
                        </a:lnSpc>
                        <a:spcAft>
                          <a:spcPts val="0"/>
                        </a:spcAft>
                      </a:pPr>
                      <a:r>
                        <a:rPr lang="en-US" sz="1400" b="1">
                          <a:solidFill>
                            <a:schemeClr val="tx1"/>
                          </a:solidFill>
                          <a:effectLst/>
                          <a:latin typeface="Arial" panose="020B0604020202020204" pitchFamily="34" charset="0"/>
                          <a:ea typeface="Arial" panose="020B0604020202020204" pitchFamily="34" charset="0"/>
                          <a:cs typeface="Arial" panose="020B0604020202020204" pitchFamily="34" charset="0"/>
                        </a:rPr>
                        <a:t>Take </a:t>
                      </a:r>
                      <a:endParaRPr lang="en-US" sz="14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843" marR="39687" marT="3090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algn="l">
                        <a:lnSpc>
                          <a:spcPct val="107000"/>
                        </a:lnSpc>
                        <a:spcAft>
                          <a:spcPts val="320"/>
                        </a:spcAft>
                      </a:pPr>
                      <a:r>
                        <a:rPr lang="en-US" sz="1100"/>
                        <a:t>-Avoid unnecessary chatter</a:t>
                      </a:r>
                    </a:p>
                    <a:p>
                      <a:pPr marL="635" algn="l">
                        <a:lnSpc>
                          <a:spcPct val="107000"/>
                        </a:lnSpc>
                        <a:spcAft>
                          <a:spcPts val="320"/>
                        </a:spcAft>
                      </a:pPr>
                      <a:r>
                        <a:rPr lang="en-US" sz="1100"/>
                        <a:t> -Leave without rushing "Mr. X, I am delighted to have been able to satisfy you. I am certain that we have laid the foundations for a close collaboration. I wish you a good day and see you next week."</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843" marR="39687" marT="30903"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 algn="l">
                        <a:lnSpc>
                          <a:spcPct val="107000"/>
                        </a:lnSpc>
                        <a:spcAft>
                          <a:spcPts val="320"/>
                        </a:spcAft>
                      </a:pPr>
                      <a:br>
                        <a:rPr lang="en-US" sz="1100"/>
                      </a:br>
                      <a:r>
                        <a:rPr lang="en-US" sz="1200" b="0" i="0" kern="1200">
                          <a:solidFill>
                            <a:schemeClr val="tx1"/>
                          </a:solidFill>
                          <a:effectLst/>
                          <a:latin typeface="+mn-lt"/>
                          <a:ea typeface="+mn-ea"/>
                          <a:cs typeface="+mn-cs"/>
                        </a:rPr>
                        <a:t>-Avoid unnecessary chatter</a:t>
                      </a:r>
                    </a:p>
                    <a:p>
                      <a:pPr marL="1270" algn="l">
                        <a:lnSpc>
                          <a:spcPct val="107000"/>
                        </a:lnSpc>
                        <a:spcAft>
                          <a:spcPts val="320"/>
                        </a:spcAft>
                      </a:pPr>
                      <a:r>
                        <a:rPr lang="en-US" sz="1200" b="0" i="0" kern="1200">
                          <a:solidFill>
                            <a:schemeClr val="tx1"/>
                          </a:solidFill>
                          <a:effectLst/>
                          <a:latin typeface="+mn-lt"/>
                          <a:ea typeface="+mn-ea"/>
                          <a:cs typeface="+mn-cs"/>
                        </a:rPr>
                        <a:t>-Leave slowly</a:t>
                      </a:r>
                      <a:endParaRPr lang="en-US" sz="9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843" marR="39687" marT="30903"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3087930"/>
                  </a:ext>
                </a:extLst>
              </a:tr>
            </a:tbl>
          </a:graphicData>
        </a:graphic>
      </p:graphicFrame>
    </p:spTree>
    <p:extLst>
      <p:ext uri="{BB962C8B-B14F-4D97-AF65-F5344CB8AC3E}">
        <p14:creationId xmlns:p14="http://schemas.microsoft.com/office/powerpoint/2010/main" val="2266598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E4376-82C6-AAEC-4401-31B8F0B19C60}"/>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8249220-987E-74E6-966C-22EDC21BF759}"/>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2A668994-9603-54CF-29FB-19DD26536251}"/>
              </a:ext>
            </a:extLst>
          </p:cNvPr>
          <p:cNvSpPr>
            <a:spLocks noGrp="1"/>
          </p:cNvSpPr>
          <p:nvPr>
            <p:ph type="sldNum" sz="quarter" idx="12"/>
          </p:nvPr>
        </p:nvSpPr>
        <p:spPr/>
        <p:txBody>
          <a:bodyPr/>
          <a:lstStyle/>
          <a:p>
            <a:fld id="{0E3A046C-0B7E-49C1-9F30-525014F8E9E1}" type="slidenum">
              <a:rPr lang="fr-FR" smtClean="0"/>
              <a:t>51</a:t>
            </a:fld>
            <a:endParaRPr lang="fr-FR"/>
          </a:p>
        </p:txBody>
      </p:sp>
      <p:sp>
        <p:nvSpPr>
          <p:cNvPr id="13" name="ZoneTexte 12">
            <a:extLst>
              <a:ext uri="{FF2B5EF4-FFF2-40B4-BE49-F238E27FC236}">
                <a16:creationId xmlns:a16="http://schemas.microsoft.com/office/drawing/2014/main" id="{8CB9C836-2968-E792-9F4F-FF9255327D9B}"/>
              </a:ext>
            </a:extLst>
          </p:cNvPr>
          <p:cNvSpPr txBox="1"/>
          <p:nvPr/>
        </p:nvSpPr>
        <p:spPr>
          <a:xfrm>
            <a:off x="2558143" y="491905"/>
            <a:ext cx="6132284" cy="1692771"/>
          </a:xfrm>
          <a:prstGeom prst="rect">
            <a:avLst/>
          </a:prstGeom>
          <a:noFill/>
        </p:spPr>
        <p:txBody>
          <a:bodyPr wrap="square">
            <a:spAutoFit/>
          </a:bodyPr>
          <a:lstStyle/>
          <a:p>
            <a:pPr algn="ctr"/>
            <a:r>
              <a:rPr lang="fr-FR" sz="3200" b="1">
                <a:solidFill>
                  <a:schemeClr val="tx1">
                    <a:lumMod val="95000"/>
                    <a:lumOff val="5000"/>
                  </a:schemeClr>
                </a:solidFill>
              </a:rPr>
              <a:t>Challenger Sale : </a:t>
            </a:r>
            <a:r>
              <a:rPr lang="en-US" sz="3600" b="1">
                <a:solidFill>
                  <a:srgbClr val="1F1F1F"/>
                </a:solidFill>
                <a:latin typeface="inherit"/>
              </a:rPr>
              <a:t>S</a:t>
            </a:r>
            <a:r>
              <a:rPr lang="en-US" altLang="en-US" sz="3600" b="1">
                <a:solidFill>
                  <a:srgbClr val="1F1F1F"/>
                </a:solidFill>
                <a:latin typeface="inherit"/>
              </a:rPr>
              <a:t>aving the best for last?</a:t>
            </a:r>
            <a:r>
              <a:rPr lang="en-US" altLang="en-US" sz="1050" b="1"/>
              <a:t> </a:t>
            </a:r>
            <a:endParaRPr lang="en-US" altLang="en-US" sz="2800" b="1">
              <a:latin typeface="Arial" panose="020B0604020202020204" pitchFamily="34" charset="0"/>
            </a:endParaRPr>
          </a:p>
          <a:p>
            <a:pPr algn="ctr"/>
            <a:endParaRPr lang="fr-FR" sz="3200" b="1">
              <a:solidFill>
                <a:schemeClr val="tx1">
                  <a:lumMod val="95000"/>
                  <a:lumOff val="5000"/>
                </a:schemeClr>
              </a:solidFill>
            </a:endParaRPr>
          </a:p>
        </p:txBody>
      </p:sp>
      <p:sp>
        <p:nvSpPr>
          <p:cNvPr id="8" name="ZoneTexte 7">
            <a:extLst>
              <a:ext uri="{FF2B5EF4-FFF2-40B4-BE49-F238E27FC236}">
                <a16:creationId xmlns:a16="http://schemas.microsoft.com/office/drawing/2014/main" id="{B783EC20-F096-5D6B-7B06-B44AD20F6DF0}"/>
              </a:ext>
            </a:extLst>
          </p:cNvPr>
          <p:cNvSpPr txBox="1"/>
          <p:nvPr/>
        </p:nvSpPr>
        <p:spPr>
          <a:xfrm>
            <a:off x="0" y="2136690"/>
            <a:ext cx="12237720" cy="3754874"/>
          </a:xfrm>
          <a:prstGeom prst="rect">
            <a:avLst/>
          </a:prstGeom>
          <a:noFill/>
        </p:spPr>
        <p:txBody>
          <a:bodyPr wrap="square">
            <a:spAutoFit/>
          </a:bodyPr>
          <a:lstStyle/>
          <a:p>
            <a:pPr marL="152400" fontAlgn="base"/>
            <a:r>
              <a:rPr lang="en-US" sz="1400"/>
              <a:t>If you haven't heard of Matthew Dixon and Brent Adamson's book “The Challenger Sale”, you'll probably rethink your sales approach once you've discovered it. </a:t>
            </a:r>
          </a:p>
          <a:p>
            <a:pPr marL="152400" fontAlgn="base"/>
            <a:r>
              <a:rPr lang="en-US" sz="1400"/>
              <a:t>This method is based on “educating” your prospect in 3 phases: </a:t>
            </a:r>
          </a:p>
          <a:p>
            <a:pPr marL="495300" indent="-342900" fontAlgn="base">
              <a:buAutoNum type="arabicPeriod"/>
            </a:pPr>
            <a:r>
              <a:rPr lang="en-US" sz="1400"/>
              <a:t>teaching </a:t>
            </a:r>
          </a:p>
          <a:p>
            <a:pPr marL="495300" indent="-342900" fontAlgn="base">
              <a:buAutoNum type="arabicPeriod"/>
            </a:pPr>
            <a:r>
              <a:rPr lang="en-US" sz="1400"/>
              <a:t>tailoring </a:t>
            </a:r>
          </a:p>
          <a:p>
            <a:pPr marL="495300" indent="-342900" fontAlgn="base">
              <a:buAutoNum type="arabicPeriod"/>
            </a:pPr>
            <a:r>
              <a:rPr lang="en-US" sz="1400"/>
              <a:t>taking control, so they can choose the solution you've defined for them.</a:t>
            </a:r>
          </a:p>
          <a:p>
            <a:pPr marL="152400" fontAlgn="base"/>
            <a:r>
              <a:rPr lang="en-US" sz="1400"/>
              <a:t>It also classifies salespeople into 5 typical profiles:</a:t>
            </a:r>
          </a:p>
          <a:p>
            <a:pPr marL="152400" fontAlgn="base"/>
            <a:r>
              <a:rPr lang="en-US" sz="1400"/>
              <a:t>● relationship builders: salespeople who seek to create a high-quality, lasting relationship with their customer portfolio </a:t>
            </a:r>
          </a:p>
          <a:p>
            <a:pPr marL="152400" fontAlgn="base"/>
            <a:r>
              <a:rPr lang="en-US" sz="1400"/>
              <a:t>● hard workers: they work hard every day and stay focused on their objectives </a:t>
            </a:r>
          </a:p>
          <a:p>
            <a:pPr marL="152400" fontAlgn="base"/>
            <a:r>
              <a:rPr lang="en-US" sz="1400"/>
              <a:t>● lone wolves: those who work alone, in their own corner (there are some in every company, like Jean-Pierre, 30 </a:t>
            </a:r>
            <a:r>
              <a:rPr lang="en-US" sz="1400" err="1"/>
              <a:t>ans</a:t>
            </a:r>
            <a:r>
              <a:rPr lang="en-US" sz="1400"/>
              <a:t> de </a:t>
            </a:r>
            <a:r>
              <a:rPr lang="en-US" sz="1400" err="1"/>
              <a:t>maison</a:t>
            </a:r>
            <a:r>
              <a:rPr lang="en-US" sz="1400"/>
              <a:t>...) </a:t>
            </a:r>
          </a:p>
          <a:p>
            <a:pPr marL="152400" fontAlgn="base"/>
            <a:r>
              <a:rPr lang="en-US" sz="1400"/>
              <a:t>● Problem Solvers: those who are desperate to find a solution to any problem encountered by the prospect. </a:t>
            </a:r>
          </a:p>
          <a:p>
            <a:pPr marL="152400" fontAlgn="base"/>
            <a:r>
              <a:rPr lang="en-US" sz="1400"/>
              <a:t>● Challengers: those who propose a new way of thinking and are by far the most effective.</a:t>
            </a:r>
          </a:p>
          <a:p>
            <a:pPr marL="152400" fontAlgn="base"/>
            <a:endParaRPr lang="en-US" sz="1400" b="1" u="sng"/>
          </a:p>
          <a:p>
            <a:pPr marL="152400" fontAlgn="base"/>
            <a:r>
              <a:rPr lang="en-US" sz="1600" b="1" u="sng"/>
              <a:t>The 6 stages of the “Challenger” profile that punctuate the sales pitch:</a:t>
            </a:r>
          </a:p>
          <a:p>
            <a:pPr marL="152400" fontAlgn="base"/>
            <a:r>
              <a:rPr lang="en-US" sz="1400"/>
              <a:t>1. Warmer” stage: quickly identifies the target's needs, context and issues. </a:t>
            </a:r>
          </a:p>
          <a:p>
            <a:pPr marL="152400" fontAlgn="base"/>
            <a:r>
              <a:rPr lang="en-US" sz="1400"/>
              <a:t>2. Reframe” stage: redefines the potential customer's needs by pinpointing a specific issue. </a:t>
            </a:r>
            <a:endParaRPr lang="fr-FR" sz="1400"/>
          </a:p>
          <a:p>
            <a:pPr marL="152400" fontAlgn="base"/>
            <a:endParaRPr lang="fr-FR" sz="1400"/>
          </a:p>
        </p:txBody>
      </p:sp>
      <p:sp>
        <p:nvSpPr>
          <p:cNvPr id="2" name="Rectangle 1">
            <a:extLst>
              <a:ext uri="{FF2B5EF4-FFF2-40B4-BE49-F238E27FC236}">
                <a16:creationId xmlns:a16="http://schemas.microsoft.com/office/drawing/2014/main" id="{F4551B5B-6EE7-44AD-9C49-85E6CE44398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2247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43EBC-E559-87EC-D998-F9F9D71216AE}"/>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C41A2E8-6FE0-ECF6-27FF-975CA9DD22EE}"/>
              </a:ext>
            </a:extLst>
          </p:cNvPr>
          <p:cNvSpPr>
            <a:spLocks noGrp="1"/>
          </p:cNvSpPr>
          <p:nvPr>
            <p:ph type="ftr" sz="quarter" idx="11"/>
          </p:nvPr>
        </p:nvSpPr>
        <p:spPr/>
        <p:txBody>
          <a:bodyPr/>
          <a:lstStyle/>
          <a:p>
            <a:r>
              <a:rPr lang="fr-FR" err="1"/>
              <a:t>It’s</a:t>
            </a:r>
            <a:r>
              <a:rPr lang="fr-FR"/>
              <a:t> all about people ! </a:t>
            </a:r>
          </a:p>
        </p:txBody>
      </p:sp>
      <p:sp>
        <p:nvSpPr>
          <p:cNvPr id="5" name="Espace réservé du numéro de diapositive 4">
            <a:extLst>
              <a:ext uri="{FF2B5EF4-FFF2-40B4-BE49-F238E27FC236}">
                <a16:creationId xmlns:a16="http://schemas.microsoft.com/office/drawing/2014/main" id="{0947C7D6-DAF8-5CA1-D3D6-E00F8094D63A}"/>
              </a:ext>
            </a:extLst>
          </p:cNvPr>
          <p:cNvSpPr>
            <a:spLocks noGrp="1"/>
          </p:cNvSpPr>
          <p:nvPr>
            <p:ph type="sldNum" sz="quarter" idx="12"/>
          </p:nvPr>
        </p:nvSpPr>
        <p:spPr/>
        <p:txBody>
          <a:bodyPr/>
          <a:lstStyle/>
          <a:p>
            <a:fld id="{0E3A046C-0B7E-49C1-9F30-525014F8E9E1}" type="slidenum">
              <a:rPr lang="fr-FR" smtClean="0"/>
              <a:t>52</a:t>
            </a:fld>
            <a:endParaRPr lang="fr-FR"/>
          </a:p>
        </p:txBody>
      </p:sp>
      <p:sp>
        <p:nvSpPr>
          <p:cNvPr id="13" name="ZoneTexte 12">
            <a:extLst>
              <a:ext uri="{FF2B5EF4-FFF2-40B4-BE49-F238E27FC236}">
                <a16:creationId xmlns:a16="http://schemas.microsoft.com/office/drawing/2014/main" id="{5E4A5A5E-2A1E-7651-AB52-B8273C4C0BFC}"/>
              </a:ext>
            </a:extLst>
          </p:cNvPr>
          <p:cNvSpPr txBox="1"/>
          <p:nvPr/>
        </p:nvSpPr>
        <p:spPr>
          <a:xfrm>
            <a:off x="2558143" y="491905"/>
            <a:ext cx="6132284" cy="1077218"/>
          </a:xfrm>
          <a:prstGeom prst="rect">
            <a:avLst/>
          </a:prstGeom>
          <a:noFill/>
        </p:spPr>
        <p:txBody>
          <a:bodyPr wrap="square">
            <a:spAutoFit/>
          </a:bodyPr>
          <a:lstStyle/>
          <a:p>
            <a:pPr algn="ctr"/>
            <a:r>
              <a:rPr lang="fr-FR" sz="2800" b="1">
                <a:solidFill>
                  <a:schemeClr val="tx1">
                    <a:lumMod val="95000"/>
                    <a:lumOff val="5000"/>
                  </a:schemeClr>
                </a:solidFill>
              </a:rPr>
              <a:t>Challenger Sale : </a:t>
            </a:r>
            <a:r>
              <a:rPr lang="en-US" sz="3200" b="1">
                <a:solidFill>
                  <a:srgbClr val="1F1F1F"/>
                </a:solidFill>
                <a:latin typeface="inherit"/>
              </a:rPr>
              <a:t>S</a:t>
            </a:r>
            <a:r>
              <a:rPr lang="en-US" altLang="en-US" sz="3200" b="1">
                <a:solidFill>
                  <a:srgbClr val="1F1F1F"/>
                </a:solidFill>
                <a:latin typeface="inherit"/>
              </a:rPr>
              <a:t>aving the best for last?</a:t>
            </a:r>
            <a:r>
              <a:rPr lang="en-US" altLang="en-US" sz="1000" b="1"/>
              <a:t> </a:t>
            </a:r>
            <a:endParaRPr lang="en-US" altLang="en-US" sz="2400" b="1">
              <a:latin typeface="Arial" panose="020B0604020202020204" pitchFamily="34" charset="0"/>
            </a:endParaRPr>
          </a:p>
        </p:txBody>
      </p:sp>
      <p:sp>
        <p:nvSpPr>
          <p:cNvPr id="8" name="ZoneTexte 7">
            <a:extLst>
              <a:ext uri="{FF2B5EF4-FFF2-40B4-BE49-F238E27FC236}">
                <a16:creationId xmlns:a16="http://schemas.microsoft.com/office/drawing/2014/main" id="{708C3C60-D53B-ADC4-DCFC-161305887B0E}"/>
              </a:ext>
            </a:extLst>
          </p:cNvPr>
          <p:cNvSpPr txBox="1"/>
          <p:nvPr/>
        </p:nvSpPr>
        <p:spPr>
          <a:xfrm>
            <a:off x="0" y="2136690"/>
            <a:ext cx="12192000" cy="1600438"/>
          </a:xfrm>
          <a:prstGeom prst="rect">
            <a:avLst/>
          </a:prstGeom>
          <a:noFill/>
        </p:spPr>
        <p:txBody>
          <a:bodyPr wrap="square">
            <a:spAutoFit/>
          </a:bodyPr>
          <a:lstStyle/>
          <a:p>
            <a:pPr marL="152400" fontAlgn="base"/>
            <a:r>
              <a:rPr lang="en-US" sz="1400"/>
              <a:t>3. Rational Drowning” stage: the challenger knows how to demonstrate that this problem has a strong impact on the prospect's business, preventing him from moving forward and achieving his objectives.</a:t>
            </a:r>
          </a:p>
          <a:p>
            <a:pPr marL="152400" fontAlgn="base"/>
            <a:r>
              <a:rPr lang="en-US" sz="1400"/>
              <a:t>4. Emotional impact” stage: human beings are more afraid of losing than they are of winning. So a sentence like “You're losing money every month” or “You're wasting an incredible amount of time managing these tasks with your two assistants on the job” often hits the nail on the head, because it taps into the prospect's emotional wellspring. </a:t>
            </a:r>
          </a:p>
          <a:p>
            <a:pPr marL="152400" fontAlgn="base"/>
            <a:r>
              <a:rPr lang="en-US" sz="1400"/>
              <a:t>5. Value proposition - A new way” stage: the Challenger knows how to present in detail the solution that could put an end to the prospect's problem.  6. Our solution and implementation way": finally, the Challenger explains how the solution will be deployed and how his company will support it. </a:t>
            </a:r>
            <a:endParaRPr lang="fr-FR" sz="1200"/>
          </a:p>
        </p:txBody>
      </p:sp>
      <p:sp>
        <p:nvSpPr>
          <p:cNvPr id="3" name="ZoneTexte 2">
            <a:extLst>
              <a:ext uri="{FF2B5EF4-FFF2-40B4-BE49-F238E27FC236}">
                <a16:creationId xmlns:a16="http://schemas.microsoft.com/office/drawing/2014/main" id="{5CC8F249-7944-8C3C-E930-CA93719408B3}"/>
              </a:ext>
            </a:extLst>
          </p:cNvPr>
          <p:cNvSpPr txBox="1"/>
          <p:nvPr/>
        </p:nvSpPr>
        <p:spPr>
          <a:xfrm>
            <a:off x="134258" y="4168015"/>
            <a:ext cx="6132284" cy="1015663"/>
          </a:xfrm>
          <a:prstGeom prst="rect">
            <a:avLst/>
          </a:prstGeom>
          <a:noFill/>
        </p:spPr>
        <p:txBody>
          <a:bodyPr wrap="square">
            <a:spAutoFit/>
          </a:bodyPr>
          <a:lstStyle/>
          <a:p>
            <a:r>
              <a:rPr lang="fr-FR" b="1" u="sng" err="1">
                <a:solidFill>
                  <a:srgbClr val="0F0369"/>
                </a:solidFill>
              </a:rPr>
              <a:t>Mindset</a:t>
            </a:r>
            <a:r>
              <a:rPr lang="fr-FR" b="1" u="sng">
                <a:solidFill>
                  <a:srgbClr val="0F0369"/>
                </a:solidFill>
              </a:rPr>
              <a:t> Shift</a:t>
            </a:r>
          </a:p>
          <a:p>
            <a:r>
              <a:rPr lang="fr-FR" sz="1400">
                <a:solidFill>
                  <a:srgbClr val="0F0369"/>
                </a:solidFill>
              </a:rPr>
              <a:t>-To </a:t>
            </a:r>
            <a:r>
              <a:rPr lang="fr-FR" sz="1400" err="1">
                <a:solidFill>
                  <a:srgbClr val="0F0369"/>
                </a:solidFill>
              </a:rPr>
              <a:t>be</a:t>
            </a:r>
            <a:endParaRPr lang="fr-FR" sz="1400"/>
          </a:p>
          <a:p>
            <a:r>
              <a:rPr lang="fr-FR" sz="1400"/>
              <a:t>-Do</a:t>
            </a:r>
          </a:p>
          <a:p>
            <a:r>
              <a:rPr lang="fr-FR" sz="1400"/>
              <a:t>-Have</a:t>
            </a:r>
          </a:p>
        </p:txBody>
      </p:sp>
    </p:spTree>
    <p:extLst>
      <p:ext uri="{BB962C8B-B14F-4D97-AF65-F5344CB8AC3E}">
        <p14:creationId xmlns:p14="http://schemas.microsoft.com/office/powerpoint/2010/main" val="937507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D0ECB03-59B4-2B19-EA2C-8119CAB9983F}"/>
              </a:ext>
            </a:extLst>
          </p:cNvPr>
          <p:cNvSpPr>
            <a:spLocks noGrp="1"/>
          </p:cNvSpPr>
          <p:nvPr>
            <p:ph type="ftr" sz="quarter" idx="11"/>
          </p:nvPr>
        </p:nvSpPr>
        <p:spPr/>
        <p:txBody>
          <a:bodyPr/>
          <a:lstStyle/>
          <a:p>
            <a:r>
              <a:rPr lang="fr-FR"/>
              <a:t>Présentation du template TWC</a:t>
            </a:r>
          </a:p>
        </p:txBody>
      </p:sp>
      <p:sp>
        <p:nvSpPr>
          <p:cNvPr id="3" name="Espace réservé du numéro de diapositive 2">
            <a:extLst>
              <a:ext uri="{FF2B5EF4-FFF2-40B4-BE49-F238E27FC236}">
                <a16:creationId xmlns:a16="http://schemas.microsoft.com/office/drawing/2014/main" id="{4449BDB3-A61F-3937-E4B1-20211A086B1C}"/>
              </a:ext>
            </a:extLst>
          </p:cNvPr>
          <p:cNvSpPr>
            <a:spLocks noGrp="1"/>
          </p:cNvSpPr>
          <p:nvPr>
            <p:ph type="sldNum" sz="quarter" idx="12"/>
          </p:nvPr>
        </p:nvSpPr>
        <p:spPr/>
        <p:txBody>
          <a:bodyPr/>
          <a:lstStyle/>
          <a:p>
            <a:fld id="{B1D0D88F-4194-403D-89CF-6C0E56587E1C}" type="slidenum">
              <a:rPr lang="fr-FR" smtClean="0"/>
              <a:t>53</a:t>
            </a:fld>
            <a:endParaRPr lang="fr-FR"/>
          </a:p>
        </p:txBody>
      </p:sp>
      <p:pic>
        <p:nvPicPr>
          <p:cNvPr id="8194" name="Picture 2">
            <a:extLst>
              <a:ext uri="{FF2B5EF4-FFF2-40B4-BE49-F238E27FC236}">
                <a16:creationId xmlns:a16="http://schemas.microsoft.com/office/drawing/2014/main" id="{7E0DF9DE-7FCD-4142-AF19-96A9807E4C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14" t="6176" r="5605" b="6246"/>
          <a:stretch/>
        </p:blipFill>
        <p:spPr bwMode="auto">
          <a:xfrm>
            <a:off x="2273637" y="259882"/>
            <a:ext cx="7644726" cy="60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5856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26FB001-EF8C-EFE3-AE1D-C0990186EF32}"/>
              </a:ext>
            </a:extLst>
          </p:cNvPr>
          <p:cNvSpPr>
            <a:spLocks noGrp="1"/>
          </p:cNvSpPr>
          <p:nvPr>
            <p:ph type="ftr" sz="quarter" idx="11"/>
          </p:nvPr>
        </p:nvSpPr>
        <p:spPr/>
        <p:txBody>
          <a:bodyPr/>
          <a:lstStyle/>
          <a:p>
            <a:r>
              <a:rPr lang="fr-FR"/>
              <a:t>Présentation du template TWC</a:t>
            </a:r>
          </a:p>
        </p:txBody>
      </p:sp>
      <p:sp>
        <p:nvSpPr>
          <p:cNvPr id="3" name="Espace réservé du numéro de diapositive 2">
            <a:extLst>
              <a:ext uri="{FF2B5EF4-FFF2-40B4-BE49-F238E27FC236}">
                <a16:creationId xmlns:a16="http://schemas.microsoft.com/office/drawing/2014/main" id="{69A42E4D-0274-4B44-7DCC-D305D414BFDC}"/>
              </a:ext>
            </a:extLst>
          </p:cNvPr>
          <p:cNvSpPr>
            <a:spLocks noGrp="1"/>
          </p:cNvSpPr>
          <p:nvPr>
            <p:ph type="sldNum" sz="quarter" idx="12"/>
          </p:nvPr>
        </p:nvSpPr>
        <p:spPr/>
        <p:txBody>
          <a:bodyPr/>
          <a:lstStyle/>
          <a:p>
            <a:fld id="{B1D0D88F-4194-403D-89CF-6C0E56587E1C}" type="slidenum">
              <a:rPr lang="fr-FR" smtClean="0"/>
              <a:t>54</a:t>
            </a:fld>
            <a:endParaRPr lang="fr-FR"/>
          </a:p>
        </p:txBody>
      </p:sp>
      <p:pic>
        <p:nvPicPr>
          <p:cNvPr id="5" name="Picture 4">
            <a:extLst>
              <a:ext uri="{FF2B5EF4-FFF2-40B4-BE49-F238E27FC236}">
                <a16:creationId xmlns:a16="http://schemas.microsoft.com/office/drawing/2014/main" id="{8A83C715-9C6A-40CF-B58F-D6C4215D04B4}"/>
              </a:ext>
            </a:extLst>
          </p:cNvPr>
          <p:cNvPicPr>
            <a:picLocks noChangeAspect="1"/>
          </p:cNvPicPr>
          <p:nvPr/>
        </p:nvPicPr>
        <p:blipFill rotWithShape="1">
          <a:blip r:embed="rId2"/>
          <a:srcRect l="1394" t="5211" r="269"/>
          <a:stretch/>
        </p:blipFill>
        <p:spPr>
          <a:xfrm>
            <a:off x="985696" y="0"/>
            <a:ext cx="10402790" cy="6179419"/>
          </a:xfrm>
          <a:prstGeom prst="rect">
            <a:avLst/>
          </a:prstGeom>
        </p:spPr>
      </p:pic>
    </p:spTree>
    <p:extLst>
      <p:ext uri="{BB962C8B-B14F-4D97-AF65-F5344CB8AC3E}">
        <p14:creationId xmlns:p14="http://schemas.microsoft.com/office/powerpoint/2010/main" val="114411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CF6EAF9-5617-4406-A085-0C0F8C5C9B10}"/>
              </a:ext>
            </a:extLst>
          </p:cNvPr>
          <p:cNvSpPr>
            <a:spLocks noGrp="1"/>
          </p:cNvSpPr>
          <p:nvPr>
            <p:ph type="sldNum" sz="quarter" idx="12"/>
          </p:nvPr>
        </p:nvSpPr>
        <p:spPr/>
        <p:txBody>
          <a:bodyPr/>
          <a:lstStyle/>
          <a:p>
            <a:fld id="{B1D0D88F-4194-403D-89CF-6C0E56587E1C}" type="slidenum">
              <a:rPr lang="fr-FR" smtClean="0"/>
              <a:pPr/>
              <a:t>6</a:t>
            </a:fld>
            <a:endParaRPr lang="fr-FR"/>
          </a:p>
        </p:txBody>
      </p:sp>
      <p:pic>
        <p:nvPicPr>
          <p:cNvPr id="7" name="Espace réservé pour une image  6" descr="Une image contenant personne&#10;&#10;Description générée automatiquement">
            <a:extLst>
              <a:ext uri="{FF2B5EF4-FFF2-40B4-BE49-F238E27FC236}">
                <a16:creationId xmlns:a16="http://schemas.microsoft.com/office/drawing/2014/main" id="{8AF68365-0871-4495-951C-A00BD15F6F01}"/>
              </a:ext>
            </a:extLst>
          </p:cNvPr>
          <p:cNvPicPr>
            <a:picLocks noGrp="1" noChangeAspect="1"/>
          </p:cNvPicPr>
          <p:nvPr>
            <p:ph type="pic" sz="quarter" idx="13"/>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034" r="2034"/>
          <a:stretch>
            <a:fillRect/>
          </a:stretch>
        </p:blipFill>
        <p:spPr/>
      </p:pic>
      <p:sp>
        <p:nvSpPr>
          <p:cNvPr id="4" name="Espace réservé du texte 3">
            <a:extLst>
              <a:ext uri="{FF2B5EF4-FFF2-40B4-BE49-F238E27FC236}">
                <a16:creationId xmlns:a16="http://schemas.microsoft.com/office/drawing/2014/main" id="{73125546-EED7-45C1-9699-0A016A8CB546}"/>
              </a:ext>
            </a:extLst>
          </p:cNvPr>
          <p:cNvSpPr>
            <a:spLocks noGrp="1"/>
          </p:cNvSpPr>
          <p:nvPr>
            <p:ph type="body" sz="quarter" idx="14"/>
          </p:nvPr>
        </p:nvSpPr>
        <p:spPr/>
        <p:txBody>
          <a:bodyPr/>
          <a:lstStyle/>
          <a:p>
            <a:r>
              <a:rPr lang="en-US"/>
              <a:t>Created in 2012, TEAMWORK CONSULTING is a consulting firm specializing in organization, human resources, training and Digital Transformation of HR Processes. Backed by the expertise of our teams and solid arrangements in continuous development since its creation We support several national and international </a:t>
            </a:r>
            <a:r>
              <a:rPr lang="en-US" err="1"/>
              <a:t>structures.TEAMWORK</a:t>
            </a:r>
            <a:r>
              <a:rPr lang="en-US"/>
              <a:t> CONSULTING stands out for its specialized consultants and trainers with complementary, multi-disciplinary profiles and experience. Aiming for concrete results, they support companies on a daily basis in their organization, strengthening their competitiveness, developing employee skills and digitizing internal HR processes, based on a rigorous and innovative methodological approach.</a:t>
            </a:r>
            <a:endParaRPr lang="fr-FR"/>
          </a:p>
        </p:txBody>
      </p:sp>
      <p:sp>
        <p:nvSpPr>
          <p:cNvPr id="5" name="ZoneTexte 4">
            <a:extLst>
              <a:ext uri="{FF2B5EF4-FFF2-40B4-BE49-F238E27FC236}">
                <a16:creationId xmlns:a16="http://schemas.microsoft.com/office/drawing/2014/main" id="{8EF67FBE-8DE7-4418-A1C6-CEB1E3437867}"/>
              </a:ext>
            </a:extLst>
          </p:cNvPr>
          <p:cNvSpPr txBox="1"/>
          <p:nvPr/>
        </p:nvSpPr>
        <p:spPr>
          <a:xfrm>
            <a:off x="767827" y="480283"/>
            <a:ext cx="3680750" cy="769441"/>
          </a:xfrm>
          <a:prstGeom prst="rect">
            <a:avLst/>
          </a:prstGeom>
          <a:noFill/>
        </p:spPr>
        <p:txBody>
          <a:bodyPr wrap="square" rtlCol="0">
            <a:spAutoFit/>
          </a:bodyPr>
          <a:lstStyle/>
          <a:p>
            <a:r>
              <a:rPr lang="fr-FR" sz="4400" b="1">
                <a:solidFill>
                  <a:schemeClr val="bg2">
                    <a:lumMod val="25000"/>
                  </a:schemeClr>
                </a:solidFill>
              </a:rPr>
              <a:t>About Us</a:t>
            </a:r>
            <a:endParaRPr lang="fr-FR" sz="6000" b="1">
              <a:solidFill>
                <a:schemeClr val="tx2"/>
              </a:solidFill>
            </a:endParaRPr>
          </a:p>
        </p:txBody>
      </p:sp>
      <p:grpSp>
        <p:nvGrpSpPr>
          <p:cNvPr id="8" name="Graphique 10">
            <a:extLst>
              <a:ext uri="{FF2B5EF4-FFF2-40B4-BE49-F238E27FC236}">
                <a16:creationId xmlns:a16="http://schemas.microsoft.com/office/drawing/2014/main" id="{19454BB2-ABDA-4885-9ED3-055907E97EAA}"/>
              </a:ext>
            </a:extLst>
          </p:cNvPr>
          <p:cNvGrpSpPr/>
          <p:nvPr/>
        </p:nvGrpSpPr>
        <p:grpSpPr>
          <a:xfrm>
            <a:off x="4196175" y="229856"/>
            <a:ext cx="1792350" cy="1607027"/>
            <a:chOff x="10497070" y="544224"/>
            <a:chExt cx="970283" cy="869959"/>
          </a:xfrm>
          <a:solidFill>
            <a:schemeClr val="tx2"/>
          </a:solidFill>
        </p:grpSpPr>
        <p:sp>
          <p:nvSpPr>
            <p:cNvPr id="9" name="Forme libre : forme 8">
              <a:extLst>
                <a:ext uri="{FF2B5EF4-FFF2-40B4-BE49-F238E27FC236}">
                  <a16:creationId xmlns:a16="http://schemas.microsoft.com/office/drawing/2014/main" id="{E918971A-4562-4B4D-A35A-F9AE41757AAF}"/>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sp>
          <p:nvSpPr>
            <p:cNvPr id="10" name="Forme libre : forme 9">
              <a:extLst>
                <a:ext uri="{FF2B5EF4-FFF2-40B4-BE49-F238E27FC236}">
                  <a16:creationId xmlns:a16="http://schemas.microsoft.com/office/drawing/2014/main" id="{E9C871C2-F6B3-4B94-BFF7-9E1995AFC9CF}"/>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grpSp>
    </p:spTree>
    <p:custDataLst>
      <p:tags r:id="rId1"/>
    </p:custDataLst>
    <p:extLst>
      <p:ext uri="{BB962C8B-B14F-4D97-AF65-F5344CB8AC3E}">
        <p14:creationId xmlns:p14="http://schemas.microsoft.com/office/powerpoint/2010/main" val="3795404151"/>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4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4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9DB5E9F-CE8F-4DB3-9E12-8FF3395AC6AD}"/>
              </a:ext>
            </a:extLst>
          </p:cNvPr>
          <p:cNvSpPr>
            <a:spLocks noGrp="1"/>
          </p:cNvSpPr>
          <p:nvPr>
            <p:ph type="ftr" sz="quarter" idx="11"/>
          </p:nvPr>
        </p:nvSpPr>
        <p:spPr/>
        <p:txBody>
          <a:bodyPr/>
          <a:lstStyle/>
          <a:p>
            <a:r>
              <a:rPr lang="fr-FR"/>
              <a:t>Formation de formateurs TWC</a:t>
            </a:r>
          </a:p>
        </p:txBody>
      </p:sp>
      <p:sp>
        <p:nvSpPr>
          <p:cNvPr id="3" name="Espace réservé du numéro de diapositive 2">
            <a:extLst>
              <a:ext uri="{FF2B5EF4-FFF2-40B4-BE49-F238E27FC236}">
                <a16:creationId xmlns:a16="http://schemas.microsoft.com/office/drawing/2014/main" id="{C2AA28D1-FAD6-453F-B037-9E76B9F4F37E}"/>
              </a:ext>
            </a:extLst>
          </p:cNvPr>
          <p:cNvSpPr>
            <a:spLocks noGrp="1"/>
          </p:cNvSpPr>
          <p:nvPr>
            <p:ph type="sldNum" sz="quarter" idx="12"/>
          </p:nvPr>
        </p:nvSpPr>
        <p:spPr/>
        <p:txBody>
          <a:bodyPr/>
          <a:lstStyle/>
          <a:p>
            <a:fld id="{B1D0D88F-4194-403D-89CF-6C0E56587E1C}" type="slidenum">
              <a:rPr lang="fr-FR" smtClean="0"/>
              <a:t>7</a:t>
            </a:fld>
            <a:endParaRPr lang="fr-FR"/>
          </a:p>
        </p:txBody>
      </p:sp>
    </p:spTree>
    <p:custDataLst>
      <p:tags r:id="rId1"/>
    </p:custDataLst>
    <p:extLst>
      <p:ext uri="{BB962C8B-B14F-4D97-AF65-F5344CB8AC3E}">
        <p14:creationId xmlns:p14="http://schemas.microsoft.com/office/powerpoint/2010/main" val="167536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0C5FD-8C44-2732-482A-50C04C4CBAD9}"/>
              </a:ext>
            </a:extLst>
          </p:cNvPr>
          <p:cNvSpPr/>
          <p:nvPr/>
        </p:nvSpPr>
        <p:spPr>
          <a:xfrm>
            <a:off x="10579116" y="0"/>
            <a:ext cx="1395582"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33"/>
              <a:t>g</a:t>
            </a:r>
          </a:p>
        </p:txBody>
      </p:sp>
      <p:sp>
        <p:nvSpPr>
          <p:cNvPr id="6" name="ZoneTexte 5">
            <a:extLst>
              <a:ext uri="{FF2B5EF4-FFF2-40B4-BE49-F238E27FC236}">
                <a16:creationId xmlns:a16="http://schemas.microsoft.com/office/drawing/2014/main" id="{2BA65775-3F82-4ED6-EEFC-60B5EA9700A9}"/>
              </a:ext>
            </a:extLst>
          </p:cNvPr>
          <p:cNvSpPr txBox="1"/>
          <p:nvPr/>
        </p:nvSpPr>
        <p:spPr>
          <a:xfrm rot="16200000">
            <a:off x="10412530" y="5215250"/>
            <a:ext cx="1468313" cy="762388"/>
          </a:xfrm>
          <a:prstGeom prst="rect">
            <a:avLst/>
          </a:prstGeom>
          <a:noFill/>
        </p:spPr>
        <p:txBody>
          <a:bodyPr wrap="square" rtlCol="0">
            <a:spAutoFit/>
          </a:bodyPr>
          <a:lstStyle/>
          <a:p>
            <a:r>
              <a:rPr lang="fr-FR" sz="2177">
                <a:solidFill>
                  <a:schemeClr val="bg2">
                    <a:lumMod val="50000"/>
                  </a:schemeClr>
                </a:solidFill>
                <a:latin typeface="Aptos" panose="020B0004020202020204" pitchFamily="34" charset="0"/>
              </a:rPr>
              <a:t>Actors of a sale</a:t>
            </a:r>
          </a:p>
        </p:txBody>
      </p:sp>
      <p:sp>
        <p:nvSpPr>
          <p:cNvPr id="21" name="Rectangle 20">
            <a:extLst>
              <a:ext uri="{FF2B5EF4-FFF2-40B4-BE49-F238E27FC236}">
                <a16:creationId xmlns:a16="http://schemas.microsoft.com/office/drawing/2014/main" id="{1E4AE07C-A404-D90B-8697-5DC68AEB0C20}"/>
              </a:ext>
            </a:extLst>
          </p:cNvPr>
          <p:cNvSpPr/>
          <p:nvPr/>
        </p:nvSpPr>
        <p:spPr>
          <a:xfrm>
            <a:off x="9278853" y="0"/>
            <a:ext cx="1395582"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33"/>
              <a:t>g</a:t>
            </a:r>
          </a:p>
        </p:txBody>
      </p:sp>
      <p:sp>
        <p:nvSpPr>
          <p:cNvPr id="22" name="ZoneTexte 21">
            <a:extLst>
              <a:ext uri="{FF2B5EF4-FFF2-40B4-BE49-F238E27FC236}">
                <a16:creationId xmlns:a16="http://schemas.microsoft.com/office/drawing/2014/main" id="{967F8CFA-FDB0-21CC-3C5B-DD718E9057A2}"/>
              </a:ext>
            </a:extLst>
          </p:cNvPr>
          <p:cNvSpPr txBox="1"/>
          <p:nvPr/>
        </p:nvSpPr>
        <p:spPr>
          <a:xfrm rot="16200000">
            <a:off x="9054208" y="5157189"/>
            <a:ext cx="1584433" cy="762388"/>
          </a:xfrm>
          <a:prstGeom prst="rect">
            <a:avLst/>
          </a:prstGeom>
          <a:noFill/>
        </p:spPr>
        <p:txBody>
          <a:bodyPr wrap="square" rtlCol="0">
            <a:spAutoFit/>
          </a:bodyPr>
          <a:lstStyle/>
          <a:p>
            <a:r>
              <a:rPr lang="fr-FR" sz="2177">
                <a:solidFill>
                  <a:schemeClr val="bg2">
                    <a:lumMod val="50000"/>
                  </a:schemeClr>
                </a:solidFill>
                <a:latin typeface="Aptos" panose="020B0004020202020204" pitchFamily="34" charset="0"/>
              </a:rPr>
              <a:t>Seller missions</a:t>
            </a:r>
          </a:p>
        </p:txBody>
      </p:sp>
      <p:sp>
        <p:nvSpPr>
          <p:cNvPr id="24" name="Rectangle 23">
            <a:extLst>
              <a:ext uri="{FF2B5EF4-FFF2-40B4-BE49-F238E27FC236}">
                <a16:creationId xmlns:a16="http://schemas.microsoft.com/office/drawing/2014/main" id="{2A554410-7CBA-4F43-6F9D-647F490B9989}"/>
              </a:ext>
            </a:extLst>
          </p:cNvPr>
          <p:cNvSpPr/>
          <p:nvPr/>
        </p:nvSpPr>
        <p:spPr>
          <a:xfrm>
            <a:off x="7917825" y="0"/>
            <a:ext cx="1395582"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1079" indent="-311079" algn="ctr">
              <a:buFont typeface="+mj-lt"/>
              <a:buAutoNum type="arabicPeriod"/>
            </a:pPr>
            <a:r>
              <a:rPr lang="fr-FR" sz="1633"/>
              <a:t>g</a:t>
            </a:r>
          </a:p>
        </p:txBody>
      </p:sp>
      <p:sp>
        <p:nvSpPr>
          <p:cNvPr id="25" name="ZoneTexte 24">
            <a:extLst>
              <a:ext uri="{FF2B5EF4-FFF2-40B4-BE49-F238E27FC236}">
                <a16:creationId xmlns:a16="http://schemas.microsoft.com/office/drawing/2014/main" id="{E8D3405B-8EDB-4FF5-2BD0-96D5A90F08C9}"/>
              </a:ext>
            </a:extLst>
          </p:cNvPr>
          <p:cNvSpPr txBox="1"/>
          <p:nvPr/>
        </p:nvSpPr>
        <p:spPr>
          <a:xfrm rot="16200000">
            <a:off x="7693181" y="5324704"/>
            <a:ext cx="1584431" cy="427361"/>
          </a:xfrm>
          <a:prstGeom prst="rect">
            <a:avLst/>
          </a:prstGeom>
          <a:noFill/>
        </p:spPr>
        <p:txBody>
          <a:bodyPr wrap="square" rtlCol="0">
            <a:spAutoFit/>
          </a:bodyPr>
          <a:lstStyle/>
          <a:p>
            <a:r>
              <a:rPr lang="fr-FR" sz="2177" err="1">
                <a:solidFill>
                  <a:schemeClr val="bg2">
                    <a:lumMod val="50000"/>
                  </a:schemeClr>
                </a:solidFill>
                <a:latin typeface="Aptos" panose="020B0004020202020204" pitchFamily="34" charset="0"/>
              </a:rPr>
              <a:t>Why</a:t>
            </a:r>
            <a:endParaRPr lang="fr-FR" sz="2177">
              <a:solidFill>
                <a:schemeClr val="bg2">
                  <a:lumMod val="50000"/>
                </a:schemeClr>
              </a:solidFill>
              <a:latin typeface="Aptos" panose="020B0004020202020204" pitchFamily="34" charset="0"/>
            </a:endParaRPr>
          </a:p>
        </p:txBody>
      </p:sp>
      <p:sp>
        <p:nvSpPr>
          <p:cNvPr id="27" name="Rectangle 26">
            <a:extLst>
              <a:ext uri="{FF2B5EF4-FFF2-40B4-BE49-F238E27FC236}">
                <a16:creationId xmlns:a16="http://schemas.microsoft.com/office/drawing/2014/main" id="{DA22B2FF-1590-68D9-0D0C-AEADD21EB484}"/>
              </a:ext>
            </a:extLst>
          </p:cNvPr>
          <p:cNvSpPr/>
          <p:nvPr/>
        </p:nvSpPr>
        <p:spPr>
          <a:xfrm>
            <a:off x="6504965" y="0"/>
            <a:ext cx="1395582"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chemeClr val="accent2"/>
              </a:buClr>
              <a:buSzPct val="100000"/>
            </a:pPr>
            <a:endParaRPr lang="fr-FR" sz="1633"/>
          </a:p>
        </p:txBody>
      </p:sp>
      <p:sp>
        <p:nvSpPr>
          <p:cNvPr id="28" name="ZoneTexte 27">
            <a:extLst>
              <a:ext uri="{FF2B5EF4-FFF2-40B4-BE49-F238E27FC236}">
                <a16:creationId xmlns:a16="http://schemas.microsoft.com/office/drawing/2014/main" id="{4C3C66FF-27DF-D3C1-3166-2D2BEDC314B6}"/>
              </a:ext>
            </a:extLst>
          </p:cNvPr>
          <p:cNvSpPr txBox="1"/>
          <p:nvPr/>
        </p:nvSpPr>
        <p:spPr>
          <a:xfrm rot="16200000">
            <a:off x="6280322" y="5324705"/>
            <a:ext cx="1584430" cy="427361"/>
          </a:xfrm>
          <a:prstGeom prst="rect">
            <a:avLst/>
          </a:prstGeom>
          <a:noFill/>
        </p:spPr>
        <p:txBody>
          <a:bodyPr wrap="square" rtlCol="0">
            <a:spAutoFit/>
          </a:bodyPr>
          <a:lstStyle/>
          <a:p>
            <a:r>
              <a:rPr lang="fr-FR" sz="2177" err="1">
                <a:solidFill>
                  <a:schemeClr val="bg2">
                    <a:lumMod val="50000"/>
                  </a:schemeClr>
                </a:solidFill>
                <a:latin typeface="Aptos" panose="020B0004020202020204" pitchFamily="34" charset="0"/>
              </a:rPr>
              <a:t>Definition</a:t>
            </a:r>
            <a:endParaRPr lang="fr-FR" sz="2177">
              <a:solidFill>
                <a:schemeClr val="bg2">
                  <a:lumMod val="50000"/>
                </a:schemeClr>
              </a:solidFill>
              <a:latin typeface="Aptos" panose="020B0004020202020204" pitchFamily="34" charset="0"/>
            </a:endParaRPr>
          </a:p>
        </p:txBody>
      </p:sp>
      <p:sp>
        <p:nvSpPr>
          <p:cNvPr id="30" name="Rectangle 29">
            <a:extLst>
              <a:ext uri="{FF2B5EF4-FFF2-40B4-BE49-F238E27FC236}">
                <a16:creationId xmlns:a16="http://schemas.microsoft.com/office/drawing/2014/main" id="{34643ADA-4DCB-583F-B9D2-796AFD01446E}"/>
              </a:ext>
            </a:extLst>
          </p:cNvPr>
          <p:cNvSpPr/>
          <p:nvPr/>
        </p:nvSpPr>
        <p:spPr>
          <a:xfrm>
            <a:off x="-16893" y="0"/>
            <a:ext cx="6562951" cy="6858000"/>
          </a:xfrm>
          <a:prstGeom prst="rect">
            <a:avLst/>
          </a:prstGeom>
          <a:solidFill>
            <a:schemeClr val="accent1">
              <a:lumMod val="50000"/>
            </a:schemeClr>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31" name="ZoneTexte 30">
            <a:extLst>
              <a:ext uri="{FF2B5EF4-FFF2-40B4-BE49-F238E27FC236}">
                <a16:creationId xmlns:a16="http://schemas.microsoft.com/office/drawing/2014/main" id="{5BE8036C-399C-B841-FBC0-8AC21EAE755C}"/>
              </a:ext>
            </a:extLst>
          </p:cNvPr>
          <p:cNvSpPr txBox="1"/>
          <p:nvPr/>
        </p:nvSpPr>
        <p:spPr>
          <a:xfrm>
            <a:off x="510438" y="1423213"/>
            <a:ext cx="50943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8CF0"/>
              </a:buClr>
              <a:buSzPts val="1100"/>
              <a:buFontTx/>
              <a:buNone/>
              <a:tabLst/>
              <a:defRPr/>
            </a:pPr>
            <a:r>
              <a:rPr kumimoji="0" lang="fr-FR" sz="4400" b="1" i="0" u="none" strike="noStrike" kern="0" cap="none" spc="0" normalizeH="0" baseline="0" noProof="0">
                <a:ln>
                  <a:noFill/>
                </a:ln>
                <a:solidFill>
                  <a:srgbClr val="EC6626"/>
                </a:solidFill>
                <a:effectLst/>
                <a:uLnTx/>
                <a:uFillTx/>
                <a:latin typeface="Open Sans" panose="020B0606030504020204" pitchFamily="34" charset="0"/>
                <a:ea typeface="Open Sans" panose="020B0606030504020204" pitchFamily="34" charset="0"/>
                <a:cs typeface="Open Sans" panose="020B0606030504020204" pitchFamily="34" charset="0"/>
                <a:sym typeface="Overpass Black"/>
              </a:rPr>
              <a:t>Sales Techniques </a:t>
            </a:r>
            <a:endParaRPr kumimoji="0" lang="fr-FR" sz="2000" b="0" i="0" u="none" strike="noStrike" kern="0" cap="none" spc="0" normalizeH="0" baseline="0" noProof="0">
              <a:ln>
                <a:noFill/>
              </a:ln>
              <a:solidFill>
                <a:srgbClr val="EC6626"/>
              </a:solidFill>
              <a:effectLst/>
              <a:uLnTx/>
              <a:uFillTx/>
              <a:latin typeface="Open Sans" panose="020B0606030504020204" pitchFamily="34" charset="0"/>
              <a:ea typeface="Open Sans" panose="020B0606030504020204" pitchFamily="34" charset="0"/>
              <a:cs typeface="Open Sans" panose="020B0606030504020204" pitchFamily="34" charset="0"/>
              <a:sym typeface="Source Sans Pro"/>
            </a:endParaRPr>
          </a:p>
        </p:txBody>
      </p:sp>
      <p:sp>
        <p:nvSpPr>
          <p:cNvPr id="36" name="ZoneTexte 35">
            <a:extLst>
              <a:ext uri="{FF2B5EF4-FFF2-40B4-BE49-F238E27FC236}">
                <a16:creationId xmlns:a16="http://schemas.microsoft.com/office/drawing/2014/main" id="{F96B7662-0C94-9AC2-E1D8-26082C179D0D}"/>
              </a:ext>
            </a:extLst>
          </p:cNvPr>
          <p:cNvSpPr txBox="1"/>
          <p:nvPr/>
        </p:nvSpPr>
        <p:spPr>
          <a:xfrm>
            <a:off x="8414168" y="359874"/>
            <a:ext cx="472400" cy="343620"/>
          </a:xfrm>
          <a:prstGeom prst="rect">
            <a:avLst/>
          </a:prstGeom>
          <a:noFill/>
        </p:spPr>
        <p:txBody>
          <a:bodyPr wrap="square" rtlCol="0">
            <a:spAutoFit/>
          </a:bodyPr>
          <a:lstStyle/>
          <a:p>
            <a:endParaRPr lang="fr-FR" sz="1633"/>
          </a:p>
        </p:txBody>
      </p:sp>
      <p:sp>
        <p:nvSpPr>
          <p:cNvPr id="38" name="ZoneTexte 37">
            <a:extLst>
              <a:ext uri="{FF2B5EF4-FFF2-40B4-BE49-F238E27FC236}">
                <a16:creationId xmlns:a16="http://schemas.microsoft.com/office/drawing/2014/main" id="{06590853-6108-0B54-1F1D-61BA2FF906F3}"/>
              </a:ext>
            </a:extLst>
          </p:cNvPr>
          <p:cNvSpPr txBox="1"/>
          <p:nvPr/>
        </p:nvSpPr>
        <p:spPr>
          <a:xfrm>
            <a:off x="6956042" y="359874"/>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1</a:t>
            </a:r>
          </a:p>
        </p:txBody>
      </p:sp>
      <p:sp>
        <p:nvSpPr>
          <p:cNvPr id="39" name="ZoneTexte 38">
            <a:extLst>
              <a:ext uri="{FF2B5EF4-FFF2-40B4-BE49-F238E27FC236}">
                <a16:creationId xmlns:a16="http://schemas.microsoft.com/office/drawing/2014/main" id="{967A1C70-A601-086E-4EE6-875D3E6B3D44}"/>
              </a:ext>
            </a:extLst>
          </p:cNvPr>
          <p:cNvSpPr txBox="1"/>
          <p:nvPr/>
        </p:nvSpPr>
        <p:spPr>
          <a:xfrm>
            <a:off x="8455324" y="359874"/>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2</a:t>
            </a:r>
          </a:p>
        </p:txBody>
      </p:sp>
      <p:sp>
        <p:nvSpPr>
          <p:cNvPr id="40" name="ZoneTexte 39">
            <a:extLst>
              <a:ext uri="{FF2B5EF4-FFF2-40B4-BE49-F238E27FC236}">
                <a16:creationId xmlns:a16="http://schemas.microsoft.com/office/drawing/2014/main" id="{A2BE8C6A-45C3-8B4D-647F-0EC2032C65BF}"/>
              </a:ext>
            </a:extLst>
          </p:cNvPr>
          <p:cNvSpPr txBox="1"/>
          <p:nvPr/>
        </p:nvSpPr>
        <p:spPr>
          <a:xfrm>
            <a:off x="9816352" y="359874"/>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3</a:t>
            </a:r>
          </a:p>
        </p:txBody>
      </p:sp>
      <p:sp>
        <p:nvSpPr>
          <p:cNvPr id="41" name="ZoneTexte 40">
            <a:extLst>
              <a:ext uri="{FF2B5EF4-FFF2-40B4-BE49-F238E27FC236}">
                <a16:creationId xmlns:a16="http://schemas.microsoft.com/office/drawing/2014/main" id="{62187FB8-E534-C2D7-F749-CAC727B13C4A}"/>
              </a:ext>
            </a:extLst>
          </p:cNvPr>
          <p:cNvSpPr txBox="1"/>
          <p:nvPr/>
        </p:nvSpPr>
        <p:spPr>
          <a:xfrm>
            <a:off x="11007562" y="359874"/>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4</a:t>
            </a:r>
          </a:p>
        </p:txBody>
      </p:sp>
      <p:cxnSp>
        <p:nvCxnSpPr>
          <p:cNvPr id="54" name="Connecteur droit 53">
            <a:extLst>
              <a:ext uri="{FF2B5EF4-FFF2-40B4-BE49-F238E27FC236}">
                <a16:creationId xmlns:a16="http://schemas.microsoft.com/office/drawing/2014/main" id="{B2C161ED-A8B8-CCBB-4399-7FDCE74F70D8}"/>
              </a:ext>
            </a:extLst>
          </p:cNvPr>
          <p:cNvCxnSpPr/>
          <p:nvPr/>
        </p:nvCxnSpPr>
        <p:spPr>
          <a:xfrm>
            <a:off x="217303" y="6390248"/>
            <a:ext cx="1175739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 1" descr="Une image contenant Police, Graphique, logo, symbole&#10;&#10;Le contenu généré par l’IA peut être incorrect.">
            <a:extLst>
              <a:ext uri="{FF2B5EF4-FFF2-40B4-BE49-F238E27FC236}">
                <a16:creationId xmlns:a16="http://schemas.microsoft.com/office/drawing/2014/main" id="{8F3CBC73-EA45-3C21-9056-33FBCDAD0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30" y="66704"/>
            <a:ext cx="864091" cy="864091"/>
          </a:xfrm>
          <a:prstGeom prst="rect">
            <a:avLst/>
          </a:prstGeom>
        </p:spPr>
      </p:pic>
      <p:grpSp>
        <p:nvGrpSpPr>
          <p:cNvPr id="3" name="Groupe 2">
            <a:extLst>
              <a:ext uri="{FF2B5EF4-FFF2-40B4-BE49-F238E27FC236}">
                <a16:creationId xmlns:a16="http://schemas.microsoft.com/office/drawing/2014/main" id="{33257BAE-0D6A-5D42-E2E9-307818E70A1F}"/>
              </a:ext>
            </a:extLst>
          </p:cNvPr>
          <p:cNvGrpSpPr/>
          <p:nvPr/>
        </p:nvGrpSpPr>
        <p:grpSpPr>
          <a:xfrm rot="20172177">
            <a:off x="10960884" y="6055441"/>
            <a:ext cx="1322912" cy="1077708"/>
            <a:chOff x="8612695" y="1436067"/>
            <a:chExt cx="3011944" cy="4231017"/>
          </a:xfrm>
          <a:solidFill>
            <a:schemeClr val="tx1">
              <a:alpha val="9000"/>
            </a:schemeClr>
          </a:solidFill>
        </p:grpSpPr>
        <p:sp>
          <p:nvSpPr>
            <p:cNvPr id="4" name="Google Shape;188;p1">
              <a:extLst>
                <a:ext uri="{FF2B5EF4-FFF2-40B4-BE49-F238E27FC236}">
                  <a16:creationId xmlns:a16="http://schemas.microsoft.com/office/drawing/2014/main" id="{F750FDB6-76FF-42D5-1830-DA5FED00AD0B}"/>
                </a:ext>
              </a:extLst>
            </p:cNvPr>
            <p:cNvSpPr/>
            <p:nvPr/>
          </p:nvSpPr>
          <p:spPr>
            <a:xfrm>
              <a:off x="9697838" y="1436067"/>
              <a:ext cx="841658" cy="1348683"/>
            </a:xfrm>
            <a:custGeom>
              <a:avLst/>
              <a:gdLst/>
              <a:ahLst/>
              <a:cxnLst/>
              <a:rect l="l" t="t" r="r" b="b"/>
              <a:pathLst>
                <a:path w="271136" h="271136" extrusionOk="0">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a:noFill/>
            </a:ln>
          </p:spPr>
          <p:txBody>
            <a:bodyPr spcFirstLastPara="1" wrap="square" lIns="82939" tIns="41458" rIns="82939" bIns="41458" anchor="ctr" anchorCtr="0">
              <a:noAutofit/>
            </a:bodyPr>
            <a:lstStyle/>
            <a:p>
              <a:endParaRPr sz="1633">
                <a:solidFill>
                  <a:schemeClr val="dk1"/>
                </a:solidFill>
                <a:latin typeface="Open Sans"/>
                <a:ea typeface="Open Sans"/>
                <a:cs typeface="Open Sans"/>
                <a:sym typeface="Open Sans"/>
              </a:endParaRPr>
            </a:p>
          </p:txBody>
        </p:sp>
        <p:sp>
          <p:nvSpPr>
            <p:cNvPr id="7" name="Google Shape;189;p1">
              <a:extLst>
                <a:ext uri="{FF2B5EF4-FFF2-40B4-BE49-F238E27FC236}">
                  <a16:creationId xmlns:a16="http://schemas.microsoft.com/office/drawing/2014/main" id="{F8E86328-BD4B-C590-478C-FF0FB4E8FBDC}"/>
                </a:ext>
              </a:extLst>
            </p:cNvPr>
            <p:cNvSpPr/>
            <p:nvPr/>
          </p:nvSpPr>
          <p:spPr>
            <a:xfrm>
              <a:off x="8612695" y="1630906"/>
              <a:ext cx="3011944" cy="4036178"/>
            </a:xfrm>
            <a:custGeom>
              <a:avLst/>
              <a:gdLst/>
              <a:ahLst/>
              <a:cxnLst/>
              <a:rect l="l" t="t" r="r" b="b"/>
              <a:pathLst>
                <a:path w="970283" h="811423" extrusionOk="0">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a:noFill/>
            </a:ln>
          </p:spPr>
          <p:txBody>
            <a:bodyPr spcFirstLastPara="1" wrap="square" lIns="82939" tIns="41458" rIns="82939" bIns="41458" anchor="ctr" anchorCtr="0">
              <a:noAutofit/>
            </a:bodyPr>
            <a:lstStyle/>
            <a:p>
              <a:endParaRPr sz="1633">
                <a:solidFill>
                  <a:schemeClr val="dk1"/>
                </a:solidFill>
                <a:latin typeface="Open Sans"/>
                <a:ea typeface="Open Sans"/>
                <a:cs typeface="Open Sans"/>
                <a:sym typeface="Open Sans"/>
              </a:endParaRPr>
            </a:p>
          </p:txBody>
        </p:sp>
      </p:grpSp>
      <p:grpSp>
        <p:nvGrpSpPr>
          <p:cNvPr id="10" name="Graphique 10">
            <a:extLst>
              <a:ext uri="{FF2B5EF4-FFF2-40B4-BE49-F238E27FC236}">
                <a16:creationId xmlns:a16="http://schemas.microsoft.com/office/drawing/2014/main" id="{A14260B9-783A-437F-7ED8-776AF2DBDAA7}"/>
              </a:ext>
            </a:extLst>
          </p:cNvPr>
          <p:cNvGrpSpPr/>
          <p:nvPr/>
        </p:nvGrpSpPr>
        <p:grpSpPr>
          <a:xfrm rot="818345">
            <a:off x="-25861" y="6293990"/>
            <a:ext cx="546332" cy="489843"/>
            <a:chOff x="10497070" y="544224"/>
            <a:chExt cx="970283" cy="869959"/>
          </a:xfrm>
          <a:solidFill>
            <a:schemeClr val="tx2"/>
          </a:solidFill>
        </p:grpSpPr>
        <p:sp>
          <p:nvSpPr>
            <p:cNvPr id="11" name="Forme libre : forme 10">
              <a:extLst>
                <a:ext uri="{FF2B5EF4-FFF2-40B4-BE49-F238E27FC236}">
                  <a16:creationId xmlns:a16="http://schemas.microsoft.com/office/drawing/2014/main" id="{9849817D-BD09-EE23-752A-4D871A302B14}"/>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12" name="Forme libre : forme 11">
              <a:extLst>
                <a:ext uri="{FF2B5EF4-FFF2-40B4-BE49-F238E27FC236}">
                  <a16:creationId xmlns:a16="http://schemas.microsoft.com/office/drawing/2014/main" id="{AAA4E513-2443-2F81-3E13-2AB68CA20D48}"/>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grpSp>
      <p:pic>
        <p:nvPicPr>
          <p:cNvPr id="9" name="Picture 6">
            <a:extLst>
              <a:ext uri="{FF2B5EF4-FFF2-40B4-BE49-F238E27FC236}">
                <a16:creationId xmlns:a16="http://schemas.microsoft.com/office/drawing/2014/main" id="{AC816F8F-3F37-40A9-DFF7-2A921E7FA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438" y="5131575"/>
            <a:ext cx="2562225"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43310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8B2B-58A8-66F4-F14A-F363ACBE89E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C63B2A3-234A-088A-BEA0-EE2A71632B20}"/>
              </a:ext>
            </a:extLst>
          </p:cNvPr>
          <p:cNvSpPr/>
          <p:nvPr/>
        </p:nvSpPr>
        <p:spPr>
          <a:xfrm>
            <a:off x="10579116" y="0"/>
            <a:ext cx="1395582"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33"/>
              <a:t>g</a:t>
            </a:r>
          </a:p>
        </p:txBody>
      </p:sp>
      <p:sp>
        <p:nvSpPr>
          <p:cNvPr id="21" name="Rectangle 20">
            <a:extLst>
              <a:ext uri="{FF2B5EF4-FFF2-40B4-BE49-F238E27FC236}">
                <a16:creationId xmlns:a16="http://schemas.microsoft.com/office/drawing/2014/main" id="{F6310D99-1A36-5EC6-C20F-A8599135A464}"/>
              </a:ext>
            </a:extLst>
          </p:cNvPr>
          <p:cNvSpPr/>
          <p:nvPr/>
        </p:nvSpPr>
        <p:spPr>
          <a:xfrm>
            <a:off x="9278853" y="0"/>
            <a:ext cx="1395582"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33"/>
              <a:t>g</a:t>
            </a:r>
          </a:p>
        </p:txBody>
      </p:sp>
      <p:sp>
        <p:nvSpPr>
          <p:cNvPr id="22" name="ZoneTexte 21">
            <a:extLst>
              <a:ext uri="{FF2B5EF4-FFF2-40B4-BE49-F238E27FC236}">
                <a16:creationId xmlns:a16="http://schemas.microsoft.com/office/drawing/2014/main" id="{A406FBA1-D3B4-3CE7-5F81-013BB5CB8CEB}"/>
              </a:ext>
            </a:extLst>
          </p:cNvPr>
          <p:cNvSpPr txBox="1"/>
          <p:nvPr/>
        </p:nvSpPr>
        <p:spPr>
          <a:xfrm rot="16200000">
            <a:off x="9054208" y="5157189"/>
            <a:ext cx="1584433" cy="762388"/>
          </a:xfrm>
          <a:prstGeom prst="rect">
            <a:avLst/>
          </a:prstGeom>
          <a:noFill/>
        </p:spPr>
        <p:txBody>
          <a:bodyPr wrap="square" rtlCol="0">
            <a:spAutoFit/>
          </a:bodyPr>
          <a:lstStyle/>
          <a:p>
            <a:r>
              <a:rPr lang="fr-FR" sz="2177">
                <a:solidFill>
                  <a:schemeClr val="bg2">
                    <a:lumMod val="50000"/>
                  </a:schemeClr>
                </a:solidFill>
                <a:latin typeface="Aptos" panose="020B0004020202020204" pitchFamily="34" charset="0"/>
              </a:rPr>
              <a:t>Seller missions</a:t>
            </a:r>
          </a:p>
        </p:txBody>
      </p:sp>
      <p:sp>
        <p:nvSpPr>
          <p:cNvPr id="24" name="Rectangle 23">
            <a:extLst>
              <a:ext uri="{FF2B5EF4-FFF2-40B4-BE49-F238E27FC236}">
                <a16:creationId xmlns:a16="http://schemas.microsoft.com/office/drawing/2014/main" id="{7A78F489-933A-5FE4-E8EC-B7ABAB42A5D8}"/>
              </a:ext>
            </a:extLst>
          </p:cNvPr>
          <p:cNvSpPr/>
          <p:nvPr/>
        </p:nvSpPr>
        <p:spPr>
          <a:xfrm>
            <a:off x="7917825" y="0"/>
            <a:ext cx="1395582"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11079" indent="-311079" algn="ctr">
              <a:buFont typeface="+mj-lt"/>
              <a:buAutoNum type="arabicPeriod"/>
            </a:pPr>
            <a:r>
              <a:rPr lang="fr-FR" sz="1633"/>
              <a:t>g</a:t>
            </a:r>
          </a:p>
        </p:txBody>
      </p:sp>
      <p:sp>
        <p:nvSpPr>
          <p:cNvPr id="25" name="ZoneTexte 24">
            <a:extLst>
              <a:ext uri="{FF2B5EF4-FFF2-40B4-BE49-F238E27FC236}">
                <a16:creationId xmlns:a16="http://schemas.microsoft.com/office/drawing/2014/main" id="{8D0BCB88-CD4E-3187-E5AD-9DEE2BBFC717}"/>
              </a:ext>
            </a:extLst>
          </p:cNvPr>
          <p:cNvSpPr txBox="1"/>
          <p:nvPr/>
        </p:nvSpPr>
        <p:spPr>
          <a:xfrm rot="16200000">
            <a:off x="7693181" y="5324704"/>
            <a:ext cx="1584431" cy="427361"/>
          </a:xfrm>
          <a:prstGeom prst="rect">
            <a:avLst/>
          </a:prstGeom>
          <a:noFill/>
        </p:spPr>
        <p:txBody>
          <a:bodyPr wrap="square" rtlCol="0">
            <a:spAutoFit/>
          </a:bodyPr>
          <a:lstStyle/>
          <a:p>
            <a:r>
              <a:rPr lang="fr-FR" sz="2177" err="1">
                <a:solidFill>
                  <a:schemeClr val="bg2">
                    <a:lumMod val="50000"/>
                  </a:schemeClr>
                </a:solidFill>
                <a:latin typeface="Aptos" panose="020B0004020202020204" pitchFamily="34" charset="0"/>
              </a:rPr>
              <a:t>why</a:t>
            </a:r>
            <a:endParaRPr lang="fr-FR" sz="2177">
              <a:solidFill>
                <a:schemeClr val="bg2">
                  <a:lumMod val="50000"/>
                </a:schemeClr>
              </a:solidFill>
              <a:latin typeface="Aptos" panose="020B0004020202020204" pitchFamily="34" charset="0"/>
            </a:endParaRPr>
          </a:p>
        </p:txBody>
      </p:sp>
      <p:sp>
        <p:nvSpPr>
          <p:cNvPr id="27" name="Rectangle 26">
            <a:extLst>
              <a:ext uri="{FF2B5EF4-FFF2-40B4-BE49-F238E27FC236}">
                <a16:creationId xmlns:a16="http://schemas.microsoft.com/office/drawing/2014/main" id="{F12FF412-93F2-07AE-CABE-8FE233DB9703}"/>
              </a:ext>
            </a:extLst>
          </p:cNvPr>
          <p:cNvSpPr/>
          <p:nvPr/>
        </p:nvSpPr>
        <p:spPr>
          <a:xfrm>
            <a:off x="1392684" y="0"/>
            <a:ext cx="6507863" cy="6858000"/>
          </a:xfrm>
          <a:prstGeom prst="rect">
            <a:avLst/>
          </a:prstGeom>
          <a:solidFill>
            <a:schemeClr val="bg1"/>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solidFill>
                <a:schemeClr val="tx1"/>
              </a:solidFill>
              <a:latin typeface="Arial" panose="020B0604020202020204" pitchFamily="34" charset="0"/>
              <a:cs typeface="Arial" panose="020B0604020202020204" pitchFamily="34" charset="0"/>
            </a:endParaRPr>
          </a:p>
        </p:txBody>
      </p:sp>
      <p:sp>
        <p:nvSpPr>
          <p:cNvPr id="28" name="ZoneTexte 27">
            <a:extLst>
              <a:ext uri="{FF2B5EF4-FFF2-40B4-BE49-F238E27FC236}">
                <a16:creationId xmlns:a16="http://schemas.microsoft.com/office/drawing/2014/main" id="{95F47984-0056-1081-1296-FC86B3E6CBA6}"/>
              </a:ext>
            </a:extLst>
          </p:cNvPr>
          <p:cNvSpPr txBox="1"/>
          <p:nvPr/>
        </p:nvSpPr>
        <p:spPr>
          <a:xfrm>
            <a:off x="1903248" y="254070"/>
            <a:ext cx="3202152" cy="646331"/>
          </a:xfrm>
          <a:prstGeom prst="rect">
            <a:avLst/>
          </a:prstGeom>
          <a:noFill/>
        </p:spPr>
        <p:txBody>
          <a:bodyPr wrap="square" rtlCol="0">
            <a:spAutoFit/>
          </a:bodyPr>
          <a:lstStyle/>
          <a:p>
            <a:r>
              <a:rPr lang="fr-FR" sz="3600" b="1" err="1">
                <a:solidFill>
                  <a:schemeClr val="accent1">
                    <a:lumMod val="50000"/>
                  </a:schemeClr>
                </a:solidFill>
                <a:latin typeface="Aptos" panose="020B0004020202020204" pitchFamily="34" charset="0"/>
              </a:rPr>
              <a:t>Definition</a:t>
            </a:r>
            <a:endParaRPr lang="fr-FR" sz="3600" b="1">
              <a:solidFill>
                <a:schemeClr val="accent1">
                  <a:lumMod val="50000"/>
                </a:schemeClr>
              </a:solidFill>
              <a:latin typeface="Aptos" panose="020B0004020202020204" pitchFamily="34" charset="0"/>
            </a:endParaRPr>
          </a:p>
        </p:txBody>
      </p:sp>
      <p:sp>
        <p:nvSpPr>
          <p:cNvPr id="30" name="Rectangle 29">
            <a:extLst>
              <a:ext uri="{FF2B5EF4-FFF2-40B4-BE49-F238E27FC236}">
                <a16:creationId xmlns:a16="http://schemas.microsoft.com/office/drawing/2014/main" id="{44574E0F-18E0-544A-D431-9E616E38E0A3}"/>
              </a:ext>
            </a:extLst>
          </p:cNvPr>
          <p:cNvSpPr/>
          <p:nvPr/>
        </p:nvSpPr>
        <p:spPr>
          <a:xfrm>
            <a:off x="-14346" y="0"/>
            <a:ext cx="1395582" cy="6858000"/>
          </a:xfrm>
          <a:prstGeom prst="rect">
            <a:avLst/>
          </a:prstGeom>
          <a:solidFill>
            <a:schemeClr val="accent1">
              <a:lumMod val="50000"/>
            </a:schemeClr>
          </a:solidFill>
          <a:ln>
            <a:noFill/>
          </a:ln>
          <a:effectLst>
            <a:outerShdw blurRad="1905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31" name="ZoneTexte 30">
            <a:extLst>
              <a:ext uri="{FF2B5EF4-FFF2-40B4-BE49-F238E27FC236}">
                <a16:creationId xmlns:a16="http://schemas.microsoft.com/office/drawing/2014/main" id="{68B178B5-A234-D100-D7F4-A902C45D5D71}"/>
              </a:ext>
            </a:extLst>
          </p:cNvPr>
          <p:cNvSpPr txBox="1"/>
          <p:nvPr/>
        </p:nvSpPr>
        <p:spPr>
          <a:xfrm rot="16200000">
            <a:off x="-986474" y="1900377"/>
            <a:ext cx="3139492" cy="1200329"/>
          </a:xfrm>
          <a:prstGeom prst="rect">
            <a:avLst/>
          </a:prstGeom>
          <a:noFill/>
        </p:spPr>
        <p:txBody>
          <a:bodyPr wrap="square" rtlCol="0">
            <a:spAutoFit/>
          </a:bodyPr>
          <a:lstStyle/>
          <a:p>
            <a:pPr lvl="0">
              <a:buClr>
                <a:srgbClr val="878CF0"/>
              </a:buClr>
              <a:buSzPts val="1100"/>
              <a:defRPr/>
            </a:pPr>
            <a:r>
              <a:rPr lang="fr-FR" sz="3600" b="1" kern="0">
                <a:solidFill>
                  <a:srgbClr val="EC6626"/>
                </a:solidFill>
                <a:latin typeface="Open Sans" panose="020B0606030504020204" pitchFamily="34" charset="0"/>
                <a:ea typeface="Open Sans" panose="020B0606030504020204" pitchFamily="34" charset="0"/>
                <a:cs typeface="Open Sans" panose="020B0606030504020204" pitchFamily="34" charset="0"/>
                <a:sym typeface="Overpass Black"/>
              </a:rPr>
              <a:t>Sales Techniques</a:t>
            </a:r>
            <a:endParaRPr lang="fr-FR" sz="1600" kern="0">
              <a:solidFill>
                <a:srgbClr val="EC6626"/>
              </a:solidFill>
              <a:latin typeface="Open Sans" panose="020B0606030504020204" pitchFamily="34" charset="0"/>
              <a:ea typeface="Open Sans" panose="020B0606030504020204" pitchFamily="34" charset="0"/>
              <a:cs typeface="Open Sans" panose="020B0606030504020204" pitchFamily="34" charset="0"/>
              <a:sym typeface="Source Sans Pro"/>
            </a:endParaRPr>
          </a:p>
        </p:txBody>
      </p:sp>
      <p:sp>
        <p:nvSpPr>
          <p:cNvPr id="36" name="ZoneTexte 35">
            <a:extLst>
              <a:ext uri="{FF2B5EF4-FFF2-40B4-BE49-F238E27FC236}">
                <a16:creationId xmlns:a16="http://schemas.microsoft.com/office/drawing/2014/main" id="{2966DEB2-F731-F330-1213-DDA5A60AD09A}"/>
              </a:ext>
            </a:extLst>
          </p:cNvPr>
          <p:cNvSpPr txBox="1"/>
          <p:nvPr/>
        </p:nvSpPr>
        <p:spPr>
          <a:xfrm>
            <a:off x="8414168" y="359874"/>
            <a:ext cx="472400" cy="343620"/>
          </a:xfrm>
          <a:prstGeom prst="rect">
            <a:avLst/>
          </a:prstGeom>
          <a:noFill/>
        </p:spPr>
        <p:txBody>
          <a:bodyPr wrap="square" rtlCol="0">
            <a:spAutoFit/>
          </a:bodyPr>
          <a:lstStyle/>
          <a:p>
            <a:endParaRPr lang="fr-FR" sz="1633"/>
          </a:p>
        </p:txBody>
      </p:sp>
      <p:sp>
        <p:nvSpPr>
          <p:cNvPr id="38" name="ZoneTexte 37">
            <a:extLst>
              <a:ext uri="{FF2B5EF4-FFF2-40B4-BE49-F238E27FC236}">
                <a16:creationId xmlns:a16="http://schemas.microsoft.com/office/drawing/2014/main" id="{D142C917-5B55-1357-A0DC-A28546B08FD0}"/>
              </a:ext>
            </a:extLst>
          </p:cNvPr>
          <p:cNvSpPr txBox="1"/>
          <p:nvPr/>
        </p:nvSpPr>
        <p:spPr>
          <a:xfrm>
            <a:off x="6956042" y="359874"/>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1</a:t>
            </a:r>
          </a:p>
        </p:txBody>
      </p:sp>
      <p:sp>
        <p:nvSpPr>
          <p:cNvPr id="39" name="ZoneTexte 38">
            <a:extLst>
              <a:ext uri="{FF2B5EF4-FFF2-40B4-BE49-F238E27FC236}">
                <a16:creationId xmlns:a16="http://schemas.microsoft.com/office/drawing/2014/main" id="{94CDDD48-3D3D-4BAD-6754-FB54FF745385}"/>
              </a:ext>
            </a:extLst>
          </p:cNvPr>
          <p:cNvSpPr txBox="1"/>
          <p:nvPr/>
        </p:nvSpPr>
        <p:spPr>
          <a:xfrm>
            <a:off x="8455324" y="359874"/>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2</a:t>
            </a:r>
          </a:p>
        </p:txBody>
      </p:sp>
      <p:sp>
        <p:nvSpPr>
          <p:cNvPr id="40" name="ZoneTexte 39">
            <a:extLst>
              <a:ext uri="{FF2B5EF4-FFF2-40B4-BE49-F238E27FC236}">
                <a16:creationId xmlns:a16="http://schemas.microsoft.com/office/drawing/2014/main" id="{E43A780F-CA1E-F82D-D7D4-E5BB783FB23E}"/>
              </a:ext>
            </a:extLst>
          </p:cNvPr>
          <p:cNvSpPr txBox="1"/>
          <p:nvPr/>
        </p:nvSpPr>
        <p:spPr>
          <a:xfrm>
            <a:off x="9816352" y="359874"/>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3</a:t>
            </a:r>
          </a:p>
        </p:txBody>
      </p:sp>
      <p:sp>
        <p:nvSpPr>
          <p:cNvPr id="41" name="ZoneTexte 40">
            <a:extLst>
              <a:ext uri="{FF2B5EF4-FFF2-40B4-BE49-F238E27FC236}">
                <a16:creationId xmlns:a16="http://schemas.microsoft.com/office/drawing/2014/main" id="{B4F82991-E907-FB68-95DF-7287F09A5A4C}"/>
              </a:ext>
            </a:extLst>
          </p:cNvPr>
          <p:cNvSpPr txBox="1"/>
          <p:nvPr/>
        </p:nvSpPr>
        <p:spPr>
          <a:xfrm>
            <a:off x="11007562" y="359874"/>
            <a:ext cx="472400" cy="343620"/>
          </a:xfrm>
          <a:prstGeom prst="rect">
            <a:avLst/>
          </a:prstGeom>
          <a:noFill/>
        </p:spPr>
        <p:txBody>
          <a:bodyPr wrap="square" rtlCol="0">
            <a:spAutoFit/>
          </a:bodyPr>
          <a:lstStyle/>
          <a:p>
            <a:pPr marL="259232" indent="-259232">
              <a:buClr>
                <a:srgbClr val="EC6626"/>
              </a:buClr>
              <a:buFont typeface="Wingdings" panose="05000000000000000000" pitchFamily="2" charset="2"/>
              <a:buChar char="q"/>
            </a:pPr>
            <a:r>
              <a:rPr lang="fr-FR" sz="1633"/>
              <a:t>4</a:t>
            </a:r>
          </a:p>
        </p:txBody>
      </p:sp>
      <p:cxnSp>
        <p:nvCxnSpPr>
          <p:cNvPr id="54" name="Connecteur droit 53">
            <a:extLst>
              <a:ext uri="{FF2B5EF4-FFF2-40B4-BE49-F238E27FC236}">
                <a16:creationId xmlns:a16="http://schemas.microsoft.com/office/drawing/2014/main" id="{A975821F-1B48-E114-80DD-B26043567A88}"/>
              </a:ext>
            </a:extLst>
          </p:cNvPr>
          <p:cNvCxnSpPr/>
          <p:nvPr/>
        </p:nvCxnSpPr>
        <p:spPr>
          <a:xfrm>
            <a:off x="217303" y="6390248"/>
            <a:ext cx="1175739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Image 1" descr="Une image contenant Police, Graphique, logo, symbole&#10;&#10;Le contenu généré par l’IA peut être incorrect.">
            <a:extLst>
              <a:ext uri="{FF2B5EF4-FFF2-40B4-BE49-F238E27FC236}">
                <a16:creationId xmlns:a16="http://schemas.microsoft.com/office/drawing/2014/main" id="{986BF28E-5190-4D69-1727-EE8BC76A0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30" y="66704"/>
            <a:ext cx="864091" cy="864091"/>
          </a:xfrm>
          <a:prstGeom prst="rect">
            <a:avLst/>
          </a:prstGeom>
        </p:spPr>
      </p:pic>
      <p:grpSp>
        <p:nvGrpSpPr>
          <p:cNvPr id="3" name="Groupe 2">
            <a:extLst>
              <a:ext uri="{FF2B5EF4-FFF2-40B4-BE49-F238E27FC236}">
                <a16:creationId xmlns:a16="http://schemas.microsoft.com/office/drawing/2014/main" id="{FD3F6282-06FB-EB6B-5BF4-E4FB7EC1C5A0}"/>
              </a:ext>
            </a:extLst>
          </p:cNvPr>
          <p:cNvGrpSpPr/>
          <p:nvPr/>
        </p:nvGrpSpPr>
        <p:grpSpPr>
          <a:xfrm rot="20172177">
            <a:off x="10960884" y="6055441"/>
            <a:ext cx="1322912" cy="1077708"/>
            <a:chOff x="8612695" y="1436067"/>
            <a:chExt cx="3011944" cy="4231017"/>
          </a:xfrm>
          <a:solidFill>
            <a:schemeClr val="tx1">
              <a:alpha val="9000"/>
            </a:schemeClr>
          </a:solidFill>
        </p:grpSpPr>
        <p:sp>
          <p:nvSpPr>
            <p:cNvPr id="4" name="Google Shape;188;p1">
              <a:extLst>
                <a:ext uri="{FF2B5EF4-FFF2-40B4-BE49-F238E27FC236}">
                  <a16:creationId xmlns:a16="http://schemas.microsoft.com/office/drawing/2014/main" id="{1A8B386B-A454-0F6F-6A12-DC0908F4B256}"/>
                </a:ext>
              </a:extLst>
            </p:cNvPr>
            <p:cNvSpPr/>
            <p:nvPr/>
          </p:nvSpPr>
          <p:spPr>
            <a:xfrm>
              <a:off x="9697838" y="1436067"/>
              <a:ext cx="841658" cy="1348683"/>
            </a:xfrm>
            <a:custGeom>
              <a:avLst/>
              <a:gdLst/>
              <a:ahLst/>
              <a:cxnLst/>
              <a:rect l="l" t="t" r="r" b="b"/>
              <a:pathLst>
                <a:path w="271136" h="271136" extrusionOk="0">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a:noFill/>
            </a:ln>
          </p:spPr>
          <p:txBody>
            <a:bodyPr spcFirstLastPara="1" wrap="square" lIns="82939" tIns="41458" rIns="82939" bIns="41458" anchor="ctr" anchorCtr="0">
              <a:noAutofit/>
            </a:bodyPr>
            <a:lstStyle/>
            <a:p>
              <a:endParaRPr sz="1633">
                <a:solidFill>
                  <a:schemeClr val="dk1"/>
                </a:solidFill>
                <a:latin typeface="Open Sans"/>
                <a:ea typeface="Open Sans"/>
                <a:cs typeface="Open Sans"/>
                <a:sym typeface="Open Sans"/>
              </a:endParaRPr>
            </a:p>
          </p:txBody>
        </p:sp>
        <p:sp>
          <p:nvSpPr>
            <p:cNvPr id="7" name="Google Shape;189;p1">
              <a:extLst>
                <a:ext uri="{FF2B5EF4-FFF2-40B4-BE49-F238E27FC236}">
                  <a16:creationId xmlns:a16="http://schemas.microsoft.com/office/drawing/2014/main" id="{5EB8BFF3-3A79-9971-58D6-D5E27E98DDD9}"/>
                </a:ext>
              </a:extLst>
            </p:cNvPr>
            <p:cNvSpPr/>
            <p:nvPr/>
          </p:nvSpPr>
          <p:spPr>
            <a:xfrm>
              <a:off x="8612695" y="1630906"/>
              <a:ext cx="3011944" cy="4036178"/>
            </a:xfrm>
            <a:custGeom>
              <a:avLst/>
              <a:gdLst/>
              <a:ahLst/>
              <a:cxnLst/>
              <a:rect l="l" t="t" r="r" b="b"/>
              <a:pathLst>
                <a:path w="970283" h="811423" extrusionOk="0">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a:noFill/>
            </a:ln>
          </p:spPr>
          <p:txBody>
            <a:bodyPr spcFirstLastPara="1" wrap="square" lIns="82939" tIns="41458" rIns="82939" bIns="41458" anchor="ctr" anchorCtr="0">
              <a:noAutofit/>
            </a:bodyPr>
            <a:lstStyle/>
            <a:p>
              <a:endParaRPr sz="1633">
                <a:solidFill>
                  <a:schemeClr val="dk1"/>
                </a:solidFill>
                <a:latin typeface="Open Sans"/>
                <a:ea typeface="Open Sans"/>
                <a:cs typeface="Open Sans"/>
                <a:sym typeface="Open Sans"/>
              </a:endParaRPr>
            </a:p>
          </p:txBody>
        </p:sp>
      </p:grpSp>
      <p:sp>
        <p:nvSpPr>
          <p:cNvPr id="8" name="Espace réservé du pied de page 1">
            <a:extLst>
              <a:ext uri="{FF2B5EF4-FFF2-40B4-BE49-F238E27FC236}">
                <a16:creationId xmlns:a16="http://schemas.microsoft.com/office/drawing/2014/main" id="{2E89076C-52CF-B9BE-BFCA-A759199953B3}"/>
              </a:ext>
            </a:extLst>
          </p:cNvPr>
          <p:cNvSpPr>
            <a:spLocks noGrp="1"/>
          </p:cNvSpPr>
          <p:nvPr>
            <p:ph type="ftr" sz="quarter" idx="11"/>
          </p:nvPr>
        </p:nvSpPr>
        <p:spPr>
          <a:xfrm>
            <a:off x="715034" y="6356350"/>
            <a:ext cx="8286726" cy="365125"/>
          </a:xfrm>
        </p:spPr>
        <p:txBody>
          <a:bodyPr/>
          <a:lstStyle/>
          <a:p>
            <a:r>
              <a:rPr lang="fr-FR">
                <a:solidFill>
                  <a:schemeClr val="tx2"/>
                </a:solidFill>
              </a:rPr>
              <a:t>Formation de formateurs TWC</a:t>
            </a:r>
          </a:p>
        </p:txBody>
      </p:sp>
      <p:grpSp>
        <p:nvGrpSpPr>
          <p:cNvPr id="10" name="Graphique 10">
            <a:extLst>
              <a:ext uri="{FF2B5EF4-FFF2-40B4-BE49-F238E27FC236}">
                <a16:creationId xmlns:a16="http://schemas.microsoft.com/office/drawing/2014/main" id="{AB18C5C9-354B-FAC1-F11C-C08BB1D5BA6E}"/>
              </a:ext>
            </a:extLst>
          </p:cNvPr>
          <p:cNvGrpSpPr/>
          <p:nvPr/>
        </p:nvGrpSpPr>
        <p:grpSpPr>
          <a:xfrm rot="818345">
            <a:off x="-25861" y="6293990"/>
            <a:ext cx="546332" cy="489843"/>
            <a:chOff x="10497070" y="544224"/>
            <a:chExt cx="970283" cy="869959"/>
          </a:xfrm>
          <a:solidFill>
            <a:schemeClr val="tx2"/>
          </a:solidFill>
        </p:grpSpPr>
        <p:sp>
          <p:nvSpPr>
            <p:cNvPr id="11" name="Forme libre : forme 10">
              <a:extLst>
                <a:ext uri="{FF2B5EF4-FFF2-40B4-BE49-F238E27FC236}">
                  <a16:creationId xmlns:a16="http://schemas.microsoft.com/office/drawing/2014/main" id="{66A18FC6-173A-A255-D29C-9355F9A6F1F3}"/>
                </a:ext>
              </a:extLst>
            </p:cNvPr>
            <p:cNvSpPr/>
            <p:nvPr/>
          </p:nvSpPr>
          <p:spPr>
            <a:xfrm>
              <a:off x="10846687" y="544224"/>
              <a:ext cx="271136" cy="271136"/>
            </a:xfrm>
            <a:custGeom>
              <a:avLst/>
              <a:gdLst>
                <a:gd name="connsiteX0" fmla="*/ 135568 w 271136"/>
                <a:gd name="connsiteY0" fmla="*/ 271093 h 271136"/>
                <a:gd name="connsiteX1" fmla="*/ 271137 w 271136"/>
                <a:gd name="connsiteY1" fmla="*/ 135524 h 271136"/>
                <a:gd name="connsiteX2" fmla="*/ 135568 w 271136"/>
                <a:gd name="connsiteY2" fmla="*/ 0 h 271136"/>
                <a:gd name="connsiteX3" fmla="*/ 0 w 271136"/>
                <a:gd name="connsiteY3" fmla="*/ 135568 h 271136"/>
                <a:gd name="connsiteX4" fmla="*/ 135568 w 271136"/>
                <a:gd name="connsiteY4" fmla="*/ 271137 h 27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36" h="271136">
                  <a:moveTo>
                    <a:pt x="135568" y="271093"/>
                  </a:moveTo>
                  <a:cubicBezTo>
                    <a:pt x="210438" y="271093"/>
                    <a:pt x="271137" y="210394"/>
                    <a:pt x="271137" y="135524"/>
                  </a:cubicBezTo>
                  <a:cubicBezTo>
                    <a:pt x="271137" y="60655"/>
                    <a:pt x="210438" y="0"/>
                    <a:pt x="135568" y="0"/>
                  </a:cubicBezTo>
                  <a:cubicBezTo>
                    <a:pt x="60699" y="0"/>
                    <a:pt x="0" y="60699"/>
                    <a:pt x="0" y="135568"/>
                  </a:cubicBezTo>
                  <a:cubicBezTo>
                    <a:pt x="0" y="210438"/>
                    <a:pt x="60699" y="271137"/>
                    <a:pt x="135568" y="2711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12" name="Forme libre : forme 11">
              <a:extLst>
                <a:ext uri="{FF2B5EF4-FFF2-40B4-BE49-F238E27FC236}">
                  <a16:creationId xmlns:a16="http://schemas.microsoft.com/office/drawing/2014/main" id="{B71BD185-7229-5474-0069-EDD46B8AC189}"/>
                </a:ext>
              </a:extLst>
            </p:cNvPr>
            <p:cNvSpPr/>
            <p:nvPr/>
          </p:nvSpPr>
          <p:spPr>
            <a:xfrm>
              <a:off x="10497070" y="602759"/>
              <a:ext cx="970283" cy="811423"/>
            </a:xfrm>
            <a:custGeom>
              <a:avLst/>
              <a:gdLst>
                <a:gd name="connsiteX0" fmla="*/ 968129 w 970283"/>
                <a:gd name="connsiteY0" fmla="*/ 713599 h 811423"/>
                <a:gd name="connsiteX1" fmla="*/ 652538 w 970283"/>
                <a:gd name="connsiteY1" fmla="*/ 362693 h 811423"/>
                <a:gd name="connsiteX2" fmla="*/ 887697 w 970283"/>
                <a:gd name="connsiteY2" fmla="*/ 81447 h 811423"/>
                <a:gd name="connsiteX3" fmla="*/ 823334 w 970283"/>
                <a:gd name="connsiteY3" fmla="*/ 0 h 811423"/>
                <a:gd name="connsiteX4" fmla="*/ 823246 w 970283"/>
                <a:gd name="connsiteY4" fmla="*/ 0 h 811423"/>
                <a:gd name="connsiteX5" fmla="*/ 758839 w 970283"/>
                <a:gd name="connsiteY5" fmla="*/ 51738 h 811423"/>
                <a:gd name="connsiteX6" fmla="*/ 485186 w 970283"/>
                <a:gd name="connsiteY6" fmla="*/ 265884 h 811423"/>
                <a:gd name="connsiteX7" fmla="*/ 211445 w 970283"/>
                <a:gd name="connsiteY7" fmla="*/ 51738 h 811423"/>
                <a:gd name="connsiteX8" fmla="*/ 147038 w 970283"/>
                <a:gd name="connsiteY8" fmla="*/ 44 h 811423"/>
                <a:gd name="connsiteX9" fmla="*/ 147038 w 970283"/>
                <a:gd name="connsiteY9" fmla="*/ 44 h 811423"/>
                <a:gd name="connsiteX10" fmla="*/ 82675 w 970283"/>
                <a:gd name="connsiteY10" fmla="*/ 81491 h 811423"/>
                <a:gd name="connsiteX11" fmla="*/ 317833 w 970283"/>
                <a:gd name="connsiteY11" fmla="*/ 362737 h 811423"/>
                <a:gd name="connsiteX12" fmla="*/ 2243 w 970283"/>
                <a:gd name="connsiteY12" fmla="*/ 713643 h 811423"/>
                <a:gd name="connsiteX13" fmla="*/ 79452 w 970283"/>
                <a:gd name="connsiteY13" fmla="*/ 811380 h 811423"/>
                <a:gd name="connsiteX14" fmla="*/ 79452 w 970283"/>
                <a:gd name="connsiteY14" fmla="*/ 811380 h 811423"/>
                <a:gd name="connsiteX15" fmla="*/ 156705 w 970283"/>
                <a:gd name="connsiteY15" fmla="*/ 749356 h 811423"/>
                <a:gd name="connsiteX16" fmla="*/ 485142 w 970283"/>
                <a:gd name="connsiteY16" fmla="*/ 492434 h 811423"/>
                <a:gd name="connsiteX17" fmla="*/ 813490 w 970283"/>
                <a:gd name="connsiteY17" fmla="*/ 749356 h 811423"/>
                <a:gd name="connsiteX18" fmla="*/ 890743 w 970283"/>
                <a:gd name="connsiteY18" fmla="*/ 811424 h 811423"/>
                <a:gd name="connsiteX19" fmla="*/ 890832 w 970283"/>
                <a:gd name="connsiteY19" fmla="*/ 811424 h 811423"/>
                <a:gd name="connsiteX20" fmla="*/ 968041 w 970283"/>
                <a:gd name="connsiteY20" fmla="*/ 713688 h 8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0283" h="811423">
                  <a:moveTo>
                    <a:pt x="968129" y="713599"/>
                  </a:moveTo>
                  <a:cubicBezTo>
                    <a:pt x="928663" y="550529"/>
                    <a:pt x="808546" y="418668"/>
                    <a:pt x="652538" y="362693"/>
                  </a:cubicBezTo>
                  <a:cubicBezTo>
                    <a:pt x="768904" y="311088"/>
                    <a:pt x="857193" y="207480"/>
                    <a:pt x="887697" y="81447"/>
                  </a:cubicBezTo>
                  <a:cubicBezTo>
                    <a:pt x="897718" y="39951"/>
                    <a:pt x="859754" y="0"/>
                    <a:pt x="823334" y="0"/>
                  </a:cubicBezTo>
                  <a:lnTo>
                    <a:pt x="823246" y="0"/>
                  </a:lnTo>
                  <a:cubicBezTo>
                    <a:pt x="792301" y="0"/>
                    <a:pt x="766299" y="21675"/>
                    <a:pt x="758839" y="51738"/>
                  </a:cubicBezTo>
                  <a:cubicBezTo>
                    <a:pt x="728423" y="174504"/>
                    <a:pt x="617311" y="265884"/>
                    <a:pt x="485186" y="265884"/>
                  </a:cubicBezTo>
                  <a:cubicBezTo>
                    <a:pt x="353061" y="265884"/>
                    <a:pt x="241905" y="174504"/>
                    <a:pt x="211445" y="51738"/>
                  </a:cubicBezTo>
                  <a:cubicBezTo>
                    <a:pt x="203984" y="21719"/>
                    <a:pt x="177983" y="44"/>
                    <a:pt x="147038" y="44"/>
                  </a:cubicBezTo>
                  <a:lnTo>
                    <a:pt x="147038" y="44"/>
                  </a:lnTo>
                  <a:cubicBezTo>
                    <a:pt x="104350" y="44"/>
                    <a:pt x="72654" y="39995"/>
                    <a:pt x="82675" y="81491"/>
                  </a:cubicBezTo>
                  <a:cubicBezTo>
                    <a:pt x="113179" y="207480"/>
                    <a:pt x="201468" y="311132"/>
                    <a:pt x="317833" y="362737"/>
                  </a:cubicBezTo>
                  <a:cubicBezTo>
                    <a:pt x="161826" y="418713"/>
                    <a:pt x="41664" y="550573"/>
                    <a:pt x="2243" y="713643"/>
                  </a:cubicBezTo>
                  <a:cubicBezTo>
                    <a:pt x="-9808" y="763439"/>
                    <a:pt x="28244" y="811380"/>
                    <a:pt x="79452" y="811380"/>
                  </a:cubicBezTo>
                  <a:lnTo>
                    <a:pt x="79452" y="811380"/>
                  </a:lnTo>
                  <a:cubicBezTo>
                    <a:pt x="116578" y="811380"/>
                    <a:pt x="147788" y="785379"/>
                    <a:pt x="156705" y="749356"/>
                  </a:cubicBezTo>
                  <a:cubicBezTo>
                    <a:pt x="193257" y="602090"/>
                    <a:pt x="326618" y="492434"/>
                    <a:pt x="485142" y="492434"/>
                  </a:cubicBezTo>
                  <a:cubicBezTo>
                    <a:pt x="643665" y="492434"/>
                    <a:pt x="776982" y="602090"/>
                    <a:pt x="813490" y="749356"/>
                  </a:cubicBezTo>
                  <a:cubicBezTo>
                    <a:pt x="822407" y="785379"/>
                    <a:pt x="853617" y="811424"/>
                    <a:pt x="890743" y="811424"/>
                  </a:cubicBezTo>
                  <a:lnTo>
                    <a:pt x="890832" y="811424"/>
                  </a:lnTo>
                  <a:cubicBezTo>
                    <a:pt x="942039" y="811424"/>
                    <a:pt x="980092" y="763483"/>
                    <a:pt x="968041" y="7136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grpSp>
      <p:sp>
        <p:nvSpPr>
          <p:cNvPr id="13" name="ZoneTexte 12">
            <a:extLst>
              <a:ext uri="{FF2B5EF4-FFF2-40B4-BE49-F238E27FC236}">
                <a16:creationId xmlns:a16="http://schemas.microsoft.com/office/drawing/2014/main" id="{CD5DC8DA-8CF7-9070-20A7-DF98BE8E6866}"/>
              </a:ext>
            </a:extLst>
          </p:cNvPr>
          <p:cNvSpPr txBox="1"/>
          <p:nvPr/>
        </p:nvSpPr>
        <p:spPr>
          <a:xfrm>
            <a:off x="1517565" y="1412383"/>
            <a:ext cx="5980286" cy="1200329"/>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Sales techniques are all the methods a salesperson uses to increase sales. A sale can be broken down into several stages. The key points in the sales process are discovery and handling objections.</a:t>
            </a:r>
            <a:endParaRPr lang="en-US" sz="1800">
              <a:solidFill>
                <a:schemeClr val="tx1"/>
              </a:solidFill>
              <a:latin typeface="Arial" panose="020B0604020202020204" pitchFamily="34" charset="0"/>
              <a:cs typeface="Arial" panose="020B0604020202020204" pitchFamily="34" charset="0"/>
            </a:endParaRPr>
          </a:p>
        </p:txBody>
      </p:sp>
      <p:sp>
        <p:nvSpPr>
          <p:cNvPr id="9" name="ZoneTexte 5">
            <a:extLst>
              <a:ext uri="{FF2B5EF4-FFF2-40B4-BE49-F238E27FC236}">
                <a16:creationId xmlns:a16="http://schemas.microsoft.com/office/drawing/2014/main" id="{6BDC3427-CB67-57AE-8B09-9F5EC86468FE}"/>
              </a:ext>
            </a:extLst>
          </p:cNvPr>
          <p:cNvSpPr txBox="1"/>
          <p:nvPr/>
        </p:nvSpPr>
        <p:spPr>
          <a:xfrm rot="16200000">
            <a:off x="10412530" y="5215250"/>
            <a:ext cx="1468313" cy="762388"/>
          </a:xfrm>
          <a:prstGeom prst="rect">
            <a:avLst/>
          </a:prstGeom>
          <a:noFill/>
        </p:spPr>
        <p:txBody>
          <a:bodyPr wrap="square" rtlCol="0">
            <a:spAutoFit/>
          </a:bodyPr>
          <a:lstStyle/>
          <a:p>
            <a:r>
              <a:rPr lang="fr-FR" sz="2177">
                <a:solidFill>
                  <a:schemeClr val="bg2">
                    <a:lumMod val="50000"/>
                  </a:schemeClr>
                </a:solidFill>
                <a:latin typeface="Aptos" panose="020B0004020202020204" pitchFamily="34" charset="0"/>
              </a:rPr>
              <a:t>Actors of a sale</a:t>
            </a:r>
          </a:p>
        </p:txBody>
      </p:sp>
    </p:spTree>
    <p:extLst>
      <p:ext uri="{BB962C8B-B14F-4D97-AF65-F5344CB8AC3E}">
        <p14:creationId xmlns:p14="http://schemas.microsoft.com/office/powerpoint/2010/main" val="25406327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THÈME OFFICE" val="HcUbmd7z"/>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Personnalisé 3">
      <a:dk1>
        <a:sysClr val="windowText" lastClr="000000"/>
      </a:dk1>
      <a:lt1>
        <a:sysClr val="window" lastClr="FFFFFF"/>
      </a:lt1>
      <a:dk2>
        <a:srgbClr val="EC6626"/>
      </a:dk2>
      <a:lt2>
        <a:srgbClr val="494E56"/>
      </a:lt2>
      <a:accent1>
        <a:srgbClr val="4472C4"/>
      </a:accent1>
      <a:accent2>
        <a:srgbClr val="FF0000"/>
      </a:accent2>
      <a:accent3>
        <a:srgbClr val="A5A5A5"/>
      </a:accent3>
      <a:accent4>
        <a:srgbClr val="FFC000"/>
      </a:accent4>
      <a:accent5>
        <a:srgbClr val="5B9BD5"/>
      </a:accent5>
      <a:accent6>
        <a:srgbClr val="70AD47"/>
      </a:accent6>
      <a:hlink>
        <a:srgbClr val="0563C1"/>
      </a:hlink>
      <a:folHlink>
        <a:srgbClr val="954F72"/>
      </a:folHlink>
    </a:clrScheme>
    <a:fontScheme name="TWC">
      <a:majorFont>
        <a:latin typeface="myriad pro black"/>
        <a:ea typeface=""/>
        <a:cs typeface=""/>
      </a:majorFont>
      <a:minorFont>
        <a:latin typeface="myriad pro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2ac7ffe-fa3d-4a78-8762-85d68955c46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7FB91BD3ABF54AA56536BDD26DA7DD" ma:contentTypeVersion="18" ma:contentTypeDescription="Create a new document." ma:contentTypeScope="" ma:versionID="c963ce7e1ad5bf421878d20e3e1c6758">
  <xsd:schema xmlns:xsd="http://www.w3.org/2001/XMLSchema" xmlns:xs="http://www.w3.org/2001/XMLSchema" xmlns:p="http://schemas.microsoft.com/office/2006/metadata/properties" xmlns:ns3="32633d81-1fe0-4dbb-860a-911dd8848eea" xmlns:ns4="72ac7ffe-fa3d-4a78-8762-85d68955c460" targetNamespace="http://schemas.microsoft.com/office/2006/metadata/properties" ma:root="true" ma:fieldsID="cba85bec8e774535fc66b0d677819f8d" ns3:_="" ns4:_="">
    <xsd:import namespace="32633d81-1fe0-4dbb-860a-911dd8848eea"/>
    <xsd:import namespace="72ac7ffe-fa3d-4a78-8762-85d68955c46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OCR" minOccurs="0"/>
                <xsd:element ref="ns4:MediaServiceGenerationTime" minOccurs="0"/>
                <xsd:element ref="ns4:MediaServiceEventHashCode" minOccurs="0"/>
                <xsd:element ref="ns4:_activity" minOccurs="0"/>
                <xsd:element ref="ns4:MediaServiceObjectDetectorVersions" minOccurs="0"/>
                <xsd:element ref="ns4:MediaServiceSystemTag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33d81-1fe0-4dbb-860a-911dd8848e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ac7ffe-fa3d-4a78-8762-85d68955c46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4EB1BE-5E34-48D0-B468-D91E2A69CC02}">
  <ds:schemaRefs>
    <ds:schemaRef ds:uri="72ac7ffe-fa3d-4a78-8762-85d68955c46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F32AF20-D8E9-4EC6-ACC2-E7BD9350534B}">
  <ds:schemaRefs>
    <ds:schemaRef ds:uri="32633d81-1fe0-4dbb-860a-911dd8848eea"/>
    <ds:schemaRef ds:uri="72ac7ffe-fa3d-4a78-8762-85d68955c4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58E259-330E-48F3-81CF-109725A381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Support Formation Sales Netis</Template>
  <Application>Microsoft Office PowerPoint</Application>
  <PresentationFormat>Widescreen</PresentationFormat>
  <Slides>54</Slides>
  <Notes>0</Notes>
  <HiddenSlides>0</HiddenSlide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NETISMA 002</dc:creator>
  <cp:revision>1</cp:revision>
  <dcterms:created xsi:type="dcterms:W3CDTF">2025-04-22T08:50:07Z</dcterms:created>
  <dcterms:modified xsi:type="dcterms:W3CDTF">2025-04-22T16:24:47Z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584B1749-75C0-4827-BC27-FAB0E18F34BC</vt:lpwstr>
  </property>
  <property fmtid="{D5CDD505-2E9C-101B-9397-08002B2CF9AE}" pid="3" name="ArticulatePath">
    <vt:lpwstr>Présentation1</vt:lpwstr>
  </property>
  <property fmtid="{D5CDD505-2E9C-101B-9397-08002B2CF9AE}" pid="4" name="MSIP_Label_0c981706-bf76-40b1-8de7-ffd89ab93393_Enabled">
    <vt:lpwstr>true</vt:lpwstr>
  </property>
  <property fmtid="{D5CDD505-2E9C-101B-9397-08002B2CF9AE}" pid="5" name="MSIP_Label_0c981706-bf76-40b1-8de7-ffd89ab93393_SetDate">
    <vt:lpwstr>2022-05-29T20:49:36Z</vt:lpwstr>
  </property>
  <property fmtid="{D5CDD505-2E9C-101B-9397-08002B2CF9AE}" pid="6" name="MSIP_Label_0c981706-bf76-40b1-8de7-ffd89ab93393_Method">
    <vt:lpwstr>Standard</vt:lpwstr>
  </property>
  <property fmtid="{D5CDD505-2E9C-101B-9397-08002B2CF9AE}" pid="7" name="MSIP_Label_0c981706-bf76-40b1-8de7-ffd89ab93393_Name">
    <vt:lpwstr>ADF_INTERNAL</vt:lpwstr>
  </property>
  <property fmtid="{D5CDD505-2E9C-101B-9397-08002B2CF9AE}" pid="8" name="MSIP_Label_0c981706-bf76-40b1-8de7-ffd89ab93393_SiteId">
    <vt:lpwstr>396b38cc-aa65-492b-bb0e-3d94ed25a97b</vt:lpwstr>
  </property>
  <property fmtid="{D5CDD505-2E9C-101B-9397-08002B2CF9AE}" pid="9" name="MSIP_Label_0c981706-bf76-40b1-8de7-ffd89ab93393_ActionId">
    <vt:lpwstr>fca8e44f-ceaf-445b-8c71-a1689222cd94</vt:lpwstr>
  </property>
  <property fmtid="{D5CDD505-2E9C-101B-9397-08002B2CF9AE}" pid="10" name="MSIP_Label_0c981706-bf76-40b1-8de7-ffd89ab93393_ContentBits">
    <vt:lpwstr>2</vt:lpwstr>
  </property>
  <property fmtid="{D5CDD505-2E9C-101B-9397-08002B2CF9AE}" pid="11" name="ContentTypeId">
    <vt:lpwstr>0x010100087FB91BD3ABF54AA56536BDD26DA7DD</vt:lpwstr>
  </property>
</Properties>
</file>